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95" r:id="rId2"/>
    <p:sldId id="294" r:id="rId3"/>
    <p:sldId id="287" r:id="rId4"/>
    <p:sldId id="284" r:id="rId5"/>
    <p:sldId id="300" r:id="rId6"/>
    <p:sldId id="276" r:id="rId7"/>
    <p:sldId id="272" r:id="rId8"/>
    <p:sldId id="283" r:id="rId9"/>
    <p:sldId id="261" r:id="rId10"/>
    <p:sldId id="260" r:id="rId11"/>
    <p:sldId id="269" r:id="rId12"/>
    <p:sldId id="258" r:id="rId13"/>
    <p:sldId id="279" r:id="rId14"/>
    <p:sldId id="262" r:id="rId15"/>
    <p:sldId id="278" r:id="rId16"/>
    <p:sldId id="263" r:id="rId17"/>
    <p:sldId id="280" r:id="rId18"/>
    <p:sldId id="282" r:id="rId19"/>
    <p:sldId id="266" r:id="rId20"/>
    <p:sldId id="264" r:id="rId21"/>
    <p:sldId id="277" r:id="rId22"/>
    <p:sldId id="267" r:id="rId23"/>
    <p:sldId id="281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CD4E90-B81F-71E6-04B8-250DE3B5D33A}" name="Gost korisnik" initials="Gk" userId="S::urn:spo:anon#f3bcec78d99dbaa85626c73ce8211358ead7ce2f2492addf17548153c7209065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0B7E8-185F-2EBF-D253-2F9BC97574F6}" v="77" dt="2022-02-08T18:37:38.477"/>
    <p1510:client id="{07897923-D4C1-449D-83D9-4109AC2B5DB4}" v="1575" dt="2022-02-01T13:29:00.563"/>
    <p1510:client id="{2041CD54-FE5C-43FC-A883-70833E3A2A48}" v="3" dt="2022-09-28T19:03:07.031"/>
    <p1510:client id="{20A5C883-2841-4374-4976-2E3790776484}" v="74" dt="2022-02-08T14:51:00.895"/>
    <p1510:client id="{2230AE28-D74B-4114-8187-BB9FD47BDD0B}" v="216" dt="2022-09-20T10:07:33.564"/>
    <p1510:client id="{2CE49BE3-B3E7-838A-AE57-E5C2DE14A61F}" v="123" dt="2022-09-30T10:02:27.721"/>
    <p1510:client id="{33EEBCFC-AA0D-DF2E-90D3-5F0D50364EED}" v="84" dt="2022-02-01T13:33:41.593"/>
    <p1510:client id="{3AA55A61-5F4D-2585-03AD-7AEB8F243926}" v="66" dt="2022-09-21T14:25:55.838"/>
    <p1510:client id="{3C6B428C-6AF6-87B1-B08F-3340D6E34587}" v="152" dt="2022-02-09T11:31:19.790"/>
    <p1510:client id="{40B156AF-49B1-EFEB-98EF-EA60ED2D2BF0}" v="5" dt="2022-02-08T15:57:45.205"/>
    <p1510:client id="{45330D6F-280E-A34C-DB96-92D62ED3F226}" v="114" dt="2022-02-08T21:02:53.485"/>
    <p1510:client id="{520B9EC2-8D11-447E-AC20-B4DA4E3D7211}" v="3" dt="2022-09-29T07:42:30.780"/>
    <p1510:client id="{59A6ACFE-A711-0B30-1E5B-2AAAD97445BC}" v="5" dt="2022-02-08T14:16:53.692"/>
    <p1510:client id="{631BBCC9-EA3F-688D-D6EA-D6F2890E7D7C}" v="94" dt="2022-02-08T19:43:02.688"/>
    <p1510:client id="{65595038-B0BF-484F-8B41-62651107922B}" v="30" dt="2022-02-02T09:42:32.895"/>
    <p1510:client id="{6573DFE3-F8C7-C259-D500-754E9D352BE7}" v="7" dt="2022-02-08T18:49:58.647"/>
    <p1510:client id="{69F025AE-A5C9-2204-6672-44CA7AB7B55E}" v="191" dt="2022-02-08T13:03:22.042"/>
    <p1510:client id="{781305DE-5626-41E2-8AB2-D9DC0B98B6AA}" v="425" dt="2022-02-08T10:32:31.181"/>
    <p1510:client id="{93288F6E-2661-99CE-995A-CECFD5D16546}" v="344" dt="2022-09-29T16:04:51.979"/>
    <p1510:client id="{9BFCE854-BFD9-4301-93CD-0198B5533E73}" v="91" dt="2022-09-23T15:09:51.767"/>
    <p1510:client id="{9F80CA69-B5E5-3190-3536-2A50E58FA07C}" v="102" dt="2022-02-09T10:37:42.984"/>
    <p1510:client id="{A75FB78E-BA8A-99DF-F9EE-7837C3056BA0}" v="390" dt="2022-02-08T21:55:10.881"/>
    <p1510:client id="{AA06F38B-D8C5-1449-ECF2-5C627142388B}" v="309" dt="2022-02-04T10:48:22.893"/>
    <p1510:client id="{AB6C6747-5BFD-B9EC-E588-A0B1C2223191}" v="194" dt="2022-02-02T14:57:58.093"/>
    <p1510:client id="{C90B454E-3F47-06FE-E662-49FF110E7943}" v="71" dt="2022-02-04T10:24:56.998"/>
    <p1510:client id="{CD661128-ECFD-4EBE-A471-49ABA23B0314}" v="61" dt="2022-02-01T13:03:24.689"/>
    <p1510:client id="{D1E5D762-EB7D-A93A-100C-2A80A34AE3EA}" v="319" dt="2022-09-28T12:53:04.886"/>
    <p1510:client id="{D5351541-B927-73CA-E509-50E2A6A428F0}" v="9" dt="2022-02-04T11:53:24.282"/>
    <p1510:client id="{D687C83C-CA20-5BE6-24C7-60C2DE14B4A3}" v="587" dt="2022-02-02T09:18:29.784"/>
    <p1510:client id="{D7071BB9-E9E2-41DB-AD65-CCE3D66B75A5}" v="38" dt="2022-09-28T19:02:05.545"/>
    <p1510:client id="{DC23714C-58C6-F936-CBA6-AF707412D86F}" v="76" dt="2022-02-08T15:44:54.082"/>
    <p1510:client id="{EB8289B9-BF18-1236-9C37-3766D926C779}" v="1811" dt="2022-02-04T14:06:06.375"/>
    <p1510:client id="{ED01FA33-6585-47F8-20B8-D215DF618701}" v="1475" dt="2022-02-04T14:07:13.301"/>
    <p1510:client id="{F9C56947-1614-58C2-EED1-143CD04DB855}" v="5" dt="2022-09-21T14:25:20.910"/>
    <p1510:client id="{FCDD2006-DC90-7501-3303-0A8F65C65AFC}" v="7" dt="2022-09-21T14:16:24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F74B5-FA24-4647-8B51-ECDDCD9EC6A1}" type="datetimeFigureOut">
              <a:t>30.9.2022.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B126C-F44B-4871-B7A0-58F3851BCD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4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kole.h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RAHELA</a:t>
            </a:r>
          </a:p>
          <a:p>
            <a:r>
              <a:rPr lang="en-US" err="1"/>
              <a:t>vidovnjak</a:t>
            </a:r>
            <a:endParaRPr lang="en-US">
              <a:cs typeface="Calibri"/>
            </a:endParaRPr>
          </a:p>
          <a:p>
            <a:r>
              <a:rPr lang="en-US" err="1"/>
              <a:t>Znači</a:t>
            </a:r>
            <a:r>
              <a:rPr lang="en-US"/>
              <a:t> </a:t>
            </a:r>
            <a:r>
              <a:rPr lang="en-US" err="1"/>
              <a:t>digitalni</a:t>
            </a:r>
            <a:r>
              <a:rPr lang="en-US"/>
              <a:t> </a:t>
            </a:r>
            <a:r>
              <a:rPr lang="en-US" err="1"/>
              <a:t>otisak</a:t>
            </a:r>
            <a:r>
              <a:rPr lang="en-US"/>
              <a:t> je </a:t>
            </a:r>
            <a:r>
              <a:rPr lang="en-US" err="1"/>
              <a:t>onaj</a:t>
            </a:r>
            <a:r>
              <a:rPr lang="en-US"/>
              <a:t> </a:t>
            </a:r>
            <a:r>
              <a:rPr lang="en-US" err="1"/>
              <a:t>dio</a:t>
            </a:r>
            <a:r>
              <a:rPr lang="en-US"/>
              <a:t> koji </a:t>
            </a:r>
            <a:r>
              <a:rPr lang="en-US" err="1"/>
              <a:t>sami</a:t>
            </a:r>
            <a:r>
              <a:rPr lang="en-US"/>
              <a:t> </a:t>
            </a:r>
            <a:r>
              <a:rPr lang="en-US" err="1"/>
              <a:t>ostavljamo</a:t>
            </a:r>
            <a:r>
              <a:rPr lang="en-US"/>
              <a:t> u </a:t>
            </a:r>
            <a:r>
              <a:rPr lang="en-US" err="1"/>
              <a:t>virtualnom</a:t>
            </a:r>
            <a:r>
              <a:rPr lang="en-US"/>
              <a:t> </a:t>
            </a:r>
            <a:r>
              <a:rPr lang="en-US" err="1"/>
              <a:t>svijetu</a:t>
            </a:r>
            <a:r>
              <a:rPr lang="en-US"/>
              <a:t>. Danas </a:t>
            </a:r>
            <a:r>
              <a:rPr lang="en-US" err="1"/>
              <a:t>vam</a:t>
            </a:r>
            <a:r>
              <a:rPr lang="en-US"/>
              <a:t> </a:t>
            </a:r>
            <a:r>
              <a:rPr lang="en-US" err="1"/>
              <a:t>želimo</a:t>
            </a:r>
            <a:r>
              <a:rPr lang="en-US"/>
              <a:t> </a:t>
            </a:r>
            <a:r>
              <a:rPr lang="en-US" err="1"/>
              <a:t>približiti</a:t>
            </a:r>
            <a:r>
              <a:rPr lang="en-US"/>
              <a:t> </a:t>
            </a:r>
            <a:r>
              <a:rPr lang="en-US" err="1"/>
              <a:t>tematiku</a:t>
            </a:r>
            <a:r>
              <a:rPr lang="en-US"/>
              <a:t> 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što</a:t>
            </a:r>
            <a:r>
              <a:rPr lang="en-US"/>
              <a:t> </a:t>
            </a:r>
            <a:r>
              <a:rPr lang="en-US" err="1"/>
              <a:t>jednostavniji</a:t>
            </a:r>
            <a:r>
              <a:rPr lang="en-US"/>
              <a:t> </a:t>
            </a:r>
            <a:r>
              <a:rPr lang="en-US" err="1"/>
              <a:t>način</a:t>
            </a:r>
            <a:r>
              <a:rPr lang="en-US"/>
              <a:t> I </a:t>
            </a:r>
            <a:r>
              <a:rPr lang="en-US" err="1"/>
              <a:t>potaknuti</a:t>
            </a:r>
            <a:r>
              <a:rPr lang="en-US"/>
              <a:t> vas da </a:t>
            </a:r>
            <a:r>
              <a:rPr lang="en-US" err="1"/>
              <a:t>poduzmete</a:t>
            </a:r>
            <a:r>
              <a:rPr lang="en-US"/>
              <a:t> </a:t>
            </a:r>
            <a:r>
              <a:rPr lang="en-US" err="1"/>
              <a:t>nekoliko</a:t>
            </a:r>
            <a:r>
              <a:rPr lang="en-US"/>
              <a:t> </a:t>
            </a:r>
            <a:r>
              <a:rPr lang="en-US" err="1"/>
              <a:t>jednostavnih</a:t>
            </a:r>
            <a:r>
              <a:rPr lang="en-US"/>
              <a:t> </a:t>
            </a:r>
            <a:r>
              <a:rPr lang="en-US" err="1"/>
              <a:t>koraka</a:t>
            </a:r>
            <a:r>
              <a:rPr lang="en-US"/>
              <a:t> koji </a:t>
            </a:r>
            <a:r>
              <a:rPr lang="en-US" err="1"/>
              <a:t>će</a:t>
            </a:r>
            <a:r>
              <a:rPr lang="en-US"/>
              <a:t> vas </a:t>
            </a:r>
            <a:r>
              <a:rPr lang="en-US" err="1"/>
              <a:t>uvelike</a:t>
            </a:r>
            <a:r>
              <a:rPr lang="en-US"/>
              <a:t> </a:t>
            </a:r>
            <a:r>
              <a:rPr lang="en-US" err="1"/>
              <a:t>zaštititi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mreži</a:t>
            </a:r>
            <a:r>
              <a:rPr lang="en-US"/>
              <a:t> I </a:t>
            </a:r>
            <a:r>
              <a:rPr lang="en-US" err="1"/>
              <a:t>osvjestiti</a:t>
            </a:r>
            <a:r>
              <a:rPr lang="en-US"/>
              <a:t> </a:t>
            </a:r>
            <a:r>
              <a:rPr lang="en-US" err="1"/>
              <a:t>vam</a:t>
            </a:r>
            <a:r>
              <a:rPr lang="en-US"/>
              <a:t> </a:t>
            </a:r>
            <a:r>
              <a:rPr lang="en-US" err="1"/>
              <a:t>vašu</a:t>
            </a:r>
            <a:r>
              <a:rPr lang="en-US"/>
              <a:t> </a:t>
            </a:r>
            <a:r>
              <a:rPr lang="en-US" err="1"/>
              <a:t>prisutnost</a:t>
            </a:r>
            <a:r>
              <a:rPr lang="en-US"/>
              <a:t> u </a:t>
            </a:r>
            <a:r>
              <a:rPr lang="en-US" err="1"/>
              <a:t>virtualnom</a:t>
            </a:r>
            <a:r>
              <a:rPr lang="en-US"/>
              <a:t> </a:t>
            </a:r>
            <a:r>
              <a:rPr lang="en-US" err="1"/>
              <a:t>svijetu</a:t>
            </a:r>
            <a:r>
              <a:rPr lang="en-US"/>
              <a:t>.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Dvije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riječi</a:t>
            </a:r>
            <a:r>
              <a:rPr lang="en-US">
                <a:cs typeface="Calibri"/>
              </a:rPr>
              <a:t> o </a:t>
            </a:r>
            <a:r>
              <a:rPr lang="en-US" err="1">
                <a:cs typeface="Calibri"/>
              </a:rPr>
              <a:t>svakom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poglavlju:dopuštenja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aplikacija</a:t>
            </a:r>
            <a:r>
              <a:rPr lang="en-US">
                <a:cs typeface="Calibri"/>
              </a:rPr>
              <a:t> / </a:t>
            </a:r>
            <a:r>
              <a:rPr lang="en-US" err="1">
                <a:cs typeface="Calibri"/>
              </a:rPr>
              <a:t>trikove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kojima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iz</a:t>
            </a:r>
            <a:r>
              <a:rPr lang="en-US">
                <a:cs typeface="Calibri"/>
              </a:rPr>
              <a:t> vas </a:t>
            </a:r>
            <a:r>
              <a:rPr lang="en-US" err="1">
                <a:cs typeface="Calibri"/>
              </a:rPr>
              <a:t>izvlače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informacije</a:t>
            </a:r>
            <a:r>
              <a:rPr lang="en-US">
                <a:cs typeface="Calibri"/>
              </a:rPr>
              <a:t> / </a:t>
            </a:r>
            <a:r>
              <a:rPr lang="en-US" err="1"/>
              <a:t>algoritmi</a:t>
            </a:r>
            <a:r>
              <a:rPr lang="en-US"/>
              <a:t> </a:t>
            </a:r>
            <a:r>
              <a:rPr lang="en-US" err="1"/>
              <a:t>pravila</a:t>
            </a:r>
            <a:r>
              <a:rPr lang="en-US"/>
              <a:t> </a:t>
            </a:r>
            <a:r>
              <a:rPr lang="en-US" err="1"/>
              <a:t>pomoću</a:t>
            </a:r>
            <a:r>
              <a:rPr lang="en-US"/>
              <a:t> </a:t>
            </a:r>
            <a:r>
              <a:rPr lang="en-US" err="1"/>
              <a:t>kojih</a:t>
            </a:r>
            <a:r>
              <a:rPr lang="en-US"/>
              <a:t> se </a:t>
            </a:r>
            <a:r>
              <a:rPr lang="en-US" err="1"/>
              <a:t>analiziraju</a:t>
            </a:r>
            <a:r>
              <a:rPr lang="en-US"/>
              <a:t> </a:t>
            </a:r>
            <a:r>
              <a:rPr lang="en-US" err="1"/>
              <a:t>tragovi</a:t>
            </a:r>
            <a:r>
              <a:rPr lang="en-US"/>
              <a:t> </a:t>
            </a:r>
            <a:r>
              <a:rPr lang="en-US" err="1"/>
              <a:t>koje</a:t>
            </a:r>
            <a:r>
              <a:rPr lang="en-US"/>
              <a:t> </a:t>
            </a:r>
            <a:r>
              <a:rPr lang="en-US" err="1"/>
              <a:t>ostavljate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0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Sonja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75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7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RAHELA</a:t>
            </a:r>
          </a:p>
          <a:p>
            <a:r>
              <a:rPr lang="en-US" err="1">
                <a:cs typeface="Calibri"/>
              </a:rPr>
              <a:t>Nakon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prvog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dijela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sljedeći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slajd</a:t>
            </a:r>
            <a:r>
              <a:rPr lang="en-US">
                <a:cs typeface="Calibri"/>
              </a:rPr>
              <a:t> pa se </a:t>
            </a:r>
            <a:r>
              <a:rPr lang="en-US" err="1">
                <a:cs typeface="Calibri"/>
              </a:rPr>
              <a:t>vratiš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nazad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2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SONJA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0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sonja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1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RAHELA </a:t>
            </a:r>
          </a:p>
          <a:p>
            <a:r>
              <a:rPr lang="en-US" err="1"/>
              <a:t>Poslovni</a:t>
            </a:r>
            <a:r>
              <a:rPr lang="en-US"/>
              <a:t> </a:t>
            </a:r>
            <a:r>
              <a:rPr lang="en-US" err="1"/>
              <a:t>račun</a:t>
            </a:r>
            <a:r>
              <a:rPr lang="en-US"/>
              <a:t>? </a:t>
            </a:r>
            <a:r>
              <a:rPr lang="en-US" err="1"/>
              <a:t>Privatni</a:t>
            </a:r>
            <a:r>
              <a:rPr lang="en-US"/>
              <a:t> </a:t>
            </a:r>
            <a:r>
              <a:rPr lang="en-US" err="1"/>
              <a:t>račun</a:t>
            </a:r>
            <a:r>
              <a:rPr lang="en-US"/>
              <a:t>? </a:t>
            </a:r>
            <a:r>
              <a:rPr lang="en-US" err="1"/>
              <a:t>Fejk</a:t>
            </a:r>
            <a:r>
              <a:rPr lang="en-US"/>
              <a:t> </a:t>
            </a:r>
            <a:r>
              <a:rPr lang="en-US" err="1"/>
              <a:t>račun</a:t>
            </a:r>
            <a:r>
              <a:rPr lang="en-US"/>
              <a:t> za </a:t>
            </a:r>
            <a:r>
              <a:rPr lang="en-US" err="1"/>
              <a:t>gluposti</a:t>
            </a:r>
            <a:r>
              <a:rPr lang="en-US"/>
              <a:t>? - </a:t>
            </a:r>
            <a:r>
              <a:rPr lang="en-US" err="1"/>
              <a:t>različite</a:t>
            </a:r>
            <a:r>
              <a:rPr lang="en-US"/>
              <a:t> </a:t>
            </a:r>
            <a:r>
              <a:rPr lang="en-US" err="1"/>
              <a:t>postavke</a:t>
            </a:r>
            <a:endParaRPr lang="en-US" err="1">
              <a:cs typeface="Calibri"/>
            </a:endParaRPr>
          </a:p>
          <a:p>
            <a:r>
              <a:rPr lang="en-US">
                <a:cs typeface="Calibri"/>
              </a:rPr>
              <a:t>Windows </a:t>
            </a:r>
            <a:r>
              <a:rPr lang="en-US" err="1">
                <a:cs typeface="Calibri"/>
              </a:rPr>
              <a:t>na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službenim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računalima</a:t>
            </a:r>
            <a:r>
              <a:rPr lang="en-US">
                <a:cs typeface="Calibri"/>
              </a:rPr>
              <a:t> - Windows 10 pro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0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RAHELA</a:t>
            </a:r>
          </a:p>
          <a:p>
            <a:r>
              <a:rPr lang="en-US" err="1">
                <a:cs typeface="Calibri"/>
              </a:rPr>
              <a:t>Odgovori</a:t>
            </a:r>
            <a:r>
              <a:rPr lang="en-US">
                <a:cs typeface="Calibri"/>
              </a:rPr>
              <a:t>: 123456 / </a:t>
            </a:r>
            <a:r>
              <a:rPr lang="en-US" err="1">
                <a:cs typeface="Calibri"/>
              </a:rPr>
              <a:t>lozinka</a:t>
            </a:r>
            <a:r>
              <a:rPr lang="en-US">
                <a:cs typeface="Calibri"/>
              </a:rPr>
              <a:t> / </a:t>
            </a:r>
            <a:r>
              <a:rPr lang="en-US" err="1">
                <a:cs typeface="Calibri"/>
              </a:rPr>
              <a:t>qwertz</a:t>
            </a:r>
            <a:r>
              <a:rPr lang="en-US">
                <a:cs typeface="Calibri"/>
              </a:rPr>
              <a:t> / google / @ / welcome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Rahela</a:t>
            </a:r>
          </a:p>
          <a:p>
            <a:r>
              <a:rPr lang="en-US"/>
              <a:t>Ne </a:t>
            </a:r>
            <a:r>
              <a:rPr lang="en-US" err="1"/>
              <a:t>koristiti</a:t>
            </a:r>
            <a:r>
              <a:rPr lang="en-US"/>
              <a:t> AAI </a:t>
            </a:r>
            <a:r>
              <a:rPr lang="en-US" err="1"/>
              <a:t>lozinku</a:t>
            </a:r>
            <a:r>
              <a:rPr lang="en-US"/>
              <a:t> za </a:t>
            </a:r>
            <a:r>
              <a:rPr lang="en-US" err="1"/>
              <a:t>išta</a:t>
            </a:r>
            <a:r>
              <a:rPr lang="en-US"/>
              <a:t> </a:t>
            </a:r>
            <a:r>
              <a:rPr lang="en-US" err="1"/>
              <a:t>drugo</a:t>
            </a:r>
            <a:r>
              <a:rPr lang="en-US"/>
              <a:t> – </a:t>
            </a:r>
            <a:r>
              <a:rPr lang="en-US" err="1"/>
              <a:t>spajanje</a:t>
            </a:r>
            <a:r>
              <a:rPr lang="en-US"/>
              <a:t> s </a:t>
            </a:r>
            <a:r>
              <a:rPr lang="en-US" err="1"/>
              <a:t>gmailom</a:t>
            </a:r>
            <a:r>
              <a:rPr lang="en-US"/>
              <a:t>? </a:t>
            </a:r>
          </a:p>
          <a:p>
            <a:r>
              <a:rPr lang="en-US" err="1"/>
              <a:t>Nacionalni</a:t>
            </a:r>
            <a:r>
              <a:rPr lang="en-US"/>
              <a:t> CERT </a:t>
            </a:r>
            <a:r>
              <a:rPr lang="en-US" err="1"/>
              <a:t>zabilježio</a:t>
            </a:r>
            <a:r>
              <a:rPr lang="en-US"/>
              <a:t> je </a:t>
            </a:r>
            <a:r>
              <a:rPr lang="en-US" err="1"/>
              <a:t>povećan</a:t>
            </a:r>
            <a:r>
              <a:rPr lang="en-US"/>
              <a:t> </a:t>
            </a:r>
            <a:r>
              <a:rPr lang="en-US" err="1"/>
              <a:t>broj</a:t>
            </a:r>
            <a:r>
              <a:rPr lang="en-US"/>
              <a:t> </a:t>
            </a:r>
            <a:r>
              <a:rPr lang="en-US" err="1"/>
              <a:t>prijava</a:t>
            </a:r>
            <a:r>
              <a:rPr lang="en-US"/>
              <a:t> phishing </a:t>
            </a:r>
            <a:r>
              <a:rPr lang="en-US" err="1"/>
              <a:t>mailova</a:t>
            </a:r>
            <a:r>
              <a:rPr lang="en-US"/>
              <a:t> koji </a:t>
            </a:r>
            <a:r>
              <a:rPr lang="en-US" err="1"/>
              <a:t>imitiraju</a:t>
            </a:r>
            <a:r>
              <a:rPr lang="en-US"/>
              <a:t> </a:t>
            </a:r>
            <a:r>
              <a:rPr lang="en-US" err="1"/>
              <a:t>Ministarstvo</a:t>
            </a:r>
            <a:r>
              <a:rPr lang="en-US"/>
              <a:t> </a:t>
            </a:r>
            <a:r>
              <a:rPr lang="en-US" err="1"/>
              <a:t>znanosti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obrazovanja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slične</a:t>
            </a:r>
            <a:r>
              <a:rPr lang="en-US"/>
              <a:t> </a:t>
            </a:r>
            <a:r>
              <a:rPr lang="en-US" err="1"/>
              <a:t>institucije</a:t>
            </a:r>
            <a:r>
              <a:rPr lang="en-US"/>
              <a:t>, CARITAS, </a:t>
            </a:r>
            <a:r>
              <a:rPr lang="en-US" err="1"/>
              <a:t>zaposlenike</a:t>
            </a:r>
            <a:r>
              <a:rPr lang="en-US"/>
              <a:t> CARNET-a, </a:t>
            </a:r>
            <a:r>
              <a:rPr lang="en-US" b="1">
                <a:hlinkClick r:id="rId3"/>
              </a:rPr>
              <a:t>helpdesk@skole.hr</a:t>
            </a:r>
            <a:r>
              <a:rPr lang="en-US"/>
              <a:t>, AZOO (</a:t>
            </a:r>
            <a:r>
              <a:rPr lang="en-US" err="1"/>
              <a:t>Agencija</a:t>
            </a:r>
            <a:r>
              <a:rPr lang="en-US"/>
              <a:t> za </a:t>
            </a:r>
            <a:r>
              <a:rPr lang="en-US" err="1"/>
              <a:t>odgoj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obrazovanje</a:t>
            </a:r>
            <a:r>
              <a:rPr lang="en-US"/>
              <a:t>), </a:t>
            </a:r>
            <a:r>
              <a:rPr lang="en-US" err="1"/>
              <a:t>privatne</a:t>
            </a:r>
            <a:r>
              <a:rPr lang="en-US"/>
              <a:t> </a:t>
            </a:r>
            <a:r>
              <a:rPr lang="en-US" err="1"/>
              <a:t>korisnike</a:t>
            </a:r>
            <a:r>
              <a:rPr lang="en-US"/>
              <a:t> </a:t>
            </a:r>
            <a:r>
              <a:rPr lang="en-US" err="1"/>
              <a:t>te</a:t>
            </a:r>
            <a:r>
              <a:rPr lang="en-US"/>
              <a:t> </a:t>
            </a:r>
            <a:r>
              <a:rPr lang="en-US" err="1"/>
              <a:t>ciljaju</a:t>
            </a:r>
            <a:r>
              <a:rPr lang="en-US"/>
              <a:t> </a:t>
            </a:r>
            <a:r>
              <a:rPr lang="en-US" err="1"/>
              <a:t>korisnike</a:t>
            </a:r>
            <a:r>
              <a:rPr lang="en-US"/>
              <a:t> CARNET </a:t>
            </a:r>
            <a:r>
              <a:rPr lang="en-US" err="1"/>
              <a:t>mreže</a:t>
            </a:r>
            <a:r>
              <a:rPr lang="en-US"/>
              <a:t> </a:t>
            </a:r>
            <a:r>
              <a:rPr lang="en-US" err="1"/>
              <a:t>i</a:t>
            </a:r>
            <a:r>
              <a:rPr lang="en-US"/>
              <a:t> </a:t>
            </a:r>
            <a:r>
              <a:rPr lang="en-US" err="1"/>
              <a:t>obrazovne</a:t>
            </a:r>
            <a:r>
              <a:rPr lang="en-US"/>
              <a:t> </a:t>
            </a:r>
            <a:r>
              <a:rPr lang="en-US" err="1"/>
              <a:t>djelatnike</a:t>
            </a:r>
            <a:r>
              <a:rPr lang="en-US"/>
              <a:t> </a:t>
            </a:r>
            <a:r>
              <a:rPr lang="en-US" err="1"/>
              <a:t>te</a:t>
            </a:r>
            <a:r>
              <a:rPr lang="en-US"/>
              <a:t> </a:t>
            </a:r>
            <a:r>
              <a:rPr lang="en-US" err="1"/>
              <a:t>sadrže</a:t>
            </a:r>
            <a:r>
              <a:rPr lang="en-US"/>
              <a:t> </a:t>
            </a:r>
            <a:r>
              <a:rPr lang="en-US" err="1"/>
              <a:t>maliciozne</a:t>
            </a:r>
            <a:r>
              <a:rPr lang="en-US"/>
              <a:t> MS Excel, ZIP </a:t>
            </a:r>
            <a:r>
              <a:rPr lang="en-US" err="1"/>
              <a:t>ili</a:t>
            </a:r>
            <a:r>
              <a:rPr lang="en-US"/>
              <a:t> </a:t>
            </a:r>
            <a:r>
              <a:rPr lang="en-US" err="1"/>
              <a:t>slične</a:t>
            </a:r>
            <a:r>
              <a:rPr lang="en-US"/>
              <a:t> </a:t>
            </a:r>
            <a:r>
              <a:rPr lang="en-US" err="1"/>
              <a:t>datoteke</a:t>
            </a:r>
            <a:r>
              <a:rPr lang="en-US"/>
              <a:t>.</a:t>
            </a:r>
          </a:p>
          <a:p>
            <a:r>
              <a:rPr lang="en-US"/>
              <a:t> </a:t>
            </a:r>
          </a:p>
          <a:p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rahela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5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39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sonja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6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4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sonja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B126C-F44B-4871-B7A0-58F3851BCDA6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9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3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7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2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7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3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2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50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ity.org/how-secure-is-my-password/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aveibeenpwned.com" TargetMode="External"/><Relationship Id="rId5" Type="http://schemas.openxmlformats.org/officeDocument/2006/relationships/hyperlink" Target="https://keepassxc.org/" TargetMode="External"/><Relationship Id="rId4" Type="http://schemas.openxmlformats.org/officeDocument/2006/relationships/hyperlink" Target="https://1password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tivity.google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GBNWF_yz_W0QbbTojpB7rKse5XBkRe2/view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detoxkit.org/en/alternative-app-centr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jtzaklikbej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detoxkit.org/en/misinformation/visualinfo/" TargetMode="External"/><Relationship Id="rId4" Type="http://schemas.openxmlformats.org/officeDocument/2006/relationships/hyperlink" Target="https://www.darkpatterns.org/types-of-dark-patter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detoxkit.org/hr/families/datadetox-x-yout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dn.ttc.io/s/datadetoxkit.org/youth/Data-Detox-x-Youth_HR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enjobs.ch/stellen/index1.html?sk=mj&amp;category=219&amp;searchtype=angebot&amp;Medien-Journalismus-Verlagswesen" TargetMode="External"/><Relationship Id="rId7" Type="http://schemas.openxmlformats.org/officeDocument/2006/relationships/hyperlink" Target="https://www.google.com.sg/maps/place/Lee+Kuan+Yew+School+of+Public+Policy/@1.3014704,103.1190111,15z/data=!4m2!1m1!1s0x0" TargetMode="External"/><Relationship Id="rId2" Type="http://schemas.openxmlformats.org/officeDocument/2006/relationships/hyperlink" Target="http://www.20min.ch/schweiz/news/story/Das-Tessin-will-die-Grenze-schliessen-3013007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sg/webhp?sourceid=chrome-instant&amp;ion=1&amp;espv=2&amp;ie=UTF-8" TargetMode="External"/><Relationship Id="rId5" Type="http://schemas.openxmlformats.org/officeDocument/2006/relationships/hyperlink" Target="https://www.google.com.sg/search?q=30+Merchant+Road&amp;oq=30+Merchant+Road&amp;aqs=chrome..67i77.j0j7&amp;sourceid=chrome&amp;es_sm=91" TargetMode="External"/><Relationship Id="rId4" Type="http://schemas.openxmlformats.org/officeDocument/2006/relationships/hyperlink" Target="https://www.google.com.hk/search?q=brew+house&amp;oq=brew+house&amp;aqs=chrome..61i57j0l5.j0j4&amp;sourceid=chrome&amp;es_sm=9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ersnews.com/stories/quirky/tats-too-much-tattoo-artist-27-etches-442-tattoos-brand-name-inkings-onto-body-to-get-guinness-world-recor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7pYHN9iC9I&amp;ab_channel=DuvalGuillau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B3E9-23CD-042B-7E17-FB88D345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>
                <a:cs typeface="Calibri Light"/>
              </a:rPr>
              <a:t>Kako</a:t>
            </a:r>
            <a:r>
              <a:rPr lang="hr-HR" sz="5400">
                <a:ea typeface="+mj-lt"/>
                <a:cs typeface="+mj-lt"/>
              </a:rPr>
              <a:t> kontrolirati svoj digitalni otisak</a:t>
            </a:r>
            <a:endParaRPr lang="hr-HR" sz="54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D88D0-BAE2-D542-93D5-ABEFC31C9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463" y="2537493"/>
            <a:ext cx="7808494" cy="21455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sz="3500" err="1">
                <a:cs typeface="Calibri"/>
              </a:rPr>
              <a:t>CARNetova</a:t>
            </a:r>
            <a:r>
              <a:rPr lang="hr-HR" sz="3500">
                <a:cs typeface="Calibri"/>
              </a:rPr>
              <a:t> korisnička konferencija CUC 2022.</a:t>
            </a:r>
            <a:endParaRPr lang="hr-HR">
              <a:cs typeface="Calibri"/>
            </a:endParaRPr>
          </a:p>
          <a:p>
            <a:endParaRPr lang="hr-HR">
              <a:cs typeface="Calibri"/>
            </a:endParaRPr>
          </a:p>
          <a:p>
            <a:pPr marL="0" indent="0">
              <a:buNone/>
            </a:pPr>
            <a:r>
              <a:rPr lang="hr-HR">
                <a:cs typeface="Calibri"/>
              </a:rPr>
              <a:t>26. - 28. listopada 2022.</a:t>
            </a:r>
          </a:p>
          <a:p>
            <a:pPr marL="0" indent="0">
              <a:buNone/>
            </a:pPr>
            <a:r>
              <a:rPr lang="hr-HR">
                <a:cs typeface="Calibri"/>
              </a:rPr>
              <a:t>Šibenik</a:t>
            </a:r>
          </a:p>
          <a:p>
            <a:endParaRPr lang="hr-HR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035DB-C94B-DF67-8919-E04464A88D70}"/>
              </a:ext>
            </a:extLst>
          </p:cNvPr>
          <p:cNvSpPr txBox="1"/>
          <p:nvPr/>
        </p:nvSpPr>
        <p:spPr>
          <a:xfrm>
            <a:off x="6093494" y="5475548"/>
            <a:ext cx="60934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Rahela Frelih, OŠ Petra </a:t>
            </a:r>
            <a:r>
              <a:rPr lang="en-US" sz="2400" err="1">
                <a:solidFill>
                  <a:srgbClr val="FFFFFF"/>
                </a:solidFill>
                <a:latin typeface="Calibri"/>
                <a:ea typeface="Arial"/>
                <a:cs typeface="Arial"/>
              </a:rPr>
              <a:t>Zrinskog</a:t>
            </a:r>
            <a:r>
              <a:rPr lang="en-U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​ Zagreb</a:t>
            </a:r>
            <a:endParaRPr lang="en-US" sz="2400">
              <a:cs typeface="Calibri"/>
            </a:endParaRPr>
          </a:p>
          <a:p>
            <a:r>
              <a:rPr lang="en-U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Sonja Ivančić​, OŠ Augusta </a:t>
            </a:r>
            <a:r>
              <a:rPr lang="en-US" sz="2400" err="1">
                <a:solidFill>
                  <a:srgbClr val="FFFFFF"/>
                </a:solidFill>
                <a:latin typeface="Calibri"/>
                <a:ea typeface="Arial"/>
                <a:cs typeface="Arial"/>
              </a:rPr>
              <a:t>Harambašića</a:t>
            </a:r>
            <a:r>
              <a:rPr lang="en-U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 Zagreb</a:t>
            </a:r>
          </a:p>
          <a:p>
            <a:r>
              <a:rPr lang="en-U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Ružica </a:t>
            </a:r>
            <a:r>
              <a:rPr lang="en-US" sz="2400" err="1">
                <a:solidFill>
                  <a:srgbClr val="FFFFFF"/>
                </a:solidFill>
                <a:latin typeface="Calibri"/>
                <a:ea typeface="Arial"/>
                <a:cs typeface="Arial"/>
              </a:rPr>
              <a:t>Rebrović</a:t>
            </a:r>
            <a:r>
              <a:rPr lang="en-U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 Habek​, OŠ </a:t>
            </a:r>
            <a:r>
              <a:rPr lang="en-US" sz="2400" err="1">
                <a:solidFill>
                  <a:srgbClr val="FFFFFF"/>
                </a:solidFill>
                <a:latin typeface="Calibri"/>
                <a:ea typeface="Arial"/>
                <a:cs typeface="Arial"/>
              </a:rPr>
              <a:t>braće</a:t>
            </a:r>
            <a:r>
              <a:rPr lang="en-US" sz="2400">
                <a:solidFill>
                  <a:srgbClr val="FFFFFF"/>
                </a:solidFill>
                <a:latin typeface="Calibri"/>
                <a:ea typeface="Arial"/>
                <a:cs typeface="Arial"/>
              </a:rPr>
              <a:t> Radić </a:t>
            </a:r>
            <a:r>
              <a:rPr lang="en-US" sz="2400" err="1">
                <a:solidFill>
                  <a:srgbClr val="FFFFFF"/>
                </a:solidFill>
                <a:latin typeface="Calibri"/>
                <a:ea typeface="Arial"/>
                <a:cs typeface="Arial"/>
              </a:rPr>
              <a:t>Botinec</a:t>
            </a:r>
            <a:endParaRPr lang="en-US" sz="2400" err="1">
              <a:cs typeface="Calibri" panose="020F0502020204030204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77A84595-D3E2-2AED-1AF7-ACEEA543C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7" y="5167593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BCE86-2534-47AF-B5E6-890543B306C1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latin typeface="+mj-lt"/>
                <a:ea typeface="+mj-ea"/>
                <a:cs typeface="+mj-cs"/>
              </a:rPr>
              <a:t>1. </a:t>
            </a:r>
            <a:r>
              <a:rPr lang="en-US" sz="5400" b="1" kern="1200" err="1">
                <a:latin typeface="+mj-lt"/>
                <a:ea typeface="+mj-ea"/>
                <a:cs typeface="+mj-cs"/>
              </a:rPr>
              <a:t>Postavke</a:t>
            </a:r>
            <a:r>
              <a:rPr lang="en-US" sz="5400" b="1" kern="1200"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err="1">
                <a:latin typeface="+mj-lt"/>
                <a:ea typeface="+mj-ea"/>
                <a:cs typeface="+mj-cs"/>
              </a:rPr>
              <a:t>računa</a:t>
            </a:r>
            <a:r>
              <a:rPr lang="en-US" sz="5400" b="1" kern="1200"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err="1">
                <a:latin typeface="+mj-lt"/>
                <a:ea typeface="+mj-ea"/>
                <a:cs typeface="+mj-cs"/>
              </a:rPr>
              <a:t>i</a:t>
            </a:r>
            <a:r>
              <a:rPr lang="en-US" sz="5400" b="1" kern="1200"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err="1">
                <a:latin typeface="+mj-lt"/>
                <a:ea typeface="+mj-ea"/>
                <a:cs typeface="+mj-cs"/>
              </a:rPr>
              <a:t>lozinke</a:t>
            </a:r>
            <a:endParaRPr lang="en-US" sz="5400" b="1" kern="1200">
              <a:latin typeface="+mj-lt"/>
              <a:ea typeface="+mj-ea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BAAFC4-9DE8-4353-906B-4188471CECF5}"/>
              </a:ext>
            </a:extLst>
          </p:cNvPr>
          <p:cNvSpPr txBox="1"/>
          <p:nvPr/>
        </p:nvSpPr>
        <p:spPr>
          <a:xfrm>
            <a:off x="666136" y="1843352"/>
            <a:ext cx="10970341" cy="4768153"/>
          </a:xfr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hr-HR" sz="2800">
                <a:ea typeface="+mn-lt"/>
                <a:cs typeface="+mn-lt"/>
              </a:rPr>
              <a:t>Kako saznati koju verziju Windowsa imamo? 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800">
                <a:ea typeface="+mn-lt"/>
                <a:cs typeface="+mn-lt"/>
              </a:rPr>
              <a:t>desni klik na radnu površinu računala - postavke prikaza - o programu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800">
              <a:ea typeface="+mn-lt"/>
              <a:cs typeface="+mn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hr-HR" sz="2800">
                <a:ea typeface="+mn-lt"/>
                <a:cs typeface="+mn-lt"/>
              </a:rPr>
              <a:t>Kako dodati šifru na postojeći račun?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800">
                <a:ea typeface="+mn-lt"/>
                <a:cs typeface="+mn-lt"/>
              </a:rPr>
              <a:t>start meni - korisnik - promjena postavki računa - mogućnosti prijave - lozinka  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endParaRPr lang="hr-HR" sz="2800">
              <a:ea typeface="+mn-lt"/>
              <a:cs typeface="+mn-lt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hr-HR" sz="2800">
                <a:ea typeface="+mn-lt"/>
                <a:cs typeface="+mn-lt"/>
              </a:rPr>
              <a:t>Kako postaviti različite korisničke račune na istom računalu?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800">
                <a:ea typeface="+mn-lt"/>
                <a:cs typeface="+mn-lt"/>
              </a:rPr>
              <a:t>start meni - korisnik - promjena postavki računa - obitelj i drugi korisnici - dodajte nekoga drugoga na ovaj PC - nemam podatke za prijavu te osobe - dodaj korisnika bez Microsoftova računa</a:t>
            </a:r>
          </a:p>
        </p:txBody>
      </p:sp>
    </p:spTree>
    <p:extLst>
      <p:ext uri="{BB962C8B-B14F-4D97-AF65-F5344CB8AC3E}">
        <p14:creationId xmlns:p14="http://schemas.microsoft.com/office/powerpoint/2010/main" val="150395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table&#10;&#10;Description automatically generated">
            <a:extLst>
              <a:ext uri="{FF2B5EF4-FFF2-40B4-BE49-F238E27FC236}">
                <a16:creationId xmlns:a16="http://schemas.microsoft.com/office/drawing/2014/main" id="{C8CECAE5-8BAC-2B38-BB3F-6A1B3EB13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581" y="571582"/>
            <a:ext cx="5819309" cy="5863364"/>
          </a:xfr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09A3EEA-D652-8084-B40B-51364E9DB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371" y="567018"/>
            <a:ext cx="5869641" cy="58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BB527C-49CD-4DF9-B895-C60CC55C074E}"/>
              </a:ext>
            </a:extLst>
          </p:cNvPr>
          <p:cNvSpPr txBox="1"/>
          <p:nvPr/>
        </p:nvSpPr>
        <p:spPr>
          <a:xfrm>
            <a:off x="838200" y="1077148"/>
            <a:ext cx="10515600" cy="5159898"/>
          </a:xfr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/>
              <a:t>Ideje za lozinke: </a:t>
            </a:r>
            <a:r>
              <a:rPr lang="hr-HR" sz="2400" b="1"/>
              <a:t>kombinacija slova, brojeva i simbola!</a:t>
            </a:r>
            <a:endParaRPr lang="hr-HR" sz="2400">
              <a:cs typeface="Calibri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/>
              <a:t>brojevi/simboli umjesto slova (Knj1žN1C4/</a:t>
            </a:r>
            <a:r>
              <a:rPr lang="hr-HR" sz="2400" err="1"/>
              <a:t>KNJ!žN!C</a:t>
            </a:r>
            <a:r>
              <a:rPr lang="hr-HR" sz="2400"/>
              <a:t>@)</a:t>
            </a:r>
            <a:endParaRPr lang="hr-HR" sz="2400">
              <a:cs typeface="Calibri"/>
            </a:endParaRP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/>
              <a:t>jedno mjesto ulijevo ili udesno na tipkovnici</a:t>
            </a:r>
            <a:endParaRPr lang="hr-HR" sz="2400">
              <a:cs typeface="Calibri"/>
            </a:endParaRPr>
          </a:p>
          <a:p>
            <a:pPr marL="571500" lvl="1">
              <a:lnSpc>
                <a:spcPct val="90000"/>
              </a:lnSpc>
              <a:spcAft>
                <a:spcPts val="600"/>
              </a:spcAft>
            </a:pPr>
            <a:endParaRPr lang="hr-HR" sz="240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/>
              <a:t>provjera razine sigurnosti lozinke:</a:t>
            </a:r>
            <a:br>
              <a:rPr lang="hr-HR" sz="2400"/>
            </a:br>
            <a:r>
              <a:rPr lang="hr-HR" sz="2400">
                <a:hlinkClick r:id="rId3"/>
              </a:rPr>
              <a:t>https://www.security.org/how-secure-is-my-password/</a:t>
            </a:r>
            <a:endParaRPr lang="hr-HR" sz="240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/>
              <a:t>upravitelj lozinki (</a:t>
            </a:r>
            <a:r>
              <a:rPr lang="hr-HR" sz="2400">
                <a:hlinkClick r:id="rId4"/>
              </a:rPr>
              <a:t>1Password</a:t>
            </a:r>
            <a:r>
              <a:rPr lang="hr-HR" sz="2400"/>
              <a:t>/</a:t>
            </a:r>
            <a:r>
              <a:rPr lang="hr-HR" sz="2400">
                <a:hlinkClick r:id="rId5"/>
              </a:rPr>
              <a:t>KeePassXC</a:t>
            </a:r>
            <a:r>
              <a:rPr lang="hr-HR" sz="2400"/>
              <a:t>)</a:t>
            </a:r>
            <a:endParaRPr lang="hr-HR" sz="240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2400">
              <a:cs typeface="Calibri"/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>
                <a:hlinkClick r:id="rId6"/>
              </a:rPr>
              <a:t>Haveibeenpwned.com</a:t>
            </a:r>
            <a:r>
              <a:rPr lang="hr-HR" sz="2400"/>
              <a:t> - provjera jeste li </a:t>
            </a:r>
            <a:br>
              <a:rPr lang="hr-HR" sz="2400"/>
            </a:br>
            <a:r>
              <a:rPr lang="hr-HR" sz="2400"/>
              <a:t>umiješani u kršenje podataka</a:t>
            </a:r>
            <a:endParaRPr lang="hr-HR" sz="2400">
              <a:cs typeface="Calibri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1B002DF3-1132-B67C-8DE5-2C36D296E3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4263" y="3942286"/>
            <a:ext cx="5331912" cy="28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8630-5164-4C23-8BF6-66F7C56D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6779"/>
            <a:ext cx="10515600" cy="52445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zaključavati zaslone svih uređaja</a:t>
            </a:r>
            <a:endParaRPr lang="hr-HR">
              <a:cs typeface="Calibri"/>
            </a:endParaRPr>
          </a:p>
          <a:p>
            <a:endParaRPr lang="hr-HR">
              <a:cs typeface="Calibri"/>
            </a:endParaRPr>
          </a:p>
          <a:p>
            <a:r>
              <a:rPr lang="hr-HR">
                <a:cs typeface="Calibri"/>
              </a:rPr>
              <a:t>redovito čistiti povijest pretraživanja (</a:t>
            </a:r>
            <a:r>
              <a:rPr lang="hr-HR" i="1" err="1">
                <a:cs typeface="Calibri"/>
              </a:rPr>
              <a:t>History</a:t>
            </a:r>
            <a:r>
              <a:rPr lang="hr-HR">
                <a:cs typeface="Calibri"/>
              </a:rPr>
              <a:t>)</a:t>
            </a:r>
          </a:p>
          <a:p>
            <a:endParaRPr lang="hr-HR">
              <a:cs typeface="Calibri"/>
            </a:endParaRPr>
          </a:p>
          <a:p>
            <a:r>
              <a:rPr lang="hr-HR">
                <a:ea typeface="+mn-lt"/>
                <a:cs typeface="+mn-lt"/>
              </a:rPr>
              <a:t>koristiti anonimne prozore (</a:t>
            </a:r>
            <a:r>
              <a:rPr lang="hr-HR" i="1">
                <a:ea typeface="+mn-lt"/>
                <a:cs typeface="+mn-lt"/>
              </a:rPr>
              <a:t>Incognito </a:t>
            </a:r>
            <a:r>
              <a:rPr lang="hr-HR" i="1" err="1">
                <a:ea typeface="+mn-lt"/>
                <a:cs typeface="+mn-lt"/>
              </a:rPr>
              <a:t>Tab</a:t>
            </a:r>
            <a:r>
              <a:rPr lang="hr-HR">
                <a:ea typeface="+mn-lt"/>
                <a:cs typeface="+mn-lt"/>
              </a:rPr>
              <a:t>) </a:t>
            </a:r>
          </a:p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(</a:t>
            </a:r>
            <a:r>
              <a:rPr lang="hr-HR" err="1">
                <a:ea typeface="+mn-lt"/>
                <a:cs typeface="+mn-lt"/>
              </a:rPr>
              <a:t>Ctrl+Shift+N</a:t>
            </a:r>
            <a:r>
              <a:rPr lang="hr-HR">
                <a:ea typeface="+mn-lt"/>
                <a:cs typeface="+mn-lt"/>
              </a:rPr>
              <a:t> u Chromeu, dugi stisak na mobitelu)</a:t>
            </a:r>
            <a:endParaRPr lang="hr-HR">
              <a:cs typeface="Calibri"/>
            </a:endParaRPr>
          </a:p>
          <a:p>
            <a:endParaRPr lang="hr-HR">
              <a:cs typeface="Calibri"/>
            </a:endParaRPr>
          </a:p>
          <a:p>
            <a:r>
              <a:rPr lang="hr-HR">
                <a:cs typeface="Calibri"/>
              </a:rPr>
              <a:t>provjera postavki Google računa: </a:t>
            </a:r>
            <a:r>
              <a:rPr lang="hr-HR">
                <a:cs typeface="Calibri"/>
                <a:hlinkClick r:id="rId3"/>
              </a:rPr>
              <a:t>https</a:t>
            </a:r>
            <a:r>
              <a:rPr lang="hr-HR"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://myactivity.google.com</a:t>
            </a:r>
          </a:p>
          <a:p>
            <a:pPr marL="0" indent="0">
              <a:buNone/>
            </a:pPr>
            <a:endParaRPr lang="hr-H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39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761A-151D-4BB0-827B-56F0610B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cs typeface="Calibri Light"/>
              </a:rPr>
              <a:t>2. </a:t>
            </a:r>
            <a:r>
              <a:rPr lang="en-US" sz="5400" b="1" err="1">
                <a:cs typeface="Calibri Light"/>
              </a:rPr>
              <a:t>Kontrola</a:t>
            </a:r>
            <a:r>
              <a:rPr lang="en-US" sz="5400" b="1">
                <a:cs typeface="Calibri Light"/>
              </a:rPr>
              <a:t> </a:t>
            </a:r>
            <a:r>
              <a:rPr lang="en-US" sz="5400" b="1" err="1">
                <a:cs typeface="Calibri Light"/>
              </a:rPr>
              <a:t>aplikacija</a:t>
            </a:r>
            <a:r>
              <a:rPr lang="en-US" sz="5400" b="1"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5C9E4-84F7-4D19-B7F8-92DEF2D7F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Koliko aplikacija imate na mobitelu? </a:t>
            </a:r>
            <a:endParaRPr lang="hr-HR">
              <a:cs typeface="Calibri"/>
            </a:endParaRPr>
          </a:p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mobitel - postavke - aplikacije - upravljaj aplikacijama (broj)</a:t>
            </a:r>
          </a:p>
          <a:p>
            <a:endParaRPr lang="hr-HR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</a:rPr>
              <a:t>Koja dopuštenja imaju?</a:t>
            </a:r>
            <a:endParaRPr lang="hr-HR">
              <a:cs typeface="Calibri"/>
            </a:endParaRPr>
          </a:p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mobitel - postavke - aplikacije - upravljanje aplikacijama - dopuštenja </a:t>
            </a:r>
          </a:p>
          <a:p>
            <a:endParaRPr lang="hr-HR">
              <a:ea typeface="+mn-lt"/>
              <a:cs typeface="+mn-lt"/>
            </a:endParaRPr>
          </a:p>
          <a:p>
            <a:endParaRPr lang="hr-HR">
              <a:cs typeface="Calibri"/>
            </a:endParaRPr>
          </a:p>
          <a:p>
            <a:endParaRPr lang="hr-HR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892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597B2F3-14C2-4791-8AAD-A72CD0C62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616" y="329846"/>
            <a:ext cx="2818879" cy="6284560"/>
          </a:xfrm>
        </p:spPr>
      </p:pic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982D60-2380-497C-866E-D27880976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503" y="327377"/>
            <a:ext cx="2811215" cy="6287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B8F0DE-7064-4776-9F9D-273BD602EC09}"/>
              </a:ext>
            </a:extLst>
          </p:cNvPr>
          <p:cNvSpPr txBox="1"/>
          <p:nvPr/>
        </p:nvSpPr>
        <p:spPr>
          <a:xfrm>
            <a:off x="7019963" y="2091470"/>
            <a:ext cx="5120549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800">
                <a:cs typeface="Calibri"/>
              </a:rPr>
              <a:t>Aplikacije koje:</a:t>
            </a:r>
          </a:p>
          <a:p>
            <a:pPr marL="285750" indent="-285750">
              <a:buFont typeface="Arial"/>
              <a:buChar char="•"/>
            </a:pPr>
            <a:r>
              <a:rPr lang="hr-HR" sz="2800">
                <a:cs typeface="Calibri"/>
              </a:rPr>
              <a:t>imaju dopuštenje cijelo vrijeme</a:t>
            </a:r>
          </a:p>
          <a:p>
            <a:pPr marL="285750" indent="-285750">
              <a:buFont typeface="Arial"/>
              <a:buChar char="•"/>
            </a:pPr>
            <a:r>
              <a:rPr lang="hr-HR" sz="2800">
                <a:cs typeface="Calibri"/>
              </a:rPr>
              <a:t>imaju dopuštenje samo tijekom upotrebe</a:t>
            </a:r>
          </a:p>
          <a:p>
            <a:pPr marL="285750" indent="-285750">
              <a:buFont typeface="Arial"/>
              <a:buChar char="•"/>
            </a:pPr>
            <a:r>
              <a:rPr lang="hr-HR" sz="2800">
                <a:cs typeface="Calibri"/>
              </a:rPr>
              <a:t>pitaj svaki put</a:t>
            </a:r>
          </a:p>
          <a:p>
            <a:pPr marL="285750" indent="-285750">
              <a:buFont typeface="Arial"/>
              <a:buChar char="•"/>
            </a:pPr>
            <a:r>
              <a:rPr lang="hr-HR" sz="2800">
                <a:cs typeface="Calibri"/>
              </a:rPr>
              <a:t>nemaju dopuštenje</a:t>
            </a:r>
          </a:p>
        </p:txBody>
      </p:sp>
    </p:spTree>
    <p:extLst>
      <p:ext uri="{BB962C8B-B14F-4D97-AF65-F5344CB8AC3E}">
        <p14:creationId xmlns:p14="http://schemas.microsoft.com/office/powerpoint/2010/main" val="2331803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4362-388D-4383-9E0A-EF991A21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Calibri Light"/>
              </a:rPr>
              <a:t> (za one koji </a:t>
            </a:r>
            <a:r>
              <a:rPr lang="en-US" err="1">
                <a:cs typeface="Calibri Light"/>
              </a:rPr>
              <a:t>žele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znati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više</a:t>
            </a:r>
            <a:r>
              <a:rPr lang="en-US">
                <a:cs typeface="Calibri Ligh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F2802-DD11-42B0-AEF1-77E5D20F1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400">
                <a:cs typeface="Calibri"/>
              </a:rPr>
              <a:t>Pitanja za procjenu aplikacija (novih i postojećih):</a:t>
            </a:r>
          </a:p>
          <a:p>
            <a:endParaRPr lang="hr-HR" sz="2400">
              <a:ea typeface="+mn-lt"/>
              <a:cs typeface="+mn-lt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hr-HR" sz="2400">
                <a:ea typeface="+mn-lt"/>
                <a:cs typeface="+mn-lt"/>
              </a:rPr>
              <a:t>Je li besplatna? Ako jest, kako zarađuju novac?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hr-HR" sz="2400">
                <a:ea typeface="+mn-lt"/>
                <a:cs typeface="+mn-lt"/>
              </a:rPr>
              <a:t>Je li otvorenog koda?</a:t>
            </a:r>
            <a:endParaRPr lang="hr-HR" sz="2400">
              <a:cs typeface="Calibri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hr-HR" sz="2400">
                <a:ea typeface="+mn-lt"/>
                <a:cs typeface="+mn-lt"/>
              </a:rPr>
              <a:t>Je li </a:t>
            </a:r>
            <a:r>
              <a:rPr lang="hr-HR" sz="2400" err="1">
                <a:ea typeface="+mn-lt"/>
                <a:cs typeface="+mn-lt"/>
              </a:rPr>
              <a:t>end</a:t>
            </a:r>
            <a:r>
              <a:rPr lang="hr-HR" sz="2400">
                <a:ea typeface="+mn-lt"/>
                <a:cs typeface="+mn-lt"/>
              </a:rPr>
              <a:t>-to-</a:t>
            </a:r>
            <a:r>
              <a:rPr lang="hr-HR" sz="2400" err="1">
                <a:ea typeface="+mn-lt"/>
                <a:cs typeface="+mn-lt"/>
              </a:rPr>
              <a:t>end</a:t>
            </a:r>
            <a:r>
              <a:rPr lang="hr-HR" sz="2400">
                <a:ea typeface="+mn-lt"/>
                <a:cs typeface="+mn-lt"/>
              </a:rPr>
              <a:t> šifrirana?</a:t>
            </a:r>
            <a:endParaRPr lang="hr-HR" sz="2400">
              <a:cs typeface="Calibri" panose="020F0502020204030204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hr-HR" sz="2400">
                <a:ea typeface="+mn-lt"/>
                <a:cs typeface="+mn-lt"/>
              </a:rPr>
              <a:t>U kojoj se zemlji nalazi tvrtka/poslužitelj (i)?</a:t>
            </a:r>
            <a:endParaRPr lang="hr-HR" sz="2400">
              <a:cs typeface="Calibri" panose="020F0502020204030204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hr-HR" sz="2400">
                <a:ea typeface="+mn-lt"/>
                <a:cs typeface="+mn-lt"/>
              </a:rPr>
              <a:t>Je li u aktivnom razvoju?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hr-HR" sz="2400">
                <a:ea typeface="+mn-lt"/>
                <a:cs typeface="+mn-lt"/>
              </a:rPr>
              <a:t>Jeste li pronašli najnovije vijesti o njima?</a:t>
            </a:r>
            <a:endParaRPr lang="hr-HR" sz="2400">
              <a:cs typeface="Calibri"/>
            </a:endParaRPr>
          </a:p>
          <a:p>
            <a:endParaRPr lang="hr-HR" sz="2400">
              <a:cs typeface="Calibri"/>
            </a:endParaRPr>
          </a:p>
          <a:p>
            <a:r>
              <a:rPr lang="hr-HR" sz="2400" err="1">
                <a:cs typeface="Calibri"/>
              </a:rPr>
              <a:t>logiranje</a:t>
            </a:r>
            <a:r>
              <a:rPr lang="hr-HR" sz="2400">
                <a:cs typeface="Calibri"/>
              </a:rPr>
              <a:t> u nove aplikacije pomoću novog korisničkog imena i šifre ili e-maila napravljenog samo u te svrhe</a:t>
            </a:r>
          </a:p>
        </p:txBody>
      </p:sp>
    </p:spTree>
    <p:extLst>
      <p:ext uri="{BB962C8B-B14F-4D97-AF65-F5344CB8AC3E}">
        <p14:creationId xmlns:p14="http://schemas.microsoft.com/office/powerpoint/2010/main" val="3869103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31406-639A-4F36-9EDC-EF235EFC8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752" y="552091"/>
            <a:ext cx="6785251" cy="5643202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hr-HR" sz="2400">
              <a:ea typeface="+mn-lt"/>
              <a:cs typeface="+mn-lt"/>
            </a:endParaRPr>
          </a:p>
          <a:p>
            <a:endParaRPr lang="hr-HR" sz="2400">
              <a:ea typeface="+mn-lt"/>
              <a:cs typeface="+mn-lt"/>
            </a:endParaRPr>
          </a:p>
          <a:p>
            <a:endParaRPr lang="hr-HR" sz="2400">
              <a:ea typeface="+mn-lt"/>
              <a:cs typeface="+mn-lt"/>
            </a:endParaRPr>
          </a:p>
          <a:p>
            <a:endParaRPr lang="hr-HR" sz="240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hr-HR" sz="2400">
                <a:solidFill>
                  <a:srgbClr val="FF0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https://drive.google.com/file/d/1RGBNWF_yz_W0QbbTojpB7rKse5XBkRe2/view?usp=sharing</a:t>
            </a:r>
            <a:endParaRPr lang="hr-HR" sz="2400">
              <a:solidFill>
                <a:srgbClr val="FF0000"/>
              </a:solidFill>
              <a:highlight>
                <a:srgbClr val="FFFF00"/>
              </a:highlight>
              <a:cs typeface="Calibri"/>
            </a:endParaRPr>
          </a:p>
          <a:p>
            <a:endParaRPr lang="hr-HR" sz="2400">
              <a:cs typeface="Calibri"/>
            </a:endParaRPr>
          </a:p>
          <a:p>
            <a:pPr lvl="1"/>
            <a:r>
              <a:rPr lang="hr-HR">
                <a:cs typeface="Calibri"/>
              </a:rPr>
              <a:t>nagrade (lajkovi, znak kad netko piše poruku, znak kad netko pročita poruku, kovčeg s blagom, …)</a:t>
            </a:r>
          </a:p>
          <a:p>
            <a:pPr lvl="1"/>
            <a:r>
              <a:rPr lang="hr-HR">
                <a:cs typeface="Calibri"/>
              </a:rPr>
              <a:t>igranje na emocije (</a:t>
            </a:r>
            <a:r>
              <a:rPr lang="hr-HR" err="1">
                <a:cs typeface="Calibri"/>
              </a:rPr>
              <a:t>click-bait</a:t>
            </a:r>
            <a:r>
              <a:rPr lang="hr-HR">
                <a:cs typeface="Calibri"/>
              </a:rPr>
              <a:t>, </a:t>
            </a:r>
            <a:r>
              <a:rPr lang="hr-HR" err="1">
                <a:cs typeface="Calibri"/>
              </a:rPr>
              <a:t>meme</a:t>
            </a:r>
            <a:r>
              <a:rPr lang="hr-HR">
                <a:cs typeface="Calibri"/>
              </a:rPr>
              <a:t>, osjećaj napretka, …)</a:t>
            </a:r>
          </a:p>
          <a:p>
            <a:pPr lvl="1"/>
            <a:r>
              <a:rPr lang="hr-HR">
                <a:cs typeface="Calibri"/>
              </a:rPr>
              <a:t>FOMO (korisnici aplikacija formiraju mini zajednice, trendovi, online indikator, </a:t>
            </a:r>
            <a:r>
              <a:rPr lang="hr-HR" err="1">
                <a:cs typeface="Calibri"/>
              </a:rPr>
              <a:t>streak</a:t>
            </a:r>
            <a:r>
              <a:rPr lang="hr-HR">
                <a:cs typeface="Calibri"/>
              </a:rPr>
              <a:t>, ...)</a:t>
            </a:r>
          </a:p>
          <a:p>
            <a:pPr lvl="1"/>
            <a:r>
              <a:rPr lang="hr-HR">
                <a:cs typeface="Calibri"/>
              </a:rPr>
              <a:t>dojam hitnosti (notifikacije, zvonjava, vibriranje, umrežavanje uređaja,…)</a:t>
            </a:r>
          </a:p>
          <a:p>
            <a:pPr lvl="1"/>
            <a:r>
              <a:rPr lang="hr-HR">
                <a:cs typeface="Calibri"/>
              </a:rPr>
              <a:t>lakoća prisustvovanja (nema kraja, lako je obnoviti stranicu, automatska reprodukcija sadržaja, …)</a:t>
            </a:r>
          </a:p>
          <a:p>
            <a:pPr marL="457200" lvl="1" indent="0">
              <a:buNone/>
            </a:pPr>
            <a:endParaRPr lang="hr-HR">
              <a:cs typeface="Calibri"/>
            </a:endParaRPr>
          </a:p>
          <a:p>
            <a:endParaRPr lang="hr-HR" sz="2400">
              <a:cs typeface="Calibri"/>
            </a:endParaRPr>
          </a:p>
          <a:p>
            <a:endParaRPr lang="hr-HR" sz="2400">
              <a:cs typeface="Calibri"/>
            </a:endParaRPr>
          </a:p>
          <a:p>
            <a:endParaRPr lang="hr-HR" sz="2400">
              <a:cs typeface="Calibri"/>
            </a:endParaRPr>
          </a:p>
          <a:p>
            <a:endParaRPr lang="hr-HR" sz="240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5E3E66-D85C-4225-867A-165EBB275FD7}"/>
              </a:ext>
            </a:extLst>
          </p:cNvPr>
          <p:cNvSpPr txBox="1"/>
          <p:nvPr/>
        </p:nvSpPr>
        <p:spPr>
          <a:xfrm>
            <a:off x="596900" y="1581150"/>
            <a:ext cx="386503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/>
              <a:t>Trikovi</a:t>
            </a:r>
            <a:r>
              <a:rPr lang="en-US" sz="2800"/>
              <a:t> </a:t>
            </a:r>
            <a:r>
              <a:rPr lang="en-US" sz="2800" err="1"/>
              <a:t>pomoću</a:t>
            </a:r>
            <a:r>
              <a:rPr lang="en-US" sz="2800"/>
              <a:t> </a:t>
            </a:r>
            <a:r>
              <a:rPr lang="en-US" sz="2800" err="1"/>
              <a:t>kojih</a:t>
            </a:r>
            <a:r>
              <a:rPr lang="en-US" sz="2800"/>
              <a:t> </a:t>
            </a:r>
            <a:r>
              <a:rPr lang="en-US" sz="2800" err="1"/>
              <a:t>nas</a:t>
            </a:r>
            <a:r>
              <a:rPr lang="en-US" sz="2800"/>
              <a:t> </a:t>
            </a:r>
            <a:r>
              <a:rPr lang="en-US" sz="2800" err="1"/>
              <a:t>aplikacije</a:t>
            </a:r>
            <a:r>
              <a:rPr lang="en-US" sz="2800"/>
              <a:t> "</a:t>
            </a:r>
            <a:r>
              <a:rPr lang="en-US" sz="2800" err="1"/>
              <a:t>tjeraju</a:t>
            </a:r>
            <a:r>
              <a:rPr lang="en-US" sz="2800"/>
              <a:t>" </a:t>
            </a:r>
            <a:r>
              <a:rPr lang="en-US" sz="2800" err="1"/>
              <a:t>na</a:t>
            </a:r>
            <a:br>
              <a:rPr lang="en-US" sz="2800"/>
            </a:br>
            <a:r>
              <a:rPr lang="en-US" sz="2800" err="1"/>
              <a:t>konzumaciju</a:t>
            </a:r>
            <a:r>
              <a:rPr lang="en-US" sz="2800"/>
              <a:t> </a:t>
            </a:r>
            <a:r>
              <a:rPr lang="en-US" sz="2800" err="1"/>
              <a:t>sadržaja</a:t>
            </a:r>
            <a:endParaRPr lang="en-US" sz="280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211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B18E1-6697-4120-B8E2-3A408876B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51" y="466382"/>
            <a:ext cx="10515600" cy="5998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cs typeface="Calibri"/>
              </a:rPr>
              <a:t>mobitel</a:t>
            </a:r>
            <a:r>
              <a:rPr lang="en-US">
                <a:cs typeface="Calibri"/>
              </a:rPr>
              <a:t> - </a:t>
            </a:r>
            <a:r>
              <a:rPr lang="en-US" err="1">
                <a:cs typeface="Calibri"/>
              </a:rPr>
              <a:t>postavke</a:t>
            </a:r>
            <a:r>
              <a:rPr lang="en-US">
                <a:cs typeface="Calibri"/>
              </a:rPr>
              <a:t> - </a:t>
            </a:r>
            <a:r>
              <a:rPr lang="en-US" err="1">
                <a:ea typeface="+mn-lt"/>
                <a:cs typeface="+mn-lt"/>
              </a:rPr>
              <a:t>digitalna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ravnoteža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roditeljski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nadzor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   (</a:t>
            </a:r>
            <a:r>
              <a:rPr lang="en-US" err="1">
                <a:cs typeface="Calibri"/>
              </a:rPr>
              <a:t>alternativa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aplikacija</a:t>
            </a:r>
            <a:r>
              <a:rPr lang="en-US">
                <a:cs typeface="Calibri"/>
              </a:rPr>
              <a:t> Wellbeing)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2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B0F100-A03D-41EB-9A8F-F06722EE1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55" y="1769660"/>
            <a:ext cx="2067749" cy="4592471"/>
          </a:xfrm>
          <a:prstGeom prst="rect">
            <a:avLst/>
          </a:prstGeom>
        </p:spPr>
      </p:pic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020E5E81-FC30-4866-BD5A-38950132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856" y="1769660"/>
            <a:ext cx="2067749" cy="4592471"/>
          </a:xfrm>
          <a:prstGeom prst="rect">
            <a:avLst/>
          </a:prstGeom>
        </p:spPr>
      </p:pic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0CF9B4DB-ABF3-48BC-A9B3-07D4FC8910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439" y="1769660"/>
            <a:ext cx="2067749" cy="4592471"/>
          </a:xfrm>
          <a:prstGeom prst="rect">
            <a:avLst/>
          </a:prstGeo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437B1D1-FD54-4FAD-995D-EEB7ACF5C9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01" y="1769659"/>
            <a:ext cx="2045003" cy="454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46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B3C4-2610-4A62-A58F-9D896D5C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Alternative app center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8327-FE9F-4F7B-952E-777ABB38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cs typeface="Calibri"/>
              </a:rPr>
              <a:t>stranica koja nudi popis alata, aplikacija i usluga koje su imaju višu razinu zaštite privatnosti</a:t>
            </a:r>
            <a:endParaRPr lang="en-US">
              <a:cs typeface="Calibri"/>
            </a:endParaRPr>
          </a:p>
          <a:p>
            <a:endParaRPr lang="hr-HR">
              <a:cs typeface="Calibri"/>
            </a:endParaRPr>
          </a:p>
          <a:p>
            <a:r>
              <a:rPr lang="hr-HR">
                <a:ea typeface="+mn-lt"/>
                <a:cs typeface="+mn-lt"/>
                <a:hlinkClick r:id="rId3"/>
              </a:rPr>
              <a:t>https://datadetoxkit.org/en/alternative-app-centre/</a:t>
            </a:r>
            <a:endParaRPr lang="hr-HR">
              <a:ea typeface="+mn-lt"/>
              <a:cs typeface="+mn-lt"/>
            </a:endParaRPr>
          </a:p>
          <a:p>
            <a:endParaRPr lang="hr-HR">
              <a:cs typeface="Calibri" panose="020F0502020204030204"/>
            </a:endParaRPr>
          </a:p>
          <a:p>
            <a:pPr marL="0" indent="0">
              <a:buNone/>
            </a:pPr>
            <a:endParaRPr lang="hr-HR">
              <a:cs typeface="Calibri" panose="020F0502020204030204"/>
            </a:endParaRPr>
          </a:p>
          <a:p>
            <a:endParaRPr lang="hr-HR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016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con&#10;&#10;Description automatically generated">
            <a:extLst>
              <a:ext uri="{FF2B5EF4-FFF2-40B4-BE49-F238E27FC236}">
                <a16:creationId xmlns:a16="http://schemas.microsoft.com/office/drawing/2014/main" id="{B2E6382E-F42C-C534-E056-1BC3EF90D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238" y="1277395"/>
            <a:ext cx="3124200" cy="1457325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F041055-B755-8517-2D9C-47C132D89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806" y="4097345"/>
            <a:ext cx="2743200" cy="108260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5BFA0A4-10C5-72D3-56B4-534DD9651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555" y="1277441"/>
            <a:ext cx="2743200" cy="23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5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73AC-15A8-47F7-95BA-AAC96877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>
                <a:cs typeface="Calibri Light"/>
              </a:rPr>
              <a:t>3. Prepoznaj trikove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749B2-0B77-432A-8751-DEB2AEC7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7917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>
                <a:cs typeface="Calibri"/>
              </a:rPr>
              <a:t>besplatno ne postoji – ako je nešto besplatno onda si ti sam roba  (tvoja aktivnost i podaci se prodaju za istraživanja) - CIJENA?</a:t>
            </a:r>
          </a:p>
          <a:p>
            <a:endParaRPr lang="hr-HR">
              <a:cs typeface="Calibri"/>
            </a:endParaRPr>
          </a:p>
          <a:p>
            <a:r>
              <a:rPr lang="hr-HR" err="1">
                <a:cs typeface="Calibri"/>
              </a:rPr>
              <a:t>clickbait</a:t>
            </a:r>
            <a:r>
              <a:rPr lang="hr-HR">
                <a:cs typeface="Calibri"/>
              </a:rPr>
              <a:t> – senzacionalizam prije informiranja - mame te da zarade na tvojem kliku - </a:t>
            </a:r>
            <a:r>
              <a:rPr lang="hr-HR">
                <a:cs typeface="Calibri"/>
                <a:hlinkClick r:id="rId3"/>
              </a:rPr>
              <a:t>https</a:t>
            </a:r>
            <a:r>
              <a:rPr lang="hr-HR">
                <a:ea typeface="+mn-lt"/>
                <a:cs typeface="+mn-lt"/>
                <a:hlinkClick r:id="rId3"/>
              </a:rPr>
              <a:t>://www.facebook.com/hejtzaklikbejt/</a:t>
            </a:r>
            <a:endParaRPr lang="hr-HR">
              <a:ea typeface="+mn-lt"/>
              <a:cs typeface="+mn-lt"/>
            </a:endParaRPr>
          </a:p>
          <a:p>
            <a:r>
              <a:rPr lang="hr-HR">
                <a:ea typeface="+mn-lt"/>
                <a:cs typeface="+mn-lt"/>
                <a:hlinkClick r:id="rId4"/>
              </a:rPr>
              <a:t>https://www.darkpatterns.org/types-of-dark-pattern</a:t>
            </a:r>
            <a:r>
              <a:rPr lang="hr-HR">
                <a:ea typeface="+mn-lt"/>
                <a:cs typeface="+mn-lt"/>
              </a:rPr>
              <a:t> - trikovi koji se koriste da ti uzmu što više podataka</a:t>
            </a:r>
          </a:p>
          <a:p>
            <a:r>
              <a:rPr lang="hr-HR">
                <a:ea typeface="+mn-lt"/>
                <a:cs typeface="+mn-lt"/>
                <a:hlinkClick r:id="rId5"/>
              </a:rPr>
              <a:t>https://datadetoxkit.org/en/misinformation/visualinfo/</a:t>
            </a:r>
            <a:r>
              <a:rPr lang="hr-HR">
                <a:ea typeface="+mn-lt"/>
                <a:cs typeface="+mn-lt"/>
              </a:rPr>
              <a:t> - smjernice na što obratiti pozornost kako biste prepoznali lažne </a:t>
            </a:r>
            <a:r>
              <a:rPr lang="hr-HR" err="1">
                <a:ea typeface="+mn-lt"/>
                <a:cs typeface="+mn-lt"/>
              </a:rPr>
              <a:t>vizuale</a:t>
            </a:r>
            <a:endParaRPr lang="hr-H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962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13E5-B6B2-419C-B3E7-B965CCEEB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254" y="165103"/>
            <a:ext cx="11716010" cy="1285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>
                <a:ea typeface="+mn-lt"/>
                <a:cs typeface="+mn-lt"/>
              </a:rPr>
              <a:t>Projekt </a:t>
            </a:r>
            <a:r>
              <a:rPr lang="hr-HR" err="1">
                <a:ea typeface="+mn-lt"/>
                <a:cs typeface="+mn-lt"/>
              </a:rPr>
              <a:t>The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Dating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Brokers</a:t>
            </a:r>
            <a:r>
              <a:rPr lang="hr-HR">
                <a:ea typeface="+mn-lt"/>
                <a:cs typeface="+mn-lt"/>
              </a:rPr>
              <a:t>: u svibnju 2017. </a:t>
            </a:r>
            <a:r>
              <a:rPr lang="hr-HR" err="1">
                <a:ea typeface="+mn-lt"/>
                <a:cs typeface="+mn-lt"/>
              </a:rPr>
              <a:t>Tactical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Tech</a:t>
            </a:r>
            <a:r>
              <a:rPr lang="hr-HR">
                <a:ea typeface="+mn-lt"/>
                <a:cs typeface="+mn-lt"/>
              </a:rPr>
              <a:t> i umjetnica </a:t>
            </a:r>
            <a:r>
              <a:rPr lang="hr-HR" err="1">
                <a:ea typeface="+mn-lt"/>
                <a:cs typeface="+mn-lt"/>
              </a:rPr>
              <a:t>Joanna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Moll</a:t>
            </a:r>
            <a:r>
              <a:rPr lang="hr-HR">
                <a:ea typeface="+mn-lt"/>
                <a:cs typeface="+mn-lt"/>
              </a:rPr>
              <a:t> kupile su podatke o milijun profila za upoznavanje za ________ eura. Ova je kupnja bila potpuno legitimna i legalna.</a:t>
            </a:r>
            <a:endParaRPr lang="hr-HR">
              <a:cs typeface="Calibri"/>
            </a:endParaRPr>
          </a:p>
          <a:p>
            <a:endParaRPr lang="hr-HR">
              <a:cs typeface="Calibri"/>
            </a:endParaRPr>
          </a:p>
        </p:txBody>
      </p:sp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9DFCCD0-D08C-4AD4-A6ED-0517B5A63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9" y="1615792"/>
            <a:ext cx="12172950" cy="496252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27D8E3-CCEC-446F-AEAF-73B250CEC4AA}"/>
              </a:ext>
            </a:extLst>
          </p:cNvPr>
          <p:cNvSpPr/>
          <p:nvPr/>
        </p:nvSpPr>
        <p:spPr>
          <a:xfrm>
            <a:off x="8824384" y="527051"/>
            <a:ext cx="1291166" cy="455082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>
                <a:cs typeface="Calibri"/>
              </a:rPr>
              <a:t>136 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9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1CBBD-E63F-4577-898B-153D1CAC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>
                <a:cs typeface="Calibri Light"/>
              </a:rPr>
              <a:t>4. </a:t>
            </a:r>
            <a:r>
              <a:rPr lang="en-US" sz="5400" b="1" err="1">
                <a:cs typeface="Calibri Light"/>
              </a:rPr>
              <a:t>Osvijesti</a:t>
            </a:r>
            <a:r>
              <a:rPr lang="en-US" sz="5400" b="1">
                <a:cs typeface="Calibri Light"/>
              </a:rPr>
              <a:t> </a:t>
            </a:r>
            <a:r>
              <a:rPr lang="en-US" sz="5400" b="1" err="1">
                <a:cs typeface="Calibri Light"/>
              </a:rPr>
              <a:t>algoritme</a:t>
            </a:r>
            <a:r>
              <a:rPr lang="en-US" sz="5400" b="1"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D6270-1FA1-436F-B9C0-B109B0336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12521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-HR" sz="2600">
                <a:ea typeface="+mn-lt"/>
                <a:cs typeface="+mn-lt"/>
              </a:rPr>
              <a:t>Algoritam je skup pravila pomoću kojih se analiziraju tragovi koje ostavljate i na temelju njih vam nudi personalizirani sadržaj - može biti koristan, ali i zlonamjeran. </a:t>
            </a:r>
          </a:p>
          <a:p>
            <a:pPr marL="0" indent="0">
              <a:spcBef>
                <a:spcPts val="0"/>
              </a:spcBef>
              <a:buNone/>
            </a:pPr>
            <a:endParaRPr lang="hr-HR">
              <a:ea typeface="+mn-lt"/>
              <a:cs typeface="+mn-lt"/>
            </a:endParaRPr>
          </a:p>
          <a:p>
            <a:pPr marL="0" indent="0">
              <a:buNone/>
            </a:pPr>
            <a:r>
              <a:rPr lang="hr-HR" sz="2600">
                <a:ea typeface="+mn-lt"/>
                <a:cs typeface="+mn-lt"/>
              </a:rPr>
              <a:t>Iza algoritma se uvijek kriju ljudi koji</a:t>
            </a:r>
            <a:r>
              <a:rPr lang="hr-HR" sz="2600" b="1">
                <a:ea typeface="+mn-lt"/>
                <a:cs typeface="+mn-lt"/>
              </a:rPr>
              <a:t>:</a:t>
            </a:r>
            <a:r>
              <a:rPr lang="hr-HR" sz="2600">
                <a:ea typeface="+mn-lt"/>
                <a:cs typeface="+mn-lt"/>
              </a:rPr>
              <a:t> </a:t>
            </a:r>
            <a:r>
              <a:rPr lang="hr-HR">
                <a:ea typeface="+mn-lt"/>
                <a:cs typeface="+mn-lt"/>
              </a:rPr>
              <a:t> </a:t>
            </a:r>
            <a:endParaRPr lang="hr-HR">
              <a:cs typeface="Calibri"/>
            </a:endParaRPr>
          </a:p>
          <a:p>
            <a:pPr marL="0" indent="0">
              <a:buNone/>
            </a:pPr>
            <a:endParaRPr lang="hr-HR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6ACA5-18B8-9733-DECD-EA8C87CBFC50}"/>
              </a:ext>
            </a:extLst>
          </p:cNvPr>
          <p:cNvSpPr txBox="1"/>
          <p:nvPr/>
        </p:nvSpPr>
        <p:spPr>
          <a:xfrm>
            <a:off x="5934636" y="3541059"/>
            <a:ext cx="5791198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hr-HR" sz="2200">
                <a:cs typeface="Arial"/>
              </a:rPr>
              <a:t> odlučuju koji će se podaci koristiti (a koji ne)​</a:t>
            </a:r>
            <a:endParaRPr lang="en-US" sz="2200">
              <a:cs typeface="Calibri"/>
            </a:endParaRPr>
          </a:p>
          <a:p>
            <a:pPr>
              <a:buChar char="•"/>
            </a:pPr>
            <a:r>
              <a:rPr lang="hr-HR" sz="2200">
                <a:cs typeface="Arial"/>
              </a:rPr>
              <a:t> definiraju što znači "uspjeh"​</a:t>
            </a:r>
          </a:p>
          <a:p>
            <a:pPr>
              <a:buChar char="•"/>
            </a:pPr>
            <a:r>
              <a:rPr lang="hr-HR" sz="2200">
                <a:cs typeface="Arial"/>
              </a:rPr>
              <a:t> ugrađuju svoje vrijednosti u algoritme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EED9FF-385F-FF29-9325-79A4B464E80B}"/>
              </a:ext>
            </a:extLst>
          </p:cNvPr>
          <p:cNvSpPr txBox="1">
            <a:spLocks/>
          </p:cNvSpPr>
          <p:nvPr/>
        </p:nvSpPr>
        <p:spPr>
          <a:xfrm>
            <a:off x="712694" y="5389760"/>
            <a:ext cx="10515600" cy="14135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600">
                <a:ea typeface="+mn-lt"/>
                <a:cs typeface="+mn-lt"/>
              </a:rPr>
              <a:t>filter - mjehurići</a:t>
            </a:r>
            <a:endParaRPr lang="en-US" sz="2600"/>
          </a:p>
          <a:p>
            <a:r>
              <a:rPr lang="hr-HR" sz="2600">
                <a:ea typeface="+mn-lt"/>
                <a:cs typeface="+mn-lt"/>
              </a:rPr>
              <a:t>Gener8 (ekstenzija za pretraživače)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260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2600">
              <a:cs typeface="Calibri"/>
            </a:endParaRPr>
          </a:p>
          <a:p>
            <a:pPr marL="0" indent="0">
              <a:buNone/>
            </a:pPr>
            <a:endParaRPr lang="hr-HR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446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74251D-8FB3-4058-8CF3-73B480BDB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78" y="178585"/>
            <a:ext cx="7459952" cy="4408743"/>
          </a:xfrm>
          <a:prstGeom prst="rect">
            <a:avLst/>
          </a:prstGeom>
        </p:spPr>
      </p:pic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77A6B1-63B2-4C7A-AC52-F096763A1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177" y="1195211"/>
            <a:ext cx="6736643" cy="5413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DBB89-2C19-4CDF-B4B9-0A50D9AC280F}"/>
              </a:ext>
            </a:extLst>
          </p:cNvPr>
          <p:cNvSpPr txBox="1"/>
          <p:nvPr/>
        </p:nvSpPr>
        <p:spPr>
          <a:xfrm>
            <a:off x="1430755" y="5211488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err="1"/>
              <a:t>Što</a:t>
            </a:r>
            <a:r>
              <a:rPr lang="en-US" sz="3600"/>
              <a:t> </a:t>
            </a:r>
            <a:r>
              <a:rPr lang="en-US" sz="3600" err="1"/>
              <a:t>učiniti</a:t>
            </a:r>
            <a:r>
              <a:rPr lang="en-US" sz="3600"/>
              <a:t>?</a:t>
            </a:r>
            <a:endParaRPr lang="en-US" sz="3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224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DE08C-AB64-4E7B-8F65-68F651D9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4600" err="1">
                <a:cs typeface="Calibri Light"/>
              </a:rPr>
              <a:t>Preuzmite</a:t>
            </a:r>
            <a:r>
              <a:rPr lang="en-US" sz="4600">
                <a:cs typeface="Calibri Light"/>
              </a:rPr>
              <a:t> </a:t>
            </a:r>
            <a:r>
              <a:rPr lang="en-US" sz="4600" err="1">
                <a:cs typeface="Calibri Light"/>
              </a:rPr>
              <a:t>svoj</a:t>
            </a:r>
            <a:r>
              <a:rPr lang="en-US" sz="4600">
                <a:cs typeface="Calibri Light"/>
              </a:rPr>
              <a:t> Data Detox </a:t>
            </a:r>
            <a:r>
              <a:rPr lang="en-US" sz="4600" err="1">
                <a:cs typeface="Calibri Light"/>
              </a:rPr>
              <a:t>paket</a:t>
            </a:r>
            <a:r>
              <a:rPr lang="en-US" sz="4600">
                <a:cs typeface="Calibri Light"/>
              </a:rPr>
              <a:t> za </a:t>
            </a:r>
            <a:r>
              <a:rPr lang="en-US" sz="4600" err="1">
                <a:cs typeface="Calibri Light"/>
              </a:rPr>
              <a:t>mlade</a:t>
            </a:r>
            <a:endParaRPr lang="en-US" sz="46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897B9-F6CB-417B-AB46-BE7F0D62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40135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z="2400">
                <a:ea typeface="+mn-lt"/>
                <a:cs typeface="+mn-lt"/>
              </a:rPr>
              <a:t>Što sadrži paket?</a:t>
            </a:r>
          </a:p>
          <a:p>
            <a:pPr lvl="1"/>
            <a:r>
              <a:rPr lang="hr-HR">
                <a:ea typeface="+mn-lt"/>
                <a:cs typeface="+mn-lt"/>
              </a:rPr>
              <a:t>digitalna privatnost, koja se fokusira na smanjenje tragova podataka i razumijevanje internetskog profiliranja</a:t>
            </a:r>
            <a:endParaRPr lang="hr-HR">
              <a:cs typeface="Calibri" panose="020F0502020204030204"/>
            </a:endParaRPr>
          </a:p>
          <a:p>
            <a:pPr lvl="1"/>
            <a:r>
              <a:rPr lang="hr-HR">
                <a:ea typeface="+mn-lt"/>
                <a:cs typeface="+mn-lt"/>
              </a:rPr>
              <a:t>digitalna sigurnost, sa savjetima o stvaranju jakih i sigurnih lozinki</a:t>
            </a:r>
            <a:endParaRPr lang="hr-HR">
              <a:cs typeface="Calibri" panose="020F0502020204030204"/>
            </a:endParaRPr>
          </a:p>
          <a:p>
            <a:pPr lvl="1"/>
            <a:r>
              <a:rPr lang="hr-HR">
                <a:ea typeface="+mn-lt"/>
                <a:cs typeface="+mn-lt"/>
              </a:rPr>
              <a:t>digitalna dobrobit, koja se bavi ovisničkom prirodom pametnih telefona</a:t>
            </a:r>
            <a:endParaRPr lang="hr-HR">
              <a:cs typeface="Calibri" panose="020F0502020204030204"/>
            </a:endParaRPr>
          </a:p>
          <a:p>
            <a:pPr lvl="1"/>
            <a:r>
              <a:rPr lang="hr-HR">
                <a:ea typeface="+mn-lt"/>
                <a:cs typeface="+mn-lt"/>
              </a:rPr>
              <a:t>dezinformacije - vodič za konzumiranje i razmjenu informacija na mreži</a:t>
            </a:r>
            <a:endParaRPr lang="hr-HR">
              <a:cs typeface="Calibri" panose="020F0502020204030204"/>
            </a:endParaRPr>
          </a:p>
          <a:p>
            <a:r>
              <a:rPr lang="hr-HR" sz="2400">
                <a:ea typeface="+mn-lt"/>
                <a:cs typeface="+mn-lt"/>
              </a:rPr>
              <a:t>mrežna stranica: </a:t>
            </a:r>
            <a:r>
              <a:rPr lang="hr-HR" sz="2400">
                <a:ea typeface="+mn-lt"/>
                <a:cs typeface="+mn-lt"/>
                <a:hlinkClick r:id="rId3"/>
              </a:rPr>
              <a:t>https://datadetoxkit.org/hr/families/datadetox-x-youth/</a:t>
            </a:r>
            <a:endParaRPr lang="hr-HR" sz="2400">
              <a:ea typeface="+mn-lt"/>
              <a:cs typeface="+mn-lt"/>
            </a:endParaRPr>
          </a:p>
          <a:p>
            <a:r>
              <a:rPr lang="hr-HR" sz="2400">
                <a:ea typeface="+mn-lt"/>
                <a:cs typeface="+mn-lt"/>
              </a:rPr>
              <a:t>direktno preuzimanje: </a:t>
            </a:r>
            <a:r>
              <a:rPr lang="hr-HR" sz="2400">
                <a:ea typeface="+mn-lt"/>
                <a:cs typeface="+mn-lt"/>
                <a:hlinkClick r:id="rId4"/>
              </a:rPr>
              <a:t>https://cdn.ttc.io/s/datadetoxkit.org/youth/Data-Detox-x-Youth_HR.pdf</a:t>
            </a:r>
            <a:endParaRPr lang="hr-HR" sz="2400">
              <a:cs typeface="Calibri"/>
            </a:endParaRPr>
          </a:p>
          <a:p>
            <a:endParaRPr lang="hr-HR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61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7925-2B01-4905-9F76-7B25D611E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602078" cy="1719072"/>
          </a:xfrm>
        </p:spPr>
        <p:txBody>
          <a:bodyPr anchor="b">
            <a:normAutofit/>
          </a:bodyPr>
          <a:lstStyle/>
          <a:p>
            <a:r>
              <a:rPr lang="hr-HR" sz="5400" b="1">
                <a:cs typeface="Calibri Light"/>
              </a:rPr>
              <a:t>Što su podaci?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337F5-48D8-4CE2-8A72-C8A6769D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662236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r-HR" sz="2400">
              <a:ea typeface="+mn-lt"/>
              <a:cs typeface="+mn-lt"/>
            </a:endParaRPr>
          </a:p>
          <a:p>
            <a:r>
              <a:rPr lang="hr-HR" sz="2400">
                <a:ea typeface="+mn-lt"/>
                <a:cs typeface="+mn-lt"/>
              </a:rPr>
              <a:t>Znam li objasniti što su to podaci?</a:t>
            </a:r>
            <a:endParaRPr lang="hr-HR" sz="2400">
              <a:cs typeface="Calibri"/>
            </a:endParaRPr>
          </a:p>
          <a:p>
            <a:r>
              <a:rPr lang="hr-HR" sz="2400">
                <a:cs typeface="Calibri"/>
              </a:rPr>
              <a:t>Znam li kako se koriste moji podaci?</a:t>
            </a:r>
          </a:p>
          <a:p>
            <a:r>
              <a:rPr lang="hr-HR" sz="2400">
                <a:ea typeface="+mn-lt"/>
                <a:cs typeface="+mn-lt"/>
              </a:rPr>
              <a:t>Osjećam li da imam kontrolu nad svojim podacima?</a:t>
            </a:r>
            <a:endParaRPr lang="hr-HR" sz="2400">
              <a:cs typeface="Calibri"/>
            </a:endParaRPr>
          </a:p>
          <a:p>
            <a:endParaRPr lang="hr-HR" sz="2400">
              <a:cs typeface="Calibri"/>
            </a:endParaRPr>
          </a:p>
        </p:txBody>
      </p:sp>
      <p:pic>
        <p:nvPicPr>
          <p:cNvPr id="4" name="Picture 4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FB16DCD3-E4F8-4D1B-A803-223B5206A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67" t="34123" r="3904" b="9257"/>
          <a:stretch/>
        </p:blipFill>
        <p:spPr>
          <a:xfrm>
            <a:off x="6244601" y="789113"/>
            <a:ext cx="5187097" cy="52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27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05212-E4B7-48FA-8273-DE4113B4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7845"/>
            <a:ext cx="10505162" cy="54891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-HR" sz="4800" b="1">
                <a:latin typeface="Calibri Light"/>
                <a:ea typeface="+mn-lt"/>
                <a:cs typeface="+mn-lt"/>
              </a:rPr>
              <a:t>Podaci uključuju …</a:t>
            </a:r>
          </a:p>
          <a:p>
            <a:pPr marL="0" indent="0">
              <a:buNone/>
            </a:pPr>
            <a:endParaRPr lang="hr-HR" sz="3600">
              <a:latin typeface="Calibri Light"/>
              <a:ea typeface="+mn-lt"/>
              <a:cs typeface="+mn-lt"/>
            </a:endParaRPr>
          </a:p>
          <a:p>
            <a:r>
              <a:rPr lang="hr-HR">
                <a:latin typeface="Calibri Light"/>
                <a:ea typeface="+mn-lt"/>
                <a:cs typeface="+mn-lt"/>
              </a:rPr>
              <a:t>Tko ste/što znate? </a:t>
            </a:r>
            <a:endParaRPr lang="hr-HR">
              <a:latin typeface="Calibri Light"/>
              <a:ea typeface="+mn-lt"/>
              <a:cs typeface="Calibri Light"/>
            </a:endParaRPr>
          </a:p>
          <a:p>
            <a:r>
              <a:rPr lang="hr-HR">
                <a:latin typeface="Calibri Light"/>
                <a:ea typeface="+mn-lt"/>
                <a:cs typeface="+mn-lt"/>
              </a:rPr>
              <a:t>Što radite/cijenite? </a:t>
            </a:r>
            <a:endParaRPr lang="hr-HR">
              <a:latin typeface="Calibri Light"/>
              <a:cs typeface="Calibri Light"/>
            </a:endParaRPr>
          </a:p>
          <a:p>
            <a:r>
              <a:rPr lang="hr-HR">
                <a:latin typeface="Calibri Light"/>
                <a:ea typeface="+mn-lt"/>
                <a:cs typeface="+mn-lt"/>
              </a:rPr>
              <a:t>Gdje ste i kamo idete? </a:t>
            </a:r>
            <a:endParaRPr lang="hr-HR">
              <a:latin typeface="Calibri Light"/>
              <a:cs typeface="Calibri Light"/>
            </a:endParaRPr>
          </a:p>
          <a:p>
            <a:r>
              <a:rPr lang="hr-HR">
                <a:latin typeface="Calibri Light"/>
                <a:ea typeface="+mn-lt"/>
                <a:cs typeface="+mn-lt"/>
              </a:rPr>
              <a:t>Kada gledate/šaljete/objavljujete? </a:t>
            </a:r>
            <a:endParaRPr lang="hr-HR">
              <a:latin typeface="Calibri Light"/>
              <a:ea typeface="+mn-lt"/>
              <a:cs typeface="Calibri Light"/>
            </a:endParaRPr>
          </a:p>
          <a:p>
            <a:r>
              <a:rPr lang="hr-HR">
                <a:latin typeface="Calibri Light"/>
                <a:ea typeface="+mn-lt"/>
                <a:cs typeface="+mn-lt"/>
              </a:rPr>
              <a:t>Zašto vam se nešto sviđa? </a:t>
            </a:r>
            <a:endParaRPr lang="hr-HR">
              <a:latin typeface="Calibri Light"/>
              <a:ea typeface="+mn-lt"/>
              <a:cs typeface="Calibri Light"/>
            </a:endParaRPr>
          </a:p>
          <a:p>
            <a:r>
              <a:rPr lang="hr-HR">
                <a:latin typeface="Calibri Light"/>
                <a:ea typeface="+mn-lt"/>
                <a:cs typeface="+mn-lt"/>
              </a:rPr>
              <a:t>Kako odabirete/glasate/razmišljate?</a:t>
            </a:r>
            <a:endParaRPr lang="hr-HR">
              <a:latin typeface="Calibri Light"/>
              <a:cs typeface="Calibri Light"/>
            </a:endParaRPr>
          </a:p>
          <a:p>
            <a:pPr marL="0" indent="0">
              <a:buNone/>
            </a:pPr>
            <a:endParaRPr lang="hr-HR" sz="3600">
              <a:latin typeface="Calibri Light"/>
              <a:cs typeface="Calibri" panose="020F0502020204030204"/>
            </a:endParaRPr>
          </a:p>
          <a:p>
            <a:pPr marL="0" indent="0">
              <a:buNone/>
            </a:pPr>
            <a:endParaRPr lang="hr-HR" sz="3600">
              <a:latin typeface="Calibri Ligh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4548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B91BF0-4DEB-0BA1-56A7-B8F0B4745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5" y="365125"/>
            <a:ext cx="9686365" cy="440299"/>
          </a:xfrm>
        </p:spPr>
        <p:txBody>
          <a:bodyPr>
            <a:normAutofit fontScale="90000"/>
          </a:bodyPr>
          <a:lstStyle/>
          <a:p>
            <a:pPr algn="ctr"/>
            <a:r>
              <a:rPr lang="hr-HR">
                <a:cs typeface="Calibri Light"/>
              </a:rPr>
              <a:t>Tko je gospodin J.?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A150D-4E3F-72EE-BE35-67763FD6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06" y="1209302"/>
            <a:ext cx="11217442" cy="520711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hr-HR">
                <a:ea typeface="+mn-lt"/>
                <a:cs typeface="+mn-lt"/>
                <a:hlinkClick r:id="rId2"/>
              </a:rPr>
              <a:t>http://www.20min.ch/schweiz/news/story/Das-Tessin-will-die-Grenze-schliessen-30130071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</a:rPr>
              <a:t> 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  <a:hlinkClick r:id="rId3"/>
              </a:rPr>
              <a:t>http://www.medienjobs.ch/stellen/index1.html?sk=mj&amp;category=219&amp;searchtype=angebot&amp;Medien-Journalismus-Verlagswesen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</a:rPr>
              <a:t> 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  <a:hlinkClick r:id="rId4"/>
              </a:rPr>
              <a:t>https://www.google.com.hk/search?q=brew+house&amp;oq=brew+house&amp;aqs=chrome..61i57j0l5.j0j4&amp;sourceid=chrome&amp;es_sm=91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</a:rPr>
              <a:t> 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  <a:hlinkClick r:id="rId5"/>
              </a:rPr>
              <a:t>https://www.google.com.sg/search?q=30+Merchant+Road&amp;oq=30+Merchant+Road&amp;aqs=chrome..67i77.j0j7&amp;sourceid=chrome&amp;es_sm=91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</a:rPr>
              <a:t> 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  <a:hlinkClick r:id="rId6"/>
              </a:rPr>
              <a:t>https://www.google.com.sg/webhp?sourceid=chrome-instant&amp;ion=1&amp;espv=2&amp;ie=UTF-8#q=marina%20bay%20room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</a:rPr>
              <a:t> </a:t>
            </a:r>
            <a:br>
              <a:rPr lang="hr-HR">
                <a:ea typeface="+mn-lt"/>
                <a:cs typeface="+mn-lt"/>
              </a:rPr>
            </a:br>
            <a:r>
              <a:rPr lang="hr-HR">
                <a:ea typeface="+mn-lt"/>
                <a:cs typeface="+mn-lt"/>
                <a:hlinkClick r:id="rId7"/>
              </a:rPr>
              <a:t>https://www.google.com.sg/maps/place/Lee+Kuan+Yew+School+of+Public+Policy/@1.3014704,103.1190111,15z/data=!4m2!1m1!1s0x0</a:t>
            </a:r>
            <a:br>
              <a:rPr lang="hr-HR">
                <a:ea typeface="+mn-lt"/>
                <a:cs typeface="+mn-lt"/>
              </a:rPr>
            </a:br>
            <a:endParaRPr lang="hr-HR">
              <a:ea typeface="+mn-lt"/>
              <a:cs typeface="+mn-lt"/>
            </a:endParaRPr>
          </a:p>
          <a:p>
            <a:endParaRPr lang="hr-HR">
              <a:latin typeface="Times New Roman"/>
              <a:ea typeface="+mn-lt"/>
              <a:cs typeface="+mn-lt"/>
            </a:endParaRPr>
          </a:p>
          <a:p>
            <a:endParaRPr lang="hr-HR" sz="240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hr-HR" sz="2400">
              <a:cs typeface="Calibri" panose="020F0502020204030204"/>
            </a:endParaRPr>
          </a:p>
          <a:p>
            <a:pPr marL="0" indent="0">
              <a:buNone/>
            </a:pPr>
            <a:endParaRPr lang="hr-HR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558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5115-3380-4DE4-B8D1-D8F2D9B7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43" y="1243013"/>
            <a:ext cx="3404536" cy="4382000"/>
          </a:xfrm>
        </p:spPr>
        <p:txBody>
          <a:bodyPr>
            <a:normAutofit/>
          </a:bodyPr>
          <a:lstStyle/>
          <a:p>
            <a:r>
              <a:rPr lang="en-US" sz="4800" b="1" err="1">
                <a:cs typeface="Calibri Light"/>
              </a:rPr>
              <a:t>Digitalni</a:t>
            </a:r>
            <a:r>
              <a:rPr lang="en-US" sz="4800" b="1">
                <a:cs typeface="Calibri Light"/>
              </a:rPr>
              <a:t> </a:t>
            </a:r>
            <a:r>
              <a:rPr lang="en-US" sz="4800" b="1" err="1">
                <a:cs typeface="Calibri Light"/>
              </a:rPr>
              <a:t>trag</a:t>
            </a:r>
            <a:endParaRPr lang="en-US" sz="4800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AF14-16BC-42EF-88AC-193818A5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6701" y="804672"/>
            <a:ext cx="7848116" cy="51401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hr-HR" sz="2400" b="1">
                <a:cs typeface="Calibri"/>
              </a:rPr>
              <a:t>= jedinstven trag podataka o našim aktivnostima, radnjama, komunikaciji ili transakcijama na digitalnim medijima</a:t>
            </a:r>
            <a:endParaRPr lang="hr-HR" sz="2400" b="1">
              <a:ea typeface="+mn-lt"/>
              <a:cs typeface="+mn-lt"/>
            </a:endParaRPr>
          </a:p>
          <a:p>
            <a:pPr marL="0" indent="0">
              <a:buNone/>
            </a:pPr>
            <a:endParaRPr lang="hr-HR" sz="2400">
              <a:cs typeface="Calibri"/>
            </a:endParaRPr>
          </a:p>
          <a:p>
            <a:r>
              <a:rPr lang="hr-HR" sz="2400">
                <a:cs typeface="Calibri"/>
              </a:rPr>
              <a:t>svjesno ili nesvjesno</a:t>
            </a:r>
            <a:endParaRPr lang="hr-HR" sz="2400">
              <a:ea typeface="+mn-lt"/>
              <a:cs typeface="+mn-lt"/>
            </a:endParaRPr>
          </a:p>
          <a:p>
            <a:pPr>
              <a:lnSpc>
                <a:spcPct val="150000"/>
              </a:lnSpc>
            </a:pPr>
            <a:r>
              <a:rPr lang="hr-HR" sz="2400">
                <a:cs typeface="Calibri"/>
              </a:rPr>
              <a:t>aktivno ili pasivno</a:t>
            </a:r>
            <a:endParaRPr lang="hr-HR" sz="2400">
              <a:ea typeface="+mn-lt"/>
              <a:cs typeface="+mn-lt"/>
            </a:endParaRPr>
          </a:p>
          <a:p>
            <a:r>
              <a:rPr lang="hr-HR" sz="2400">
                <a:cs typeface="Calibri"/>
              </a:rPr>
              <a:t>dok pretražuje, piše poruke, postavlja fotografije, video zapise</a:t>
            </a:r>
            <a:endParaRPr lang="hr-HR" sz="2400">
              <a:ea typeface="+mn-lt"/>
              <a:cs typeface="+mn-lt"/>
            </a:endParaRPr>
          </a:p>
          <a:p>
            <a:r>
              <a:rPr lang="hr-HR" sz="2400">
                <a:cs typeface="Calibri"/>
              </a:rPr>
              <a:t>najviše korištenjem društvenih mreža i putem povezanih uređaja</a:t>
            </a:r>
            <a:endParaRPr lang="hr-HR" sz="2400">
              <a:ea typeface="+mn-lt"/>
              <a:cs typeface="+mn-lt"/>
            </a:endParaRPr>
          </a:p>
          <a:p>
            <a:r>
              <a:rPr lang="hr-HR" sz="2400">
                <a:cs typeface="Calibri"/>
              </a:rPr>
              <a:t>povećavaju se (dijeljenje, kopiranje…)</a:t>
            </a:r>
          </a:p>
          <a:p>
            <a:r>
              <a:rPr lang="hr-HR" sz="2400">
                <a:cs typeface="Calibri"/>
              </a:rPr>
              <a:t>podaci, čak i ako ih izbrišemo, zapravo zauvijek ostaju na mreži </a:t>
            </a:r>
            <a:endParaRPr lang="hr-HR" sz="2400">
              <a:ea typeface="+mn-lt"/>
              <a:cs typeface="+mn-lt"/>
            </a:endParaRPr>
          </a:p>
          <a:p>
            <a:r>
              <a:rPr lang="hr-HR" sz="2400" b="1">
                <a:cs typeface="Calibri"/>
              </a:rPr>
              <a:t>nikada ne znamo tko ih je preuzeo i pohranio i kada će ih netko ponovno izvući i podijeliti na mreži </a:t>
            </a:r>
          </a:p>
        </p:txBody>
      </p:sp>
    </p:spTree>
    <p:extLst>
      <p:ext uri="{BB962C8B-B14F-4D97-AF65-F5344CB8AC3E}">
        <p14:creationId xmlns:p14="http://schemas.microsoft.com/office/powerpoint/2010/main" val="309617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C3DE6F-8DBA-4BC3-A435-BCF3BABD06A8}"/>
              </a:ext>
            </a:extLst>
          </p:cNvPr>
          <p:cNvSpPr txBox="1"/>
          <p:nvPr/>
        </p:nvSpPr>
        <p:spPr>
          <a:xfrm>
            <a:off x="740975" y="1715028"/>
            <a:ext cx="459430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>
                <a:ea typeface="+mn-lt"/>
                <a:cs typeface="+mn-lt"/>
              </a:rPr>
              <a:t>AKTIVNI</a:t>
            </a:r>
            <a:r>
              <a:rPr lang="hr-HR" sz="2400">
                <a:ea typeface="+mn-lt"/>
                <a:cs typeface="+mn-lt"/>
              </a:rPr>
              <a:t> </a:t>
            </a:r>
          </a:p>
          <a:p>
            <a:endParaRPr lang="hr-HR" sz="24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r-HR" sz="2400" b="1">
                <a:ea typeface="+mn-lt"/>
                <a:cs typeface="+mn-lt"/>
              </a:rPr>
              <a:t>korisnici namjerno dijele svoje aktivnosti</a:t>
            </a:r>
            <a:endParaRPr lang="hr-HR" sz="2400" b="1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2400">
                <a:ea typeface="+mn-lt"/>
                <a:cs typeface="+mn-lt"/>
              </a:rPr>
              <a:t>npr. aktivnosti na društvenim mrežama (slikovne, pisane, video</a:t>
            </a:r>
            <a:r>
              <a:rPr lang="hr-HR" sz="2400">
                <a:cs typeface="Calibri" panose="020F0502020204030204"/>
              </a:rPr>
              <a:t>: lajkovi, </a:t>
            </a:r>
            <a:r>
              <a:rPr lang="hr-HR" sz="2400">
                <a:ea typeface="+mn-lt"/>
                <a:cs typeface="+mn-lt"/>
              </a:rPr>
              <a:t>dopisivanje, telefonski pozivi, blogovi, </a:t>
            </a:r>
            <a:r>
              <a:rPr lang="hr-HR" sz="2400">
                <a:cs typeface="Calibri" panose="020F0502020204030204"/>
              </a:rPr>
              <a:t>poruke e-pošte...)</a:t>
            </a:r>
          </a:p>
          <a:p>
            <a:pPr marL="285750" indent="-285750">
              <a:buFont typeface="Arial"/>
              <a:buChar char="•"/>
            </a:pPr>
            <a:r>
              <a:rPr lang="hr-HR" sz="2400">
                <a:ea typeface="+mn-lt"/>
                <a:cs typeface="+mn-lt"/>
              </a:rPr>
              <a:t>ovdje se podaci dijele javno ili </a:t>
            </a:r>
            <a:r>
              <a:rPr lang="hr-HR" sz="2400" err="1">
                <a:ea typeface="+mn-lt"/>
                <a:cs typeface="+mn-lt"/>
              </a:rPr>
              <a:t>polujavno</a:t>
            </a:r>
            <a:endParaRPr lang="hr-HR" sz="2400" err="1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43823-44AC-4A37-A92B-5F8AA7AFE966}"/>
              </a:ext>
            </a:extLst>
          </p:cNvPr>
          <p:cNvSpPr txBox="1"/>
          <p:nvPr/>
        </p:nvSpPr>
        <p:spPr>
          <a:xfrm>
            <a:off x="6522801" y="1410904"/>
            <a:ext cx="488121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b="1">
                <a:ea typeface="+mn-lt"/>
                <a:cs typeface="+mn-lt"/>
              </a:rPr>
              <a:t>PASIVNI </a:t>
            </a:r>
            <a:endParaRPr lang="hr-HR" sz="2400" b="1">
              <a:cs typeface="Calibri" panose="020F0502020204030204"/>
            </a:endParaRPr>
          </a:p>
          <a:p>
            <a:endParaRPr lang="hr-HR" sz="2400" b="1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hr-HR" sz="2400" b="1">
                <a:ea typeface="+mn-lt"/>
                <a:cs typeface="+mn-lt"/>
              </a:rPr>
              <a:t>trag se stvara nenamjerno</a:t>
            </a:r>
          </a:p>
          <a:p>
            <a:pPr marL="285750" indent="-285750">
              <a:buFont typeface="Arial"/>
              <a:buChar char="•"/>
            </a:pPr>
            <a:r>
              <a:rPr lang="hr-HR" sz="2400" b="1">
                <a:ea typeface="+mn-lt"/>
                <a:cs typeface="+mn-lt"/>
              </a:rPr>
              <a:t>korisnici ne dijele podatke, ali trag je ostavljen</a:t>
            </a:r>
            <a:r>
              <a:rPr lang="hr-HR" sz="2400">
                <a:ea typeface="+mn-lt"/>
                <a:cs typeface="+mn-lt"/>
              </a:rPr>
              <a:t> </a:t>
            </a:r>
            <a:endParaRPr lang="hr-HR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hr-HR" sz="2400">
                <a:ea typeface="+mn-lt"/>
                <a:cs typeface="+mn-lt"/>
              </a:rPr>
              <a:t>uključuje aktivnosti poput pretraživanja interneta, pregledavanja mrežnih stranica, mrežne kupnje, internetskih obrazaca ili internetskih anketa</a:t>
            </a:r>
          </a:p>
          <a:p>
            <a:pPr marL="285750" indent="-285750">
              <a:buFont typeface="Arial"/>
              <a:buChar char="•"/>
            </a:pPr>
            <a:r>
              <a:rPr lang="hr-HR" sz="2400">
                <a:ea typeface="+mn-lt"/>
                <a:cs typeface="+mn-lt"/>
              </a:rPr>
              <a:t>nastaje i ako netko drugi objavi podatke o nama (npr. škola rang lista natjecatelja)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13B87-B5F3-DD7F-0FF1-738B7F1B6F77}"/>
              </a:ext>
            </a:extLst>
          </p:cNvPr>
          <p:cNvSpPr txBox="1"/>
          <p:nvPr/>
        </p:nvSpPr>
        <p:spPr>
          <a:xfrm>
            <a:off x="1516479" y="388519"/>
            <a:ext cx="541421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 err="1">
                <a:latin typeface="Calibri Light"/>
              </a:rPr>
              <a:t>Vrste</a:t>
            </a:r>
            <a:r>
              <a:rPr lang="en-US" sz="4400" b="1">
                <a:latin typeface="Calibri Light"/>
              </a:rPr>
              <a:t> </a:t>
            </a:r>
            <a:r>
              <a:rPr lang="en-US" sz="4400" b="1" err="1">
                <a:latin typeface="Calibri Light"/>
              </a:rPr>
              <a:t>digitalnih</a:t>
            </a:r>
            <a:r>
              <a:rPr lang="en-US" sz="4400" b="1">
                <a:latin typeface="Calibri Light"/>
              </a:rPr>
              <a:t> </a:t>
            </a:r>
            <a:r>
              <a:rPr lang="en-US" sz="4400" b="1" err="1">
                <a:latin typeface="Calibri Light"/>
              </a:rPr>
              <a:t>tragova</a:t>
            </a:r>
            <a:endParaRPr lang="en-US" sz="4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18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20D68-FF90-4500-A2D3-990F7EA5F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3" y="1344362"/>
            <a:ext cx="6823223" cy="32877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hr-HR">
                <a:cs typeface="Calibri"/>
              </a:rPr>
              <a:t>Svi tragovi što ih sami ostavljamo online čine naše </a:t>
            </a:r>
            <a:r>
              <a:rPr lang="hr-HR" b="1">
                <a:cs typeface="Calibri"/>
              </a:rPr>
              <a:t>digitalne otiske</a:t>
            </a:r>
            <a:r>
              <a:rPr lang="hr-HR">
                <a:cs typeface="Calibri"/>
              </a:rPr>
              <a:t>, </a:t>
            </a:r>
          </a:p>
          <a:p>
            <a:pPr marL="0" indent="0" algn="just">
              <a:buNone/>
            </a:pPr>
            <a:r>
              <a:rPr lang="hr-HR">
                <a:cs typeface="Calibri"/>
              </a:rPr>
              <a:t>dok tragovi koje drugi ostavljaju o nama čine našu </a:t>
            </a:r>
            <a:r>
              <a:rPr lang="hr-HR" b="1">
                <a:cs typeface="Calibri"/>
              </a:rPr>
              <a:t>digitalnu tetovažu</a:t>
            </a:r>
            <a:r>
              <a:rPr lang="hr-HR">
                <a:cs typeface="Calibri"/>
              </a:rPr>
              <a:t>,</a:t>
            </a:r>
          </a:p>
          <a:p>
            <a:pPr marL="0" indent="0" algn="just">
              <a:buNone/>
            </a:pPr>
            <a:r>
              <a:rPr lang="hr-HR">
                <a:cs typeface="Calibri"/>
              </a:rPr>
              <a:t>a sve zajedno označuje našu online prisutnost (</a:t>
            </a:r>
            <a:r>
              <a:rPr lang="hr-HR" i="1" err="1">
                <a:cs typeface="Calibri"/>
              </a:rPr>
              <a:t>Ponderings</a:t>
            </a:r>
            <a:r>
              <a:rPr lang="hr-HR" i="1">
                <a:cs typeface="Calibri"/>
              </a:rPr>
              <a:t>, 2015).</a:t>
            </a:r>
            <a:endParaRPr lang="hr-HR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F79B6-A199-46C0-ACB0-CF6621D16828}"/>
              </a:ext>
            </a:extLst>
          </p:cNvPr>
          <p:cNvSpPr txBox="1"/>
          <p:nvPr/>
        </p:nvSpPr>
        <p:spPr>
          <a:xfrm>
            <a:off x="7400693" y="209457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1D7AE8-99FE-45DE-8975-77C944E27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880" y="451479"/>
            <a:ext cx="3649883" cy="4962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33FF10-D33A-42EC-892F-E4B1AAD75274}"/>
              </a:ext>
            </a:extLst>
          </p:cNvPr>
          <p:cNvSpPr txBox="1"/>
          <p:nvPr/>
        </p:nvSpPr>
        <p:spPr>
          <a:xfrm>
            <a:off x="6169427" y="5513527"/>
            <a:ext cx="5984110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err="1">
                <a:ea typeface="+mn-lt"/>
                <a:cs typeface="+mn-lt"/>
              </a:rPr>
              <a:t>Izvor</a:t>
            </a:r>
            <a:r>
              <a:rPr lang="en-US" sz="1050">
                <a:ea typeface="+mn-lt"/>
                <a:cs typeface="+mn-lt"/>
              </a:rPr>
              <a:t>: </a:t>
            </a:r>
            <a:r>
              <a:rPr lang="en-US" sz="1050">
                <a:ea typeface="+mn-lt"/>
                <a:cs typeface="+mn-lt"/>
                <a:hlinkClick r:id="rId3"/>
              </a:rPr>
              <a:t>https://www.catersnews.com/stories/quirky/tats-too-much-tattoo-artist-27-etches-442-tattoos-brand-name-inkings-onto-body-to-get-guinness-world-record/</a:t>
            </a:r>
            <a:endParaRPr lang="en-US" sz="1050"/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92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3E7F-A606-4517-9282-1334D7F0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b="1">
                <a:cs typeface="Calibri Light"/>
              </a:rPr>
              <a:t>Digitalni otisak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5E55-CB19-4427-8063-902609566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>
                <a:cs typeface="Calibri"/>
                <a:hlinkClick r:id="rId3"/>
              </a:rPr>
              <a:t>https://www.youtube.com/watch?v=F7pYHN9iC9I&amp;ab_channel=DuvalGuillaume</a:t>
            </a:r>
            <a:endParaRPr lang="hr-HR">
              <a:cs typeface="Calibri"/>
            </a:endParaRPr>
          </a:p>
          <a:p>
            <a:endParaRPr lang="hr-HR">
              <a:cs typeface="Calibri"/>
            </a:endParaRPr>
          </a:p>
          <a:p>
            <a:r>
              <a:rPr lang="hr-HR">
                <a:ea typeface="+mn-lt"/>
                <a:cs typeface="+mn-lt"/>
              </a:rPr>
              <a:t>digitalni otisak – ne može se izbjeći, ali se može kontrolirati</a:t>
            </a:r>
          </a:p>
          <a:p>
            <a:pPr marL="457200" lvl="1" indent="0">
              <a:buNone/>
            </a:pPr>
            <a:r>
              <a:rPr lang="hr-HR" sz="2800">
                <a:cs typeface="Calibri"/>
              </a:rPr>
              <a:t>   kako?!</a:t>
            </a:r>
          </a:p>
          <a:p>
            <a:pPr marL="971550" lvl="1" indent="-514350">
              <a:buAutoNum type="arabicPeriod"/>
            </a:pPr>
            <a:r>
              <a:rPr lang="hr-HR" sz="2800" b="1">
                <a:cs typeface="Calibri"/>
              </a:rPr>
              <a:t>Postavke računa i lozinke</a:t>
            </a:r>
          </a:p>
          <a:p>
            <a:pPr marL="971550" lvl="1" indent="-514350">
              <a:buAutoNum type="arabicPeriod"/>
            </a:pPr>
            <a:r>
              <a:rPr lang="hr-HR" sz="2800" b="1">
                <a:cs typeface="Calibri"/>
              </a:rPr>
              <a:t>Kontrola aplikacija </a:t>
            </a:r>
          </a:p>
          <a:p>
            <a:pPr marL="971550" lvl="1" indent="-514350">
              <a:buAutoNum type="arabicPeriod"/>
            </a:pPr>
            <a:r>
              <a:rPr lang="hr-HR" sz="2800" b="1">
                <a:cs typeface="Calibri"/>
              </a:rPr>
              <a:t>Prepoznaj trikove </a:t>
            </a:r>
          </a:p>
          <a:p>
            <a:pPr marL="971550" lvl="1" indent="-514350">
              <a:buAutoNum type="arabicPeriod"/>
            </a:pPr>
            <a:r>
              <a:rPr lang="hr-HR" sz="2800" b="1">
                <a:cs typeface="Calibri"/>
              </a:rPr>
              <a:t>Osvijesti algoritme</a:t>
            </a:r>
          </a:p>
          <a:p>
            <a:pPr marL="457200" lvl="1" indent="0">
              <a:buNone/>
            </a:pPr>
            <a:endParaRPr lang="hr-HR" sz="2800">
              <a:cs typeface="Calibri"/>
            </a:endParaRPr>
          </a:p>
          <a:p>
            <a:pPr marL="457200" lvl="1" indent="0">
              <a:buNone/>
            </a:pPr>
            <a:endParaRPr lang="hr-HR" sz="2800">
              <a:cs typeface="Calibri"/>
            </a:endParaRPr>
          </a:p>
          <a:p>
            <a:pPr marL="457200" lvl="1" indent="0">
              <a:buNone/>
            </a:pPr>
            <a:endParaRPr lang="hr-HR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91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1616</Words>
  <Application>Microsoft Office PowerPoint</Application>
  <PresentationFormat>Široki zaslon</PresentationFormat>
  <Paragraphs>199</Paragraphs>
  <Slides>24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Times New Roman</vt:lpstr>
      <vt:lpstr>Office Theme</vt:lpstr>
      <vt:lpstr>Kako kontrolirati svoj digitalni otisak</vt:lpstr>
      <vt:lpstr>PowerPoint prezentacija</vt:lpstr>
      <vt:lpstr>Što su podaci?</vt:lpstr>
      <vt:lpstr>PowerPoint prezentacija</vt:lpstr>
      <vt:lpstr>Tko je gospodin J.?</vt:lpstr>
      <vt:lpstr>Digitalni trag</vt:lpstr>
      <vt:lpstr>PowerPoint prezentacija</vt:lpstr>
      <vt:lpstr>PowerPoint prezentacija</vt:lpstr>
      <vt:lpstr>Digitalni otisak  </vt:lpstr>
      <vt:lpstr>PowerPoint prezentacija</vt:lpstr>
      <vt:lpstr>PowerPoint prezentacija</vt:lpstr>
      <vt:lpstr>PowerPoint prezentacija</vt:lpstr>
      <vt:lpstr>PowerPoint prezentacija</vt:lpstr>
      <vt:lpstr>2. Kontrola aplikacija </vt:lpstr>
      <vt:lpstr>PowerPoint prezentacija</vt:lpstr>
      <vt:lpstr> (za one koji žele znati više)</vt:lpstr>
      <vt:lpstr>PowerPoint prezentacija</vt:lpstr>
      <vt:lpstr>PowerPoint prezentacija</vt:lpstr>
      <vt:lpstr>Alternative app center</vt:lpstr>
      <vt:lpstr>3. Prepoznaj trikove </vt:lpstr>
      <vt:lpstr>PowerPoint prezentacija</vt:lpstr>
      <vt:lpstr>4. Osvijesti algoritme </vt:lpstr>
      <vt:lpstr>PowerPoint prezentacija</vt:lpstr>
      <vt:lpstr>Preuzmite svoj Data Detox paket za mlade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Rahela Frelih</cp:lastModifiedBy>
  <cp:revision>2</cp:revision>
  <dcterms:created xsi:type="dcterms:W3CDTF">2022-02-01T11:11:35Z</dcterms:created>
  <dcterms:modified xsi:type="dcterms:W3CDTF">2022-09-30T11:55:37Z</dcterms:modified>
</cp:coreProperties>
</file>