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sldIdLst>
    <p:sldId id="260" r:id="rId2"/>
    <p:sldId id="257" r:id="rId3"/>
    <p:sldId id="261" r:id="rId4"/>
    <p:sldId id="280" r:id="rId5"/>
    <p:sldId id="281" r:id="rId6"/>
    <p:sldId id="282" r:id="rId7"/>
    <p:sldId id="283" r:id="rId8"/>
    <p:sldId id="262" r:id="rId9"/>
    <p:sldId id="285" r:id="rId10"/>
    <p:sldId id="286" r:id="rId11"/>
    <p:sldId id="287" r:id="rId12"/>
    <p:sldId id="288" r:id="rId13"/>
    <p:sldId id="289" r:id="rId14"/>
    <p:sldId id="263" r:id="rId15"/>
    <p:sldId id="264" r:id="rId16"/>
    <p:sldId id="265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9" r:id="rId34"/>
    <p:sldId id="307" r:id="rId35"/>
    <p:sldId id="308" r:id="rId36"/>
    <p:sldId id="310" r:id="rId37"/>
    <p:sldId id="277" r:id="rId38"/>
    <p:sldId id="279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00"/>
    <a:srgbClr val="4E0233"/>
    <a:srgbClr val="1D3A00"/>
    <a:srgbClr val="00CC99"/>
    <a:srgbClr val="66FFCC"/>
    <a:srgbClr val="007033"/>
    <a:srgbClr val="FE9202"/>
    <a:srgbClr val="CC0099"/>
    <a:srgbClr val="6C1A00"/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8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5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8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419045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5" y="3793391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246070" cy="320680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41361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413610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A1E4BB-0A4B-41B1-B22A-45801250B1C9}"/>
              </a:ext>
            </a:extLst>
          </p:cNvPr>
          <p:cNvSpPr txBox="1">
            <a:spLocks/>
          </p:cNvSpPr>
          <p:nvPr/>
        </p:nvSpPr>
        <p:spPr>
          <a:xfrm>
            <a:off x="907080" y="1502815"/>
            <a:ext cx="7329840" cy="1527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tx2"/>
                </a:solidFill>
              </a:rPr>
              <a:t>Od Erasmus+ projekta do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hr-HR" dirty="0">
                <a:solidFill>
                  <a:schemeClr val="tx2"/>
                </a:solidFill>
              </a:rPr>
              <a:t>modularne nastave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1FFD9E6-FC5F-4B5D-ABFF-D6CE9AF4EFB9}"/>
              </a:ext>
            </a:extLst>
          </p:cNvPr>
          <p:cNvSpPr txBox="1"/>
          <p:nvPr/>
        </p:nvSpPr>
        <p:spPr>
          <a:xfrm>
            <a:off x="6251755" y="3136283"/>
            <a:ext cx="2748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Mirijan Ritoša,</a:t>
            </a:r>
          </a:p>
          <a:p>
            <a:r>
              <a:rPr lang="hr-HR" dirty="0">
                <a:solidFill>
                  <a:schemeClr val="tx2"/>
                </a:solidFill>
              </a:rPr>
              <a:t>Pino Zidarić,</a:t>
            </a:r>
          </a:p>
          <a:p>
            <a:r>
              <a:rPr lang="hr-HR" dirty="0">
                <a:solidFill>
                  <a:schemeClr val="tx2"/>
                </a:solidFill>
              </a:rPr>
              <a:t>Margareta </a:t>
            </a:r>
            <a:r>
              <a:rPr lang="hr-HR" dirty="0" err="1">
                <a:solidFill>
                  <a:schemeClr val="tx2"/>
                </a:solidFill>
              </a:rPr>
              <a:t>Gumilar</a:t>
            </a:r>
            <a:r>
              <a:rPr lang="hr-HR" dirty="0">
                <a:solidFill>
                  <a:schemeClr val="tx2"/>
                </a:solidFill>
              </a:rPr>
              <a:t>,</a:t>
            </a:r>
          </a:p>
          <a:p>
            <a:r>
              <a:rPr lang="hr-HR" dirty="0">
                <a:solidFill>
                  <a:schemeClr val="tx2"/>
                </a:solidFill>
              </a:rPr>
              <a:t>Sanja </a:t>
            </a:r>
            <a:r>
              <a:rPr lang="hr-HR" dirty="0" err="1">
                <a:solidFill>
                  <a:schemeClr val="tx2"/>
                </a:solidFill>
              </a:rPr>
              <a:t>Pincan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i="1" dirty="0">
                <a:solidFill>
                  <a:schemeClr val="tx2"/>
                </a:solidFill>
              </a:rPr>
              <a:t>Srednja škola Buzet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2689877-B144-4600-87E4-4F082B98A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75" y="433880"/>
            <a:ext cx="1476375" cy="771525"/>
          </a:xfrm>
          <a:prstGeom prst="rect">
            <a:avLst/>
          </a:prstGeom>
        </p:spPr>
      </p:pic>
      <p:pic>
        <p:nvPicPr>
          <p:cNvPr id="5" name="Slik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95C0A61B-871E-422C-8038-453865FB2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96" y="246366"/>
            <a:ext cx="1985165" cy="5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7AEB8B-CAD8-43C6-8371-7D07A0F648FC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AB69C6-36E3-4A30-A7DE-C902EB9E29FB}"/>
              </a:ext>
            </a:extLst>
          </p:cNvPr>
          <p:cNvSpPr txBox="1">
            <a:spLocks/>
          </p:cNvSpPr>
          <p:nvPr/>
        </p:nvSpPr>
        <p:spPr>
          <a:xfrm>
            <a:off x="2281425" y="739290"/>
            <a:ext cx="458203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Izrada metalnog postolja raskrižja</a:t>
            </a:r>
            <a:endParaRPr lang="en-US" dirty="0"/>
          </a:p>
        </p:txBody>
      </p:sp>
      <p:pic>
        <p:nvPicPr>
          <p:cNvPr id="3" name="Slika 2" descr="Slika na kojoj se prikazuje osoba&#10;&#10;Opis je automatski generiran">
            <a:extLst>
              <a:ext uri="{FF2B5EF4-FFF2-40B4-BE49-F238E27FC236}">
                <a16:creationId xmlns:a16="http://schemas.microsoft.com/office/drawing/2014/main" id="{B2D7E7A4-A5D5-4C0D-9BA6-E0BBB93D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" t="11574" r="551" b="10933"/>
          <a:stretch/>
        </p:blipFill>
        <p:spPr>
          <a:xfrm>
            <a:off x="143555" y="1246291"/>
            <a:ext cx="3600195" cy="3737783"/>
          </a:xfrm>
          <a:prstGeom prst="rect">
            <a:avLst/>
          </a:prstGeom>
        </p:spPr>
      </p:pic>
      <p:pic>
        <p:nvPicPr>
          <p:cNvPr id="5" name="Slika 4" descr="Slika na kojoj se prikazuje osoba, radi, radna odjeća&#10;&#10;Opis je automatski generiran">
            <a:extLst>
              <a:ext uri="{FF2B5EF4-FFF2-40B4-BE49-F238E27FC236}">
                <a16:creationId xmlns:a16="http://schemas.microsoft.com/office/drawing/2014/main" id="{E3EE548B-378E-4092-97F3-B600F6DFC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1246292"/>
            <a:ext cx="4973955" cy="37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7AEB8B-CAD8-43C6-8371-7D07A0F648FC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AB69C6-36E3-4A30-A7DE-C902EB9E29FB}"/>
              </a:ext>
            </a:extLst>
          </p:cNvPr>
          <p:cNvSpPr txBox="1">
            <a:spLocks/>
          </p:cNvSpPr>
          <p:nvPr/>
        </p:nvSpPr>
        <p:spPr>
          <a:xfrm>
            <a:off x="2281425" y="739290"/>
            <a:ext cx="458203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3D modeliranje</a:t>
            </a:r>
            <a:endParaRPr lang="en-US" dirty="0"/>
          </a:p>
        </p:txBody>
      </p:sp>
      <p:pic>
        <p:nvPicPr>
          <p:cNvPr id="4" name="Slika 3" descr="Slika na kojoj se prikazuje na zatvorenom, osoba, prozor, radi&#10;&#10;Opis je automatski generiran">
            <a:extLst>
              <a:ext uri="{FF2B5EF4-FFF2-40B4-BE49-F238E27FC236}">
                <a16:creationId xmlns:a16="http://schemas.microsoft.com/office/drawing/2014/main" id="{B449CD91-09E3-463B-B204-885530518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b="20247"/>
          <a:stretch/>
        </p:blipFill>
        <p:spPr>
          <a:xfrm>
            <a:off x="143555" y="1350110"/>
            <a:ext cx="3862983" cy="3642326"/>
          </a:xfrm>
          <a:prstGeom prst="rect">
            <a:avLst/>
          </a:prstGeom>
        </p:spPr>
      </p:pic>
      <p:pic>
        <p:nvPicPr>
          <p:cNvPr id="7" name="Slika 6" descr="Slika na kojoj se prikazuje tekst, na zatvorenom, osoba, stol&#10;&#10;Opis je automatski generiran">
            <a:extLst>
              <a:ext uri="{FF2B5EF4-FFF2-40B4-BE49-F238E27FC236}">
                <a16:creationId xmlns:a16="http://schemas.microsoft.com/office/drawing/2014/main" id="{E3DBDF91-9342-466D-A5B1-8F17996B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12754" r="9020"/>
          <a:stretch/>
        </p:blipFill>
        <p:spPr>
          <a:xfrm>
            <a:off x="4223855" y="1350110"/>
            <a:ext cx="4770894" cy="36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0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7AEB8B-CAD8-43C6-8371-7D07A0F648FC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AB69C6-36E3-4A30-A7DE-C902EB9E29FB}"/>
              </a:ext>
            </a:extLst>
          </p:cNvPr>
          <p:cNvSpPr txBox="1">
            <a:spLocks/>
          </p:cNvSpPr>
          <p:nvPr/>
        </p:nvSpPr>
        <p:spPr>
          <a:xfrm>
            <a:off x="2281425" y="739290"/>
            <a:ext cx="458203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Izlet u Leipzig</a:t>
            </a:r>
            <a:endParaRPr lang="en-US" dirty="0"/>
          </a:p>
        </p:txBody>
      </p:sp>
      <p:pic>
        <p:nvPicPr>
          <p:cNvPr id="3" name="Slika 2" descr="Slika na kojoj se prikazuje na otvorenom, stablo, osoba, ulica&#10;&#10;Opis je automatski generiran">
            <a:extLst>
              <a:ext uri="{FF2B5EF4-FFF2-40B4-BE49-F238E27FC236}">
                <a16:creationId xmlns:a16="http://schemas.microsoft.com/office/drawing/2014/main" id="{A3809DFB-8FB2-432C-BC5C-B0D18F1B4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2936" r="12731" b="5498"/>
          <a:stretch/>
        </p:blipFill>
        <p:spPr>
          <a:xfrm>
            <a:off x="45780" y="1373407"/>
            <a:ext cx="4642973" cy="3606762"/>
          </a:xfrm>
          <a:prstGeom prst="rect">
            <a:avLst/>
          </a:prstGeom>
        </p:spPr>
      </p:pic>
      <p:pic>
        <p:nvPicPr>
          <p:cNvPr id="6" name="Slika 5" descr="Slika na kojoj se prikazuje zgrada, na otvorenom, kišobran, ljudi&#10;&#10;Opis je automatski generiran">
            <a:extLst>
              <a:ext uri="{FF2B5EF4-FFF2-40B4-BE49-F238E27FC236}">
                <a16:creationId xmlns:a16="http://schemas.microsoft.com/office/drawing/2014/main" id="{62FFAE8E-EBDE-4A09-891D-B0CED5696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2285" r="1"/>
          <a:stretch/>
        </p:blipFill>
        <p:spPr>
          <a:xfrm>
            <a:off x="4795734" y="1373407"/>
            <a:ext cx="4297965" cy="36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7AEB8B-CAD8-43C6-8371-7D07A0F648FC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AB69C6-36E3-4A30-A7DE-C902EB9E29FB}"/>
              </a:ext>
            </a:extLst>
          </p:cNvPr>
          <p:cNvSpPr txBox="1">
            <a:spLocks/>
          </p:cNvSpPr>
          <p:nvPr/>
        </p:nvSpPr>
        <p:spPr>
          <a:xfrm>
            <a:off x="2281425" y="739290"/>
            <a:ext cx="458203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Izlet u Berlin</a:t>
            </a:r>
            <a:endParaRPr lang="en-US" dirty="0"/>
          </a:p>
        </p:txBody>
      </p:sp>
      <p:pic>
        <p:nvPicPr>
          <p:cNvPr id="4" name="Slika 3" descr="Slika na kojoj se prikazuje na otvorenom, zgrada, osoba, grupa&#10;&#10;Opis je automatski generiran">
            <a:extLst>
              <a:ext uri="{FF2B5EF4-FFF2-40B4-BE49-F238E27FC236}">
                <a16:creationId xmlns:a16="http://schemas.microsoft.com/office/drawing/2014/main" id="{033489A2-F646-44A4-A613-7E4C962F7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1" b="5186"/>
          <a:stretch/>
        </p:blipFill>
        <p:spPr>
          <a:xfrm>
            <a:off x="62120" y="1373407"/>
            <a:ext cx="4889022" cy="3600152"/>
          </a:xfrm>
          <a:prstGeom prst="rect">
            <a:avLst/>
          </a:prstGeom>
        </p:spPr>
      </p:pic>
      <p:pic>
        <p:nvPicPr>
          <p:cNvPr id="7" name="Slika 6" descr="Slika na kojoj se prikazuje nebo, na otvorenom, zgrada, grupa&#10;&#10;Opis je automatski generiran">
            <a:extLst>
              <a:ext uri="{FF2B5EF4-FFF2-40B4-BE49-F238E27FC236}">
                <a16:creationId xmlns:a16="http://schemas.microsoft.com/office/drawing/2014/main" id="{EBB3DE20-443E-4A9A-ABAE-D6FF3B1A8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0327" r="11899"/>
          <a:stretch/>
        </p:blipFill>
        <p:spPr>
          <a:xfrm>
            <a:off x="5030115" y="1376819"/>
            <a:ext cx="3970330" cy="36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27" y="861780"/>
            <a:ext cx="4275740" cy="4168758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12 učenika i 3 nastavnika zarazili su se </a:t>
            </a:r>
            <a:r>
              <a:rPr lang="hr-HR" sz="2400" dirty="0" err="1"/>
              <a:t>koronavirusom</a:t>
            </a:r>
            <a:r>
              <a:rPr lang="hr-HR" sz="2400" dirty="0"/>
              <a:t> na kraju prvoga tjedna</a:t>
            </a:r>
          </a:p>
          <a:p>
            <a:pPr algn="l"/>
            <a:r>
              <a:rPr lang="hr-HR" sz="2400" dirty="0"/>
              <a:t>Mobilnost je prekinuta </a:t>
            </a:r>
            <a:endParaRPr lang="hr-HR" sz="2400" b="0" i="0" u="none" strike="noStrike" baseline="0" dirty="0"/>
          </a:p>
          <a:p>
            <a:pPr algn="l"/>
            <a:r>
              <a:rPr lang="hr-HR" sz="2400" dirty="0"/>
              <a:t>11 učenika i 1 nastavnik koji su negativni na COVID-19 odlaze autobusom kući</a:t>
            </a:r>
          </a:p>
          <a:p>
            <a:pPr algn="l"/>
            <a:r>
              <a:rPr lang="hr-HR" sz="2400" dirty="0"/>
              <a:t>Dva dana kasnije kući odlaze svi pozitivni i sa sobom uzimaju izrađena postolja</a:t>
            </a: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pic>
        <p:nvPicPr>
          <p:cNvPr id="5" name="Slika 4" descr="Slika na kojoj se prikazuje stijena, kamen, građevinski materijal, rešetka&#10;&#10;Opis je automatski generiran">
            <a:extLst>
              <a:ext uri="{FF2B5EF4-FFF2-40B4-BE49-F238E27FC236}">
                <a16:creationId xmlns:a16="http://schemas.microsoft.com/office/drawing/2014/main" id="{39979C09-8F60-47F6-8E5B-4BB2933B0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2" r="4995"/>
          <a:stretch/>
        </p:blipFill>
        <p:spPr>
          <a:xfrm>
            <a:off x="5182820" y="891995"/>
            <a:ext cx="3411827" cy="39579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7A257F-B6DB-434C-9319-39CF788AA780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1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5039265" cy="3485531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Oporavak</a:t>
            </a:r>
            <a:endParaRPr lang="hr-HR" sz="2400" b="0" i="0" u="none" strike="noStrike" baseline="0" dirty="0"/>
          </a:p>
          <a:p>
            <a:pPr algn="l"/>
            <a:r>
              <a:rPr lang="hr-HR" sz="2400" dirty="0"/>
              <a:t>Odluka: dovršetak projekta vlastitim snagama i uključivanje </a:t>
            </a:r>
            <a:r>
              <a:rPr lang="hr-HR" sz="2400" b="0" i="0" u="none" strike="noStrike" baseline="0" dirty="0"/>
              <a:t>svih</a:t>
            </a:r>
            <a:r>
              <a:rPr lang="hr-HR" sz="2400" b="0" i="0" u="none" strike="noStrike" dirty="0"/>
              <a:t> </a:t>
            </a:r>
            <a:r>
              <a:rPr lang="hr-HR" sz="2400" b="0" i="0" u="none" strike="noStrike" baseline="0" dirty="0"/>
              <a:t>učenika 2. b, 3. b i 4. b razreda u projekt, ukupno njih četrdeset i dvoje</a:t>
            </a:r>
          </a:p>
          <a:p>
            <a:pPr algn="l"/>
            <a:r>
              <a:rPr lang="hr-HR" sz="2400" dirty="0"/>
              <a:t>Nabavka potrebnih materijala (</a:t>
            </a:r>
            <a:r>
              <a:rPr lang="hr-HR" sz="2400" dirty="0" err="1"/>
              <a:t>filamenti</a:t>
            </a:r>
            <a:r>
              <a:rPr lang="hr-HR" sz="2400" dirty="0"/>
              <a:t> za 3D-printanje i elektroničke komponente)</a:t>
            </a: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8C7F7F-9DE7-43A9-86AB-700E59C1749E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školi</a:t>
            </a:r>
            <a:endParaRPr lang="en-US" dirty="0"/>
          </a:p>
        </p:txBody>
      </p:sp>
      <p:pic>
        <p:nvPicPr>
          <p:cNvPr id="8" name="Slika 7" descr="Slika na kojoj se prikazuje zgrada, na otvorenom, trava, kuća&#10;&#10;Opis je automatski generiran">
            <a:extLst>
              <a:ext uri="{FF2B5EF4-FFF2-40B4-BE49-F238E27FC236}">
                <a16:creationId xmlns:a16="http://schemas.microsoft.com/office/drawing/2014/main" id="{A3C72C27-D1E2-4F15-9D9A-4A289A2A1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00" y="1125030"/>
            <a:ext cx="2762735" cy="36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3664920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U projektu sada sudjeluju svi učenici </a:t>
            </a:r>
            <a:r>
              <a:rPr lang="hr-HR" sz="2400" dirty="0"/>
              <a:t>drugog, trećeg i četvrtog razreda TES-a i trogodišnjih usmjerenja (automehaničari, elektromehaničari CNC-operateri)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10" name="Slika 9" descr="Slika na kojoj se prikazuje tekst, računalo, prijenosnik, osoba&#10;&#10;Opis je automatski generiran">
            <a:extLst>
              <a:ext uri="{FF2B5EF4-FFF2-40B4-BE49-F238E27FC236}">
                <a16:creationId xmlns:a16="http://schemas.microsoft.com/office/drawing/2014/main" id="{3F696168-1BDF-447F-8161-8ACDBD9BA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4840041" y="586585"/>
            <a:ext cx="3549584" cy="43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2901395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3D-modeliranje u</a:t>
            </a:r>
            <a:r>
              <a:rPr lang="hr-HR" sz="2400" b="0" i="0" u="none" strike="noStrike" dirty="0"/>
              <a:t> programu</a:t>
            </a:r>
            <a:r>
              <a:rPr lang="hr-HR" sz="2400" b="0" i="0" u="none" strike="noStrike" baseline="0" dirty="0"/>
              <a:t> Blender</a:t>
            </a:r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tekst, na zatvorenom, prijenosnik, radi&#10;&#10;Opis je automatski generiran">
            <a:extLst>
              <a:ext uri="{FF2B5EF4-FFF2-40B4-BE49-F238E27FC236}">
                <a16:creationId xmlns:a16="http://schemas.microsoft.com/office/drawing/2014/main" id="{B79AD6EE-779D-4752-A7C0-471B1F41A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1001124"/>
            <a:ext cx="5319561" cy="398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2901395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3D modeliranje </a:t>
            </a:r>
            <a:r>
              <a:rPr lang="hr-HR" sz="2400" dirty="0"/>
              <a:t>u programu</a:t>
            </a:r>
            <a:r>
              <a:rPr lang="hr-HR" sz="2400" b="0" i="0" u="none" strike="noStrike" baseline="0" dirty="0"/>
              <a:t> Blender</a:t>
            </a:r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6" name="Slika 5" descr="Slika na kojoj se prikazuje tekst, osoba, računalo, prijenosnik&#10;&#10;Opis je automatski generiran">
            <a:extLst>
              <a:ext uri="{FF2B5EF4-FFF2-40B4-BE49-F238E27FC236}">
                <a16:creationId xmlns:a16="http://schemas.microsoft.com/office/drawing/2014/main" id="{D95D1D27-419C-4C84-A833-F876B2DF9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02" y="936541"/>
            <a:ext cx="5414165" cy="40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1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2901395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3D-</a:t>
            </a:r>
            <a:r>
              <a:rPr lang="hr-HR" sz="2400" dirty="0"/>
              <a:t>printanje u programu Cura na 3D-printeru </a:t>
            </a:r>
            <a:r>
              <a:rPr lang="hr-HR" sz="2400" dirty="0" err="1"/>
              <a:t>Ultimaker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na zatvorenom, kuhinja&#10;&#10;Opis je automatski generiran">
            <a:extLst>
              <a:ext uri="{FF2B5EF4-FFF2-40B4-BE49-F238E27FC236}">
                <a16:creationId xmlns:a16="http://schemas.microsoft.com/office/drawing/2014/main" id="{29EE22F3-56A7-45F4-B6E3-A632329C7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8"/>
          <a:stretch/>
        </p:blipFill>
        <p:spPr>
          <a:xfrm>
            <a:off x="4990115" y="586585"/>
            <a:ext cx="3552215" cy="4285489"/>
          </a:xfrm>
          <a:prstGeom prst="rect">
            <a:avLst/>
          </a:prstGeom>
        </p:spPr>
      </p:pic>
      <p:pic>
        <p:nvPicPr>
          <p:cNvPr id="8" name="Slika 7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4463A36B-18D9-40BB-A15E-A1D396F9E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t="14373" r="18332" b="5467"/>
          <a:stretch/>
        </p:blipFill>
        <p:spPr>
          <a:xfrm rot="16200000">
            <a:off x="1517901" y="1655518"/>
            <a:ext cx="1985164" cy="41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93602"/>
            <a:ext cx="8246070" cy="916230"/>
          </a:xfrm>
        </p:spPr>
        <p:txBody>
          <a:bodyPr>
            <a:normAutofit/>
          </a:bodyPr>
          <a:lstStyle/>
          <a:p>
            <a:r>
              <a:rPr lang="hr-HR" dirty="0"/>
              <a:t>Kako je počelo….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8246070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2015. godina: dobiven Erasmus+ dvogodišnji projekt „CAD/CAM Technologies”</a:t>
            </a:r>
          </a:p>
          <a:p>
            <a:r>
              <a:rPr lang="hr-HR" sz="2400" b="0" i="0" u="none" strike="noStrike" baseline="0" dirty="0"/>
              <a:t>2015-17. godina: proveden je projekt „CAD/CAM Technologies”</a:t>
            </a:r>
          </a:p>
          <a:p>
            <a:pPr algn="l"/>
            <a:r>
              <a:rPr lang="hr-HR" sz="2400" b="0" i="0" u="none" strike="noStrike" baseline="0" dirty="0"/>
              <a:t>2017. godina: dobiven Erasmus+ dvogodišnji projekt „Industrijska računala i </a:t>
            </a:r>
            <a:r>
              <a:rPr lang="hr-HR" sz="2400" b="0" i="0" u="none" strike="noStrike" baseline="0" dirty="0" err="1"/>
              <a:t>mikroupravljači</a:t>
            </a:r>
            <a:r>
              <a:rPr lang="hr-HR" sz="2400" b="0" i="0" u="none" strike="noStrike" baseline="0" dirty="0"/>
              <a:t> u mehatronici“</a:t>
            </a:r>
          </a:p>
          <a:p>
            <a:pPr algn="l"/>
            <a:r>
              <a:rPr lang="hr-HR" sz="2400" b="0" i="0" u="none" strike="noStrike" baseline="0" dirty="0"/>
              <a:t>2017-19. godina: proveden je projekt „Industrijska računala i</a:t>
            </a:r>
          </a:p>
          <a:p>
            <a:pPr marL="0" indent="0" algn="l">
              <a:buNone/>
            </a:pPr>
            <a:r>
              <a:rPr lang="hr-HR" sz="2400" dirty="0"/>
              <a:t>     </a:t>
            </a:r>
            <a:r>
              <a:rPr lang="hr-HR" sz="2400" b="0" i="0" u="none" strike="noStrike" baseline="0" dirty="0" err="1"/>
              <a:t>mikroupravljači</a:t>
            </a:r>
            <a:r>
              <a:rPr lang="hr-HR" sz="2400" b="0" i="0" u="none" strike="noStrike" baseline="0" dirty="0"/>
              <a:t> u mehatronici“ 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2901395" cy="3485531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Dorada postolja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6" name="Slika 5" descr="Slika na kojoj se prikazuje na zatvorenom, strop, kuhanje&#10;&#10;Opis je automatski generiran">
            <a:extLst>
              <a:ext uri="{FF2B5EF4-FFF2-40B4-BE49-F238E27FC236}">
                <a16:creationId xmlns:a16="http://schemas.microsoft.com/office/drawing/2014/main" id="{D8B13928-C50D-4D23-AB71-678AD511E1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b="16330"/>
          <a:stretch/>
        </p:blipFill>
        <p:spPr>
          <a:xfrm>
            <a:off x="5182820" y="815643"/>
            <a:ext cx="3190602" cy="37890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F1E6A3C-7832-43D8-8616-C042016CA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8" y="196093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Projektiranje elektro sheme i tiskanih pločica u programu </a:t>
            </a:r>
            <a:r>
              <a:rPr lang="hr-HR" sz="2400" b="0" i="0" u="none" strike="noStrike" baseline="0" dirty="0" err="1"/>
              <a:t>Altium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26EE89F-E4B8-4570-8488-C1C415E88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02" y="1655520"/>
            <a:ext cx="5865570" cy="31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27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Projektiranje elektro sheme i tiskanih pločica u programu </a:t>
            </a:r>
            <a:r>
              <a:rPr lang="hr-HR" sz="2400" b="0" i="0" u="none" strike="noStrike" baseline="0" dirty="0" err="1"/>
              <a:t>Altium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16D90D0B-88C3-4CCD-ADDE-23BBC2354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11876" b="8435"/>
          <a:stretch/>
        </p:blipFill>
        <p:spPr>
          <a:xfrm>
            <a:off x="296260" y="1655520"/>
            <a:ext cx="4581150" cy="3197178"/>
          </a:xfrm>
          <a:prstGeom prst="rect">
            <a:avLst/>
          </a:prstGeom>
        </p:spPr>
      </p:pic>
      <p:pic>
        <p:nvPicPr>
          <p:cNvPr id="10" name="Slika 9" descr="Slika na kojoj se prikazuje tekst, semafor&#10;&#10;Opis je automatski generiran">
            <a:extLst>
              <a:ext uri="{FF2B5EF4-FFF2-40B4-BE49-F238E27FC236}">
                <a16:creationId xmlns:a16="http://schemas.microsoft.com/office/drawing/2014/main" id="{954944FA-378B-4B51-AAE7-F63D20EF5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655520"/>
            <a:ext cx="3905995" cy="32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9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8246070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Toner transfer tehnologija</a:t>
            </a:r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6" name="Slika 5" descr="Slika na kojoj se prikazuje na zatvorenom, osoba, grupa, ljudi&#10;&#10;Opis je automatski generiran">
            <a:extLst>
              <a:ext uri="{FF2B5EF4-FFF2-40B4-BE49-F238E27FC236}">
                <a16:creationId xmlns:a16="http://schemas.microsoft.com/office/drawing/2014/main" id="{108862C8-CE50-4E71-8C9E-4E4F4245E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489474"/>
            <a:ext cx="4447033" cy="3335275"/>
          </a:xfrm>
          <a:prstGeom prst="rect">
            <a:avLst/>
          </a:prstGeom>
        </p:spPr>
      </p:pic>
      <p:pic>
        <p:nvPicPr>
          <p:cNvPr id="8" name="Slika 7" descr="Slika na kojoj se prikazuje tekst, na zatvorenom, radi, ured&#10;&#10;Opis je automatski generiran">
            <a:extLst>
              <a:ext uri="{FF2B5EF4-FFF2-40B4-BE49-F238E27FC236}">
                <a16:creationId xmlns:a16="http://schemas.microsoft.com/office/drawing/2014/main" id="{22A72485-E475-40C7-AB4D-725A89EB0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82" y="1489474"/>
            <a:ext cx="4447033" cy="33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Toner transfer tehnologija</a:t>
            </a:r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tekst, osoba, na zatvorenom, radi&#10;&#10;Opis je automatski generiran">
            <a:extLst>
              <a:ext uri="{FF2B5EF4-FFF2-40B4-BE49-F238E27FC236}">
                <a16:creationId xmlns:a16="http://schemas.microsoft.com/office/drawing/2014/main" id="{B9FFFEAE-6459-4228-92DB-ACDDC393C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350110"/>
            <a:ext cx="4647376" cy="3485532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4450A2C-FD1B-465D-BF67-DE26D72C8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 b="20099"/>
          <a:stretch/>
        </p:blipFill>
        <p:spPr>
          <a:xfrm>
            <a:off x="5672376" y="1350110"/>
            <a:ext cx="2897746" cy="34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8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Razvijanje pločica u limunskoj kiselini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8D858125-FC28-4461-88C5-A2B96E83E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r="19906"/>
          <a:stretch/>
        </p:blipFill>
        <p:spPr>
          <a:xfrm>
            <a:off x="143555" y="1516781"/>
            <a:ext cx="4428445" cy="33188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89079E6-4209-4803-A281-C9312C585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r="17421" b="11404"/>
          <a:stretch/>
        </p:blipFill>
        <p:spPr>
          <a:xfrm>
            <a:off x="4744241" y="1516781"/>
            <a:ext cx="4267127" cy="33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 err="1"/>
              <a:t>Točkanje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tekst, stol, osoba, pod&#10;&#10;Opis je automatski generiran">
            <a:extLst>
              <a:ext uri="{FF2B5EF4-FFF2-40B4-BE49-F238E27FC236}">
                <a16:creationId xmlns:a16="http://schemas.microsoft.com/office/drawing/2014/main" id="{68144E33-E96E-47C2-8FEF-7E68ECB6F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2" y="1350110"/>
            <a:ext cx="4654270" cy="3485531"/>
          </a:xfrm>
          <a:prstGeom prst="rect">
            <a:avLst/>
          </a:prstGeom>
        </p:spPr>
      </p:pic>
      <p:pic>
        <p:nvPicPr>
          <p:cNvPr id="7" name="Slika 6" descr="Slika na kojoj se prikazuje tekst, pod, radni stol&#10;&#10;Opis je automatski generiran">
            <a:extLst>
              <a:ext uri="{FF2B5EF4-FFF2-40B4-BE49-F238E27FC236}">
                <a16:creationId xmlns:a16="http://schemas.microsoft.com/office/drawing/2014/main" id="{C434359E-3B4A-4B22-8AB4-BE7B066C1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55" y="649596"/>
            <a:ext cx="3125580" cy="41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23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Bušenje pločica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6" name="Slika 5" descr="Slika na kojoj se prikazuje tekst, uređaj, glodalica&#10;&#10;Opis je automatski generiran">
            <a:extLst>
              <a:ext uri="{FF2B5EF4-FFF2-40B4-BE49-F238E27FC236}">
                <a16:creationId xmlns:a16="http://schemas.microsoft.com/office/drawing/2014/main" id="{C26D8F22-A0B8-4226-8DB6-A436964E2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347661"/>
            <a:ext cx="4650640" cy="3487980"/>
          </a:xfrm>
          <a:prstGeom prst="rect">
            <a:avLst/>
          </a:prstGeom>
        </p:spPr>
      </p:pic>
      <p:pic>
        <p:nvPicPr>
          <p:cNvPr id="9" name="Slika 8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729C746C-1E37-432A-B37D-9EB462EE7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19" y="586585"/>
            <a:ext cx="3172629" cy="42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8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Oznake pozicije komponenata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B27BB985-D47A-4A32-8437-1E24C56E1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6" r="27481" b="15588"/>
          <a:stretch/>
        </p:blipFill>
        <p:spPr>
          <a:xfrm>
            <a:off x="532180" y="1565826"/>
            <a:ext cx="4345230" cy="314379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069FEAE-65A5-4061-A701-97FAD1EB5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21" y="568422"/>
            <a:ext cx="3105899" cy="41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Lemljenje komponenata i testiranje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6" name="Slika 5" descr="Slika na kojoj se prikazuje tekst, stol, na zatvorenom, osoba&#10;&#10;Opis je automatski generiran">
            <a:extLst>
              <a:ext uri="{FF2B5EF4-FFF2-40B4-BE49-F238E27FC236}">
                <a16:creationId xmlns:a16="http://schemas.microsoft.com/office/drawing/2014/main" id="{30942ACE-7989-4C56-823D-B347522FF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-2299" r="-223" b="31046"/>
          <a:stretch/>
        </p:blipFill>
        <p:spPr>
          <a:xfrm>
            <a:off x="256260" y="1197405"/>
            <a:ext cx="3857625" cy="3664920"/>
          </a:xfrm>
          <a:prstGeom prst="rect">
            <a:avLst/>
          </a:prstGeom>
        </p:spPr>
      </p:pic>
      <p:pic>
        <p:nvPicPr>
          <p:cNvPr id="9" name="Slika 8" descr="Slika na kojoj se prikazuje tekst, osoba, na zatvorenom, računalo&#10;&#10;Opis je automatski generiran">
            <a:extLst>
              <a:ext uri="{FF2B5EF4-FFF2-40B4-BE49-F238E27FC236}">
                <a16:creationId xmlns:a16="http://schemas.microsoft.com/office/drawing/2014/main" id="{5D24F9B9-F0AB-4589-A26A-EB906BE6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43" y="1337204"/>
            <a:ext cx="4704298" cy="35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93602"/>
            <a:ext cx="8246070" cy="916230"/>
          </a:xfrm>
        </p:spPr>
        <p:txBody>
          <a:bodyPr>
            <a:normAutofit/>
          </a:bodyPr>
          <a:lstStyle/>
          <a:p>
            <a:r>
              <a:rPr lang="hr-HR" dirty="0"/>
              <a:t>Kako je počelo….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24088"/>
            <a:ext cx="8246070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2019. godina: dobiven Erasmus+ dvogodišnji projekt</a:t>
            </a:r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„</a:t>
            </a:r>
            <a:r>
              <a:rPr lang="en-US" sz="2400" b="0" i="0" u="none" strike="noStrike" baseline="0" dirty="0"/>
              <a:t> My future in my hands</a:t>
            </a:r>
            <a:r>
              <a:rPr lang="hr-HR" sz="2400" b="0" i="0" u="none" strike="noStrike" baseline="0" dirty="0"/>
              <a:t>” (Leipzig, Njemačka)</a:t>
            </a:r>
          </a:p>
          <a:p>
            <a:pPr algn="l"/>
            <a:r>
              <a:rPr lang="hr-HR" sz="2400" b="0" i="0" u="none" strike="noStrike" baseline="0" dirty="0"/>
              <a:t>2020.-21. godina: planirana provedba projekta</a:t>
            </a:r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„</a:t>
            </a:r>
            <a:r>
              <a:rPr lang="en-US" sz="2400" b="0" i="0" u="none" strike="noStrike" baseline="0" dirty="0"/>
              <a:t> My future in my hands</a:t>
            </a:r>
            <a:r>
              <a:rPr lang="hr-HR" sz="2400" b="0" i="0" u="none" strike="noStrike" baseline="0" dirty="0"/>
              <a:t>” s dvije skupine od 10 učenika</a:t>
            </a:r>
          </a:p>
          <a:p>
            <a:r>
              <a:rPr lang="hr-HR" sz="2400" dirty="0"/>
              <a:t>Pandemija sprječava provedbu projekta do daljnjeg</a:t>
            </a:r>
          </a:p>
          <a:p>
            <a:r>
              <a:rPr lang="hr-HR" sz="2400" dirty="0"/>
              <a:t>2021. godina: pred sam završetak roka provedbe projekta, odlazi se na mobilnost s objedinjenom skupinom od 23 učenika i 4 nastavnika (u kolovozu 2021.)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b="0" i="0" u="none" strike="noStrike" baseline="0" dirty="0"/>
          </a:p>
          <a:p>
            <a:pPr marL="0" indent="0">
              <a:buNone/>
            </a:pP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1941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Montaža nosača pločica</a:t>
            </a:r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017FB83-8B86-42F6-87C6-FA5475790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30" y="549017"/>
            <a:ext cx="3216805" cy="4289073"/>
          </a:xfrm>
          <a:prstGeom prst="rect">
            <a:avLst/>
          </a:prstGeom>
        </p:spPr>
      </p:pic>
      <p:pic>
        <p:nvPicPr>
          <p:cNvPr id="11" name="Slika 10" descr="Slika na kojoj se prikazuje na zatvorenom, zid, različito&#10;&#10;Opis je automatski generiran">
            <a:extLst>
              <a:ext uri="{FF2B5EF4-FFF2-40B4-BE49-F238E27FC236}">
                <a16:creationId xmlns:a16="http://schemas.microsoft.com/office/drawing/2014/main" id="{A70ECD5A-9333-490C-A609-3FB2556918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"/>
          <a:stretch/>
        </p:blipFill>
        <p:spPr>
          <a:xfrm>
            <a:off x="296260" y="1350110"/>
            <a:ext cx="4886560" cy="35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1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Montaža svih elemenata i spajanje kablovima</a:t>
            </a:r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AC53A053-6F0F-4169-9A1D-EE6CCE453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2027" r="6199"/>
          <a:stretch/>
        </p:blipFill>
        <p:spPr>
          <a:xfrm>
            <a:off x="5137037" y="1382788"/>
            <a:ext cx="3861159" cy="3547269"/>
          </a:xfrm>
          <a:prstGeom prst="rect">
            <a:avLst/>
          </a:prstGeom>
        </p:spPr>
      </p:pic>
      <p:pic>
        <p:nvPicPr>
          <p:cNvPr id="8" name="Slika 7" descr="Slika na kojoj se prikazuje tekst, na zatvorenom, osoba, ljudi&#10;&#10;Opis je automatski generiran">
            <a:extLst>
              <a:ext uri="{FF2B5EF4-FFF2-40B4-BE49-F238E27FC236}">
                <a16:creationId xmlns:a16="http://schemas.microsoft.com/office/drawing/2014/main" id="{42DD6D2F-7867-4F27-8069-C4D6D70A3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382788"/>
            <a:ext cx="4733855" cy="35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8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828984"/>
            <a:ext cx="6422223" cy="3485531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Programiranje Arduino MEGA2560 i testiranje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6" name="Slika 5" descr="Slika na kojoj se prikazuje tekst, osoba, na zatvorenom, prijenosnik&#10;&#10;Opis je automatski generiran">
            <a:extLst>
              <a:ext uri="{FF2B5EF4-FFF2-40B4-BE49-F238E27FC236}">
                <a16:creationId xmlns:a16="http://schemas.microsoft.com/office/drawing/2014/main" id="{60AEB402-AE70-41AA-B356-8670E985A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22" y="1352558"/>
            <a:ext cx="4651466" cy="3485531"/>
          </a:xfrm>
          <a:prstGeom prst="rect">
            <a:avLst/>
          </a:prstGeom>
        </p:spPr>
      </p:pic>
      <p:pic>
        <p:nvPicPr>
          <p:cNvPr id="9" name="Slika 8" descr="Slika na kojoj se prikazuje tekst, prijenosnik, računalo, na zatvorenom&#10;&#10;Opis je automatski generiran">
            <a:extLst>
              <a:ext uri="{FF2B5EF4-FFF2-40B4-BE49-F238E27FC236}">
                <a16:creationId xmlns:a16="http://schemas.microsoft.com/office/drawing/2014/main" id="{20C416B5-2943-41D0-A26A-D09EAB3EBE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/>
          <a:stretch/>
        </p:blipFill>
        <p:spPr>
          <a:xfrm>
            <a:off x="185212" y="1352558"/>
            <a:ext cx="3935253" cy="35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3" y="828984"/>
            <a:ext cx="2316412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Gotov semafor</a:t>
            </a:r>
          </a:p>
          <a:p>
            <a:pPr marL="0" indent="0" algn="l">
              <a:buNone/>
            </a:pP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Modularna nastava</a:t>
            </a:r>
            <a:endParaRPr lang="en-US" dirty="0"/>
          </a:p>
        </p:txBody>
      </p:sp>
      <p:pic>
        <p:nvPicPr>
          <p:cNvPr id="5" name="Slika 4" descr="Slika na kojoj se prikazuje na zatvorenom, osoba, radi, restoran&#10;&#10;Opis je automatski generiran">
            <a:extLst>
              <a:ext uri="{FF2B5EF4-FFF2-40B4-BE49-F238E27FC236}">
                <a16:creationId xmlns:a16="http://schemas.microsoft.com/office/drawing/2014/main" id="{1CBBF45E-C48B-45E6-A539-C56F26706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5938" b="17342"/>
          <a:stretch/>
        </p:blipFill>
        <p:spPr>
          <a:xfrm>
            <a:off x="2128720" y="891995"/>
            <a:ext cx="5946882" cy="39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5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2" y="1197405"/>
            <a:ext cx="764386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Objave u medijima „Glas Istre” i „Radio Istra”</a:t>
            </a:r>
          </a:p>
          <a:p>
            <a:pPr algn="l"/>
            <a:r>
              <a:rPr lang="hr-HR" sz="2400" dirty="0"/>
              <a:t>Facebook javna grupa: </a:t>
            </a:r>
            <a:r>
              <a:rPr lang="en-US" sz="2400" dirty="0"/>
              <a:t>SŠ </a:t>
            </a:r>
            <a:r>
              <a:rPr lang="en-US" sz="2400" dirty="0" err="1"/>
              <a:t>Buzet</a:t>
            </a:r>
            <a:r>
              <a:rPr lang="en-US" sz="2400" dirty="0"/>
              <a:t> - Leipzig Vitalis Erasmus+ "My future in my hands"</a:t>
            </a:r>
            <a:r>
              <a:rPr lang="hr-HR" sz="2400" dirty="0"/>
              <a:t> </a:t>
            </a:r>
          </a:p>
          <a:p>
            <a:pPr algn="l"/>
            <a:r>
              <a:rPr lang="hr-HR" sz="2400" dirty="0"/>
              <a:t>Web stranica škole http://www.ss-buzet.skole.hr/</a:t>
            </a:r>
          </a:p>
          <a:p>
            <a:pPr algn="l"/>
            <a:r>
              <a:rPr lang="hr-HR" sz="2400" b="0" i="0" u="none" strike="noStrike" baseline="0" dirty="0"/>
              <a:t>1. Festival strukovnih zanimanja, u organizaciji Obrtničke komore Istarske županije </a:t>
            </a:r>
          </a:p>
          <a:p>
            <a:pPr algn="l"/>
            <a:r>
              <a:rPr lang="hr-HR" sz="2400" dirty="0"/>
              <a:t>Prezentiranje na Županijskim aktivima</a:t>
            </a:r>
          </a:p>
          <a:p>
            <a:pPr algn="l"/>
            <a:r>
              <a:rPr lang="hr-HR" sz="2400" b="0" i="0" u="none" strike="noStrike" baseline="0" dirty="0"/>
              <a:t>Prezentiranje u osnovnim školama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Povratne informacije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08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6" y="815643"/>
            <a:ext cx="764386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1. Festival strukovnih zanimanja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Povratne informacije</a:t>
            </a:r>
            <a:endParaRPr lang="en-US" dirty="0"/>
          </a:p>
        </p:txBody>
      </p:sp>
      <p:pic>
        <p:nvPicPr>
          <p:cNvPr id="5" name="Slika 4" descr="Slika na kojoj se prikazuje tekst, osoba, na zatvorenom&#10;&#10;Opis je automatski generiran">
            <a:extLst>
              <a:ext uri="{FF2B5EF4-FFF2-40B4-BE49-F238E27FC236}">
                <a16:creationId xmlns:a16="http://schemas.microsoft.com/office/drawing/2014/main" id="{3270DB19-CF8A-46B0-AA1E-1FBF3B6EE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47" y="1350110"/>
            <a:ext cx="4899106" cy="36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3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6" y="815643"/>
            <a:ext cx="7643863" cy="3485531"/>
          </a:xfrm>
        </p:spPr>
        <p:txBody>
          <a:bodyPr>
            <a:noAutofit/>
          </a:bodyPr>
          <a:lstStyle/>
          <a:p>
            <a:pPr algn="l"/>
            <a:r>
              <a:rPr lang="hr-HR" sz="2400" b="0" i="0" u="none" strike="noStrike" baseline="0" dirty="0"/>
              <a:t>1. Festival strukovnih zanimanja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C06BCD-041D-4D5E-BD67-4AD3CB219206}"/>
              </a:ext>
            </a:extLst>
          </p:cNvPr>
          <p:cNvSpPr txBox="1">
            <a:spLocks/>
          </p:cNvSpPr>
          <p:nvPr/>
        </p:nvSpPr>
        <p:spPr>
          <a:xfrm>
            <a:off x="440352" y="52118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Povratne informacije</a:t>
            </a:r>
            <a:endParaRPr lang="en-US" dirty="0"/>
          </a:p>
        </p:txBody>
      </p:sp>
      <p:pic>
        <p:nvPicPr>
          <p:cNvPr id="6" name="Slika 5" descr="Slika na kojoj se prikazuje osoba, na zatvorenom, pod, strop&#10;&#10;Opis je automatski generiran">
            <a:extLst>
              <a:ext uri="{FF2B5EF4-FFF2-40B4-BE49-F238E27FC236}">
                <a16:creationId xmlns:a16="http://schemas.microsoft.com/office/drawing/2014/main" id="{117AE02C-EBC1-4349-86FA-A9552192C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7"/>
          <a:stretch/>
        </p:blipFill>
        <p:spPr>
          <a:xfrm>
            <a:off x="1625738" y="1334685"/>
            <a:ext cx="5875298" cy="3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09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93602"/>
            <a:ext cx="8246070" cy="916230"/>
          </a:xfrm>
        </p:spPr>
        <p:txBody>
          <a:bodyPr>
            <a:normAutofit/>
          </a:bodyPr>
          <a:lstStyle/>
          <a:p>
            <a:r>
              <a:rPr lang="hr-HR" dirty="0"/>
              <a:t>Modularna nastava - 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17" y="1676954"/>
            <a:ext cx="8246070" cy="2574551"/>
          </a:xfrm>
        </p:spPr>
        <p:txBody>
          <a:bodyPr>
            <a:noAutofit/>
          </a:bodyPr>
          <a:lstStyle/>
          <a:p>
            <a:pPr algn="l"/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Postignuti ishodi učenja veći su od očekivanih jer dio učenika nije imao dovoljno kompetencija na samom početku projekta. </a:t>
            </a:r>
          </a:p>
          <a:p>
            <a:pPr algn="l"/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Motivacija učenika bila je uvijek na visokoj razini zbog silne želje ostvarenja gotovog proizvoda – semafora. </a:t>
            </a:r>
            <a:r>
              <a:rPr lang="hr-HR" sz="3200" dirty="0"/>
              <a:t> </a:t>
            </a:r>
            <a:endParaRPr lang="hr-HR" sz="32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213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93602"/>
            <a:ext cx="8246070" cy="916230"/>
          </a:xfrm>
        </p:spPr>
        <p:txBody>
          <a:bodyPr>
            <a:normAutofit/>
          </a:bodyPr>
          <a:lstStyle/>
          <a:p>
            <a:r>
              <a:rPr lang="hr-HR" dirty="0"/>
              <a:t>Škola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808225"/>
            <a:ext cx="4275740" cy="241659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hr-HR" sz="2400" dirty="0"/>
              <a:t>Srednja škola Buzet</a:t>
            </a:r>
          </a:p>
          <a:p>
            <a:pPr marL="0" indent="0" algn="l">
              <a:buNone/>
            </a:pPr>
            <a:r>
              <a:rPr lang="hr-HR" sz="2400" b="0" i="0" u="none" strike="noStrike" baseline="0" dirty="0"/>
              <a:t>Antuna Cerovca – Tončića 7</a:t>
            </a:r>
          </a:p>
          <a:p>
            <a:pPr marL="0" indent="0" algn="l">
              <a:buNone/>
            </a:pPr>
            <a:r>
              <a:rPr lang="hr-HR" sz="2400" dirty="0"/>
              <a:t>52420 Buzet</a:t>
            </a:r>
          </a:p>
          <a:p>
            <a:pPr marL="0" indent="0" algn="l">
              <a:buNone/>
            </a:pPr>
            <a:r>
              <a:rPr lang="hr-HR" sz="2400" b="0" i="0" u="none" strike="noStrike" baseline="0" dirty="0"/>
              <a:t>Tel: 052/662-764</a:t>
            </a:r>
          </a:p>
          <a:p>
            <a:pPr marL="0" indent="0" algn="l">
              <a:buNone/>
            </a:pPr>
            <a:r>
              <a:rPr lang="hr-HR" sz="2400" dirty="0"/>
              <a:t>www.ss-buzet.skole.hr</a:t>
            </a:r>
            <a:endParaRPr lang="hr-HR" sz="2400" b="0" i="0" u="none" strike="noStrike" baseline="0" dirty="0"/>
          </a:p>
          <a:p>
            <a:pPr marL="0" indent="0" algn="l">
              <a:buNone/>
            </a:pPr>
            <a:r>
              <a:rPr lang="hr-HR" sz="2400" dirty="0"/>
              <a:t> </a:t>
            </a:r>
            <a:endParaRPr lang="hr-HR" sz="2400" b="0" i="0" u="none" strike="noStrike" baseline="0" dirty="0"/>
          </a:p>
          <a:p>
            <a:pPr algn="l"/>
            <a:endParaRPr lang="en-US" sz="2400" dirty="0"/>
          </a:p>
          <a:p>
            <a:pPr marL="0" indent="0">
              <a:buNone/>
            </a:pPr>
            <a:r>
              <a:rPr lang="hr-HR" sz="2400" dirty="0"/>
              <a:t>      </a:t>
            </a:r>
            <a:endParaRPr lang="hr-HR" sz="2400" b="0" i="0" u="none" strike="noStrike" baseline="0" dirty="0"/>
          </a:p>
          <a:p>
            <a:pPr marL="0" indent="0">
              <a:buNone/>
            </a:pPr>
            <a:r>
              <a:rPr lang="hr-HR" sz="2400" dirty="0"/>
              <a:t> </a:t>
            </a:r>
            <a:endParaRPr lang="en-US" sz="2400" dirty="0"/>
          </a:p>
        </p:txBody>
      </p:sp>
      <p:pic>
        <p:nvPicPr>
          <p:cNvPr id="4" name="Slika 3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1F059363-D640-4C0D-8B82-47337C672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324949"/>
            <a:ext cx="1985165" cy="5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69" y="112962"/>
            <a:ext cx="8246070" cy="763525"/>
          </a:xfrm>
        </p:spPr>
        <p:txBody>
          <a:bodyPr anchor="ctr">
            <a:normAutofit/>
          </a:bodyPr>
          <a:lstStyle/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6504C3-AB7F-F4C0-655E-FAC8390E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616" y="905535"/>
            <a:ext cx="4040188" cy="479822"/>
          </a:xfrm>
        </p:spPr>
        <p:txBody>
          <a:bodyPr/>
          <a:lstStyle/>
          <a:p>
            <a:r>
              <a:rPr lang="hr-HR" dirty="0"/>
              <a:t>Odlazak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b="0" i="0" u="none" strike="noStrike" baseline="0"/>
              <a:t>Dolazak i prvi tjedan</a:t>
            </a:r>
          </a:p>
          <a:p>
            <a:pPr>
              <a:lnSpc>
                <a:spcPct val="90000"/>
              </a:lnSpc>
            </a:pPr>
            <a:r>
              <a:rPr lang="hr-HR" sz="2200"/>
              <a:t> postolje, odabir programa Blender i </a:t>
            </a:r>
            <a:r>
              <a:rPr lang="hr-HR" sz="2200" err="1"/>
              <a:t>Altium</a:t>
            </a:r>
            <a:endParaRPr lang="hr-HR" sz="2200" b="0" i="0" u="none" strike="noStrike" baseline="0"/>
          </a:p>
          <a:p>
            <a:pPr>
              <a:lnSpc>
                <a:spcPct val="90000"/>
              </a:lnSpc>
            </a:pPr>
            <a:endParaRPr lang="en-US" sz="2200"/>
          </a:p>
          <a:p>
            <a:pPr marL="0" indent="0">
              <a:lnSpc>
                <a:spcPct val="90000"/>
              </a:lnSpc>
              <a:buNone/>
            </a:pPr>
            <a:r>
              <a:rPr lang="hr-HR" sz="2200"/>
              <a:t>      </a:t>
            </a:r>
            <a:endParaRPr lang="hr-HR" sz="2200" b="0" i="0" u="none" strike="noStrike" baseline="0"/>
          </a:p>
          <a:p>
            <a:pPr marL="0" indent="0">
              <a:lnSpc>
                <a:spcPct val="90000"/>
              </a:lnSpc>
              <a:buNone/>
            </a:pPr>
            <a:r>
              <a:rPr lang="hr-HR" sz="2200"/>
              <a:t> </a:t>
            </a:r>
            <a:endParaRPr lang="en-US" sz="220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361AFEC-EB10-1A03-2A7C-09B0B5C8E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7410" y="905535"/>
            <a:ext cx="4041775" cy="479822"/>
          </a:xfrm>
        </p:spPr>
        <p:txBody>
          <a:bodyPr/>
          <a:lstStyle/>
          <a:p>
            <a:r>
              <a:rPr lang="hr-HR" dirty="0"/>
              <a:t>Aerodrom Venecija</a:t>
            </a:r>
            <a:endParaRPr lang="en-US" dirty="0"/>
          </a:p>
        </p:txBody>
      </p:sp>
      <p:pic>
        <p:nvPicPr>
          <p:cNvPr id="5" name="Slika 4" descr="Slika na kojoj se prikazuje osoba, na otvorenom, grupa, ljudi&#10;&#10;Opis je automatski generiran">
            <a:extLst>
              <a:ext uri="{FF2B5EF4-FFF2-40B4-BE49-F238E27FC236}">
                <a16:creationId xmlns:a16="http://schemas.microsoft.com/office/drawing/2014/main" id="{9DC0A9D1-D150-4277-A479-B209D1A9C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"/>
          <a:stretch/>
        </p:blipFill>
        <p:spPr>
          <a:xfrm>
            <a:off x="194011" y="1655520"/>
            <a:ext cx="4725924" cy="2661601"/>
          </a:xfrm>
          <a:prstGeom prst="rect">
            <a:avLst/>
          </a:prstGeom>
          <a:noFill/>
        </p:spPr>
      </p:pic>
      <p:pic>
        <p:nvPicPr>
          <p:cNvPr id="7" name="Slika 6" descr="Slika na kojoj se prikazuje tekst, strop, na zatvorenom, osoba&#10;&#10;Opis je automatski generiran">
            <a:extLst>
              <a:ext uri="{FF2B5EF4-FFF2-40B4-BE49-F238E27FC236}">
                <a16:creationId xmlns:a16="http://schemas.microsoft.com/office/drawing/2014/main" id="{2E42ED4E-A44E-4AC0-BB72-7C40FEB15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99" y="1651668"/>
            <a:ext cx="3553937" cy="26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5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6504C3-AB7F-F4C0-655E-FAC8390E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401" y="1295190"/>
            <a:ext cx="4040188" cy="479822"/>
          </a:xfrm>
        </p:spPr>
        <p:txBody>
          <a:bodyPr/>
          <a:lstStyle/>
          <a:p>
            <a:r>
              <a:rPr lang="hr-HR" dirty="0"/>
              <a:t>Let avionom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b="0" i="0" u="none" strike="noStrike" baseline="0"/>
              <a:t>Dolazak i prvi tjedan</a:t>
            </a:r>
          </a:p>
          <a:p>
            <a:pPr>
              <a:lnSpc>
                <a:spcPct val="90000"/>
              </a:lnSpc>
            </a:pPr>
            <a:r>
              <a:rPr lang="hr-HR" sz="2200"/>
              <a:t> postolje, odabir programa Blender i </a:t>
            </a:r>
            <a:r>
              <a:rPr lang="hr-HR" sz="2200" err="1"/>
              <a:t>Altium</a:t>
            </a:r>
            <a:endParaRPr lang="hr-HR" sz="2200" b="0" i="0" u="none" strike="noStrike" baseline="0"/>
          </a:p>
          <a:p>
            <a:pPr>
              <a:lnSpc>
                <a:spcPct val="90000"/>
              </a:lnSpc>
            </a:pPr>
            <a:endParaRPr lang="en-US" sz="2200"/>
          </a:p>
          <a:p>
            <a:pPr marL="0" indent="0">
              <a:lnSpc>
                <a:spcPct val="90000"/>
              </a:lnSpc>
              <a:buNone/>
            </a:pPr>
            <a:r>
              <a:rPr lang="hr-HR" sz="2200"/>
              <a:t>      </a:t>
            </a:r>
            <a:endParaRPr lang="hr-HR" sz="2200" b="0" i="0" u="none" strike="noStrike" baseline="0"/>
          </a:p>
          <a:p>
            <a:pPr marL="0" indent="0">
              <a:lnSpc>
                <a:spcPct val="90000"/>
              </a:lnSpc>
              <a:buNone/>
            </a:pPr>
            <a:r>
              <a:rPr lang="hr-HR" sz="2200"/>
              <a:t> </a:t>
            </a:r>
            <a:endParaRPr lang="en-US" sz="2200"/>
          </a:p>
        </p:txBody>
      </p:sp>
      <p:pic>
        <p:nvPicPr>
          <p:cNvPr id="6" name="Slika 5" descr="Slika na kojoj se prikazuje osoba, na zatvorenom, ljudi, strop&#10;&#10;Opis je automatski generiran">
            <a:extLst>
              <a:ext uri="{FF2B5EF4-FFF2-40B4-BE49-F238E27FC236}">
                <a16:creationId xmlns:a16="http://schemas.microsoft.com/office/drawing/2014/main" id="{11D4DA91-CD57-46EF-B733-5EB95120D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" y="1901928"/>
            <a:ext cx="4859602" cy="2273498"/>
          </a:xfrm>
          <a:prstGeom prst="rect">
            <a:avLst/>
          </a:prstGeom>
        </p:spPr>
      </p:pic>
      <p:pic>
        <p:nvPicPr>
          <p:cNvPr id="9" name="Slika 8" descr="Slika na kojoj se prikazuje na otvorenom, nebo, priroda, zalazak&#10;&#10;Opis je automatski generiran">
            <a:extLst>
              <a:ext uri="{FF2B5EF4-FFF2-40B4-BE49-F238E27FC236}">
                <a16:creationId xmlns:a16="http://schemas.microsoft.com/office/drawing/2014/main" id="{FB800CE1-DF08-4996-9766-44C8BDEA8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32" y="1901928"/>
            <a:ext cx="4041775" cy="227349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EDCD47-0E6D-4361-8C4F-76B5051E69B6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1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6504C3-AB7F-F4C0-655E-FAC8390E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401" y="1295190"/>
            <a:ext cx="4040188" cy="479822"/>
          </a:xfrm>
        </p:spPr>
        <p:txBody>
          <a:bodyPr/>
          <a:lstStyle/>
          <a:p>
            <a:r>
              <a:rPr lang="hr-HR" dirty="0"/>
              <a:t>Let avionom</a:t>
            </a:r>
            <a:endParaRPr lang="en-US" dirty="0"/>
          </a:p>
        </p:txBody>
      </p:sp>
      <p:pic>
        <p:nvPicPr>
          <p:cNvPr id="5" name="Slika 4" descr="Slika na kojoj se prikazuje kuća, na otvorenom, cigla, zgrada&#10;&#10;Opis je automatski generiran">
            <a:extLst>
              <a:ext uri="{FF2B5EF4-FFF2-40B4-BE49-F238E27FC236}">
                <a16:creationId xmlns:a16="http://schemas.microsoft.com/office/drawing/2014/main" id="{464C8CA6-18CD-4929-8DB6-B5A3C1E86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2" y="899875"/>
            <a:ext cx="3109927" cy="4144359"/>
          </a:xfrm>
          <a:prstGeom prst="rect">
            <a:avLst/>
          </a:prstGeom>
        </p:spPr>
      </p:pic>
      <p:pic>
        <p:nvPicPr>
          <p:cNvPr id="12" name="Slika 11" descr="Slika na kojoj se prikazuje na otvorenom, stablo, kuća, rinzol&#10;&#10;Opis je automatski generiran">
            <a:extLst>
              <a:ext uri="{FF2B5EF4-FFF2-40B4-BE49-F238E27FC236}">
                <a16:creationId xmlns:a16="http://schemas.microsoft.com/office/drawing/2014/main" id="{51D6E69B-9780-4FC7-8543-714215DBD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36" y="899875"/>
            <a:ext cx="5530676" cy="41443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6D70AD-2EFA-4A44-B705-34119E9F3DD8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04F8E8-F4F0-4B1A-A75C-3A3E410B2116}"/>
              </a:ext>
            </a:extLst>
          </p:cNvPr>
          <p:cNvSpPr txBox="1">
            <a:spLocks/>
          </p:cNvSpPr>
          <p:nvPr/>
        </p:nvSpPr>
        <p:spPr>
          <a:xfrm>
            <a:off x="2204411" y="899875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Vitalis centar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A6D70AD-2EFA-4A44-B705-34119E9F3DD8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04F8E8-F4F0-4B1A-A75C-3A3E410B2116}"/>
              </a:ext>
            </a:extLst>
          </p:cNvPr>
          <p:cNvSpPr txBox="1">
            <a:spLocks/>
          </p:cNvSpPr>
          <p:nvPr/>
        </p:nvSpPr>
        <p:spPr>
          <a:xfrm>
            <a:off x="2281425" y="739290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Ispred radionica, spremni za rad</a:t>
            </a:r>
            <a:endParaRPr lang="en-US" dirty="0"/>
          </a:p>
        </p:txBody>
      </p:sp>
      <p:pic>
        <p:nvPicPr>
          <p:cNvPr id="6" name="Slika 5" descr="ika na kojoj se prikazuje zgrada, osoba, stajanje, na otvorenom&#10;&#10;Opis je automatski generiran">
            <a:extLst>
              <a:ext uri="{FF2B5EF4-FFF2-40B4-BE49-F238E27FC236}">
                <a16:creationId xmlns:a16="http://schemas.microsoft.com/office/drawing/2014/main" id="{A0570667-3616-43DE-970F-324A43038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6" b="11404"/>
          <a:stretch/>
        </p:blipFill>
        <p:spPr>
          <a:xfrm>
            <a:off x="1059785" y="1197405"/>
            <a:ext cx="6855257" cy="36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pod, na zatvorenom, grupa&#10;&#10;Opis je automatski generiran">
            <a:extLst>
              <a:ext uri="{FF2B5EF4-FFF2-40B4-BE49-F238E27FC236}">
                <a16:creationId xmlns:a16="http://schemas.microsoft.com/office/drawing/2014/main" id="{B0721736-07EB-438E-B583-53D24ACEE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" y="1473392"/>
            <a:ext cx="4492447" cy="3366372"/>
          </a:xfrm>
          <a:prstGeom prst="rect">
            <a:avLst/>
          </a:prstGeom>
        </p:spPr>
      </p:pic>
      <p:pic>
        <p:nvPicPr>
          <p:cNvPr id="9" name="Slika 8" descr="Slika na kojoj se prikazuje osoba, na zatvorenom, ljudi, stol&#10;&#10;Opis je automatski generiran">
            <a:extLst>
              <a:ext uri="{FF2B5EF4-FFF2-40B4-BE49-F238E27FC236}">
                <a16:creationId xmlns:a16="http://schemas.microsoft.com/office/drawing/2014/main" id="{B8D80396-DC49-4BF1-9CBD-0358AF34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86" y="1468193"/>
            <a:ext cx="4439659" cy="332681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27AEB8B-CAD8-43C6-8371-7D07A0F648FC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AB69C6-36E3-4A30-A7DE-C902EB9E29FB}"/>
              </a:ext>
            </a:extLst>
          </p:cNvPr>
          <p:cNvSpPr txBox="1">
            <a:spLocks/>
          </p:cNvSpPr>
          <p:nvPr/>
        </p:nvSpPr>
        <p:spPr>
          <a:xfrm>
            <a:off x="2281425" y="739290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Upoznavanje s radionicama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8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7AEB8B-CAD8-43C6-8371-7D07A0F648FC}"/>
              </a:ext>
            </a:extLst>
          </p:cNvPr>
          <p:cNvSpPr txBox="1">
            <a:spLocks/>
          </p:cNvSpPr>
          <p:nvPr/>
        </p:nvSpPr>
        <p:spPr>
          <a:xfrm>
            <a:off x="370769" y="112962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mobilnosti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AB69C6-36E3-4A30-A7DE-C902EB9E29FB}"/>
              </a:ext>
            </a:extLst>
          </p:cNvPr>
          <p:cNvSpPr txBox="1">
            <a:spLocks/>
          </p:cNvSpPr>
          <p:nvPr/>
        </p:nvSpPr>
        <p:spPr>
          <a:xfrm>
            <a:off x="2281425" y="739290"/>
            <a:ext cx="458203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Izrada metalnog postolja raskrižja</a:t>
            </a:r>
            <a:endParaRPr lang="en-US" dirty="0"/>
          </a:p>
        </p:txBody>
      </p:sp>
      <p:pic>
        <p:nvPicPr>
          <p:cNvPr id="6" name="Slika 5" descr="Slika na kojoj se prikazuje osoba, na zatvorenom, grupa, ljudi&#10;&#10;Opis je automatski generiran">
            <a:extLst>
              <a:ext uri="{FF2B5EF4-FFF2-40B4-BE49-F238E27FC236}">
                <a16:creationId xmlns:a16="http://schemas.microsoft.com/office/drawing/2014/main" id="{3C59BABE-CDC9-4C86-ADA2-75BF5F03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441295"/>
            <a:ext cx="4582031" cy="34365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1C230C9-1BE1-4128-B411-BACD8FF17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12551"/>
          <a:stretch/>
        </p:blipFill>
        <p:spPr>
          <a:xfrm>
            <a:off x="6099050" y="1441294"/>
            <a:ext cx="2318321" cy="34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Prikaz na zaslonu (16:9)</PresentationFormat>
  <Paragraphs>213</Paragraphs>
  <Slides>38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prezentacija</vt:lpstr>
      <vt:lpstr>Kako je počelo….</vt:lpstr>
      <vt:lpstr>Kako je počelo….</vt:lpstr>
      <vt:lpstr>Na mobilnosti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Modularna nastava - zaključak</vt:lpstr>
      <vt:lpstr>Škola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2022-10-25T13:07:32Z</dcterms:modified>
</cp:coreProperties>
</file>