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4"/>
  </p:sldMasterIdLst>
  <p:notesMasterIdLst>
    <p:notesMasterId r:id="rId24"/>
  </p:notesMasterIdLst>
  <p:handoutMasterIdLst>
    <p:handoutMasterId r:id="rId25"/>
  </p:handoutMasterIdLst>
  <p:sldIdLst>
    <p:sldId id="256" r:id="rId5"/>
    <p:sldId id="278" r:id="rId6"/>
    <p:sldId id="279" r:id="rId7"/>
    <p:sldId id="258" r:id="rId8"/>
    <p:sldId id="259" r:id="rId9"/>
    <p:sldId id="266" r:id="rId10"/>
    <p:sldId id="267" r:id="rId11"/>
    <p:sldId id="277" r:id="rId12"/>
    <p:sldId id="276" r:id="rId13"/>
    <p:sldId id="263" r:id="rId14"/>
    <p:sldId id="268" r:id="rId15"/>
    <p:sldId id="269" r:id="rId16"/>
    <p:sldId id="270" r:id="rId17"/>
    <p:sldId id="275" r:id="rId18"/>
    <p:sldId id="274" r:id="rId19"/>
    <p:sldId id="273" r:id="rId20"/>
    <p:sldId id="272" r:id="rId21"/>
    <p:sldId id="271" r:id="rId22"/>
    <p:sldId id="280" r:id="rId23"/>
  </p:sldIdLst>
  <p:sldSz cx="12192000" cy="6858000"/>
  <p:notesSz cx="6858000" cy="9144000"/>
  <p:defaultTextStyle>
    <a:defPPr rtl="0">
      <a:defRPr lang="hr-h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DE53EC-024D-401D-9DC0-60D591A0F693}" v="3786" dt="2022-10-01T18:44:06.017"/>
    <p1510:client id="{D1932D87-8203-236E-27C4-33E7732CD6D7}" v="268" dt="2022-10-01T19:34:07.1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 autoAdjust="0"/>
  </p:normalViewPr>
  <p:slideViewPr>
    <p:cSldViewPr snapToGrid="0">
      <p:cViewPr varScale="1">
        <p:scale>
          <a:sx n="91" d="100"/>
          <a:sy n="91" d="100"/>
        </p:scale>
        <p:origin x="126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7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>
            <a:extLst>
              <a:ext uri="{FF2B5EF4-FFF2-40B4-BE49-F238E27FC236}">
                <a16:creationId xmlns:a16="http://schemas.microsoft.com/office/drawing/2014/main" id="{EE18FA9B-3E06-41AF-BDF7-6710797097D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/>
          </a:p>
        </p:txBody>
      </p:sp>
      <p:sp>
        <p:nvSpPr>
          <p:cNvPr id="3" name="Rezervirano mjesto za datum 2">
            <a:extLst>
              <a:ext uri="{FF2B5EF4-FFF2-40B4-BE49-F238E27FC236}">
                <a16:creationId xmlns:a16="http://schemas.microsoft.com/office/drawing/2014/main" id="{40F9B942-99CF-4AC4-9F77-E625D2C71C6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97CE411-816D-4956-8DE6-6E20C69C786F}" type="datetime1">
              <a:rPr lang="hr-HR" smtClean="0"/>
              <a:t>6.10.2022.</a:t>
            </a:fld>
            <a:endParaRPr lang="hr-HR"/>
          </a:p>
        </p:txBody>
      </p:sp>
      <p:sp>
        <p:nvSpPr>
          <p:cNvPr id="4" name="Rezervirano mjesto za podnožje 3">
            <a:extLst>
              <a:ext uri="{FF2B5EF4-FFF2-40B4-BE49-F238E27FC236}">
                <a16:creationId xmlns:a16="http://schemas.microsoft.com/office/drawing/2014/main" id="{3CAD4C1D-64AA-4DA1-8A75-FCF5ECA4501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/>
          </a:p>
        </p:txBody>
      </p:sp>
      <p:sp>
        <p:nvSpPr>
          <p:cNvPr id="5" name="Rezervirano mjesto za broj slajda 4">
            <a:extLst>
              <a:ext uri="{FF2B5EF4-FFF2-40B4-BE49-F238E27FC236}">
                <a16:creationId xmlns:a16="http://schemas.microsoft.com/office/drawing/2014/main" id="{8D886DA9-2A38-4F39-B33B-4F7B5E4444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775EF03-110B-4710-A708-FEF1927612B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23214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 noProof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5CF1910-FF6E-4EBB-85A7-5F2F685EAAA1}" type="datetime1">
              <a:rPr lang="hr-HR" noProof="0" smtClean="0"/>
              <a:t>6.10.2022.</a:t>
            </a:fld>
            <a:endParaRPr lang="hr-HR" noProof="0"/>
          </a:p>
        </p:txBody>
      </p:sp>
      <p:sp>
        <p:nvSpPr>
          <p:cNvPr id="4" name="Rezervirano mjesto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r-HR" noProof="0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 noProof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18CCA95-4F40-4CDD-BF1E-B8C9EB86EE73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25662959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18CCA95-4F40-4CDD-BF1E-B8C9EB86EE73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3180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77E22-941B-4A30-A65B-6FBCE6AA1049}" type="datetimeFigureOut">
              <a:rPr lang="hr-HR" smtClean="0"/>
              <a:t>6.10.2022.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9F3E6D6-D94B-4537-B2B7-86000C317B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22662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77E22-941B-4A30-A65B-6FBCE6AA1049}" type="datetimeFigureOut">
              <a:rPr lang="hr-HR" smtClean="0"/>
              <a:t>6.10.2022.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9F3E6D6-D94B-4537-B2B7-86000C317B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19858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77E22-941B-4A30-A65B-6FBCE6AA1049}" type="datetimeFigureOut">
              <a:rPr lang="hr-HR" smtClean="0"/>
              <a:t>6.10.2022.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9F3E6D6-D94B-4537-B2B7-86000C317B30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9584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77E22-941B-4A30-A65B-6FBCE6AA1049}" type="datetimeFigureOut">
              <a:rPr lang="hr-HR" smtClean="0"/>
              <a:t>6.10.2022.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9F3E6D6-D94B-4537-B2B7-86000C317B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28159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77E22-941B-4A30-A65B-6FBCE6AA1049}" type="datetimeFigureOut">
              <a:rPr lang="hr-HR" smtClean="0"/>
              <a:t>6.10.2022.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9F3E6D6-D94B-4537-B2B7-86000C317B30}" type="slidenum">
              <a:rPr lang="hr-HR" smtClean="0"/>
              <a:t>‹#›</a:t>
            </a:fld>
            <a:endParaRPr lang="hr-H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163513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77E22-941B-4A30-A65B-6FBCE6AA1049}" type="datetimeFigureOut">
              <a:rPr lang="hr-HR" smtClean="0"/>
              <a:t>6.10.2022.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9F3E6D6-D94B-4537-B2B7-86000C317B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95628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77E22-941B-4A30-A65B-6FBCE6AA1049}" type="datetimeFigureOut">
              <a:rPr lang="hr-HR" smtClean="0"/>
              <a:t>6.10.2022.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E6D6-D94B-4537-B2B7-86000C317B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606337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77E22-941B-4A30-A65B-6FBCE6AA1049}" type="datetimeFigureOut">
              <a:rPr lang="hr-HR" smtClean="0"/>
              <a:t>6.10.2022.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E6D6-D94B-4537-B2B7-86000C317B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47227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77E22-941B-4A30-A65B-6FBCE6AA1049}" type="datetimeFigureOut">
              <a:rPr lang="hr-HR" smtClean="0"/>
              <a:t>6.10.2022.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E6D6-D94B-4537-B2B7-86000C317B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01044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77E22-941B-4A30-A65B-6FBCE6AA1049}" type="datetimeFigureOut">
              <a:rPr lang="hr-HR" smtClean="0"/>
              <a:t>6.10.2022.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9F3E6D6-D94B-4537-B2B7-86000C317B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45751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77E22-941B-4A30-A65B-6FBCE6AA1049}" type="datetimeFigureOut">
              <a:rPr lang="hr-HR" smtClean="0"/>
              <a:t>6.10.2022.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9F3E6D6-D94B-4537-B2B7-86000C317B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02206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77E22-941B-4A30-A65B-6FBCE6AA1049}" type="datetimeFigureOut">
              <a:rPr lang="hr-HR" smtClean="0"/>
              <a:t>6.10.2022.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9F3E6D6-D94B-4537-B2B7-86000C317B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1786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77E22-941B-4A30-A65B-6FBCE6AA1049}" type="datetimeFigureOut">
              <a:rPr lang="hr-HR" smtClean="0"/>
              <a:t>6.10.2022.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E6D6-D94B-4537-B2B7-86000C317B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9915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77E22-941B-4A30-A65B-6FBCE6AA1049}" type="datetimeFigureOut">
              <a:rPr lang="hr-HR" smtClean="0"/>
              <a:t>6.10.2022.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E6D6-D94B-4537-B2B7-86000C317B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87111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77E22-941B-4A30-A65B-6FBCE6AA1049}" type="datetimeFigureOut">
              <a:rPr lang="hr-HR" smtClean="0"/>
              <a:t>6.10.2022.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E6D6-D94B-4537-B2B7-86000C317B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24405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77E22-941B-4A30-A65B-6FBCE6AA1049}" type="datetimeFigureOut">
              <a:rPr lang="hr-HR" smtClean="0"/>
              <a:t>6.10.2022.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9F3E6D6-D94B-4537-B2B7-86000C317B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33206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77E22-941B-4A30-A65B-6FBCE6AA1049}" type="datetimeFigureOut">
              <a:rPr lang="hr-HR" smtClean="0"/>
              <a:t>6.10.2022.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9F3E6D6-D94B-4537-B2B7-86000C317B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56463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bit.ly/3RtWJ9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phet.colorado.ed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FB28281-3783-403A-B1AB-0182A003D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5680" y="711151"/>
            <a:ext cx="6510737" cy="4533970"/>
          </a:xfrm>
        </p:spPr>
        <p:txBody>
          <a:bodyPr rtlCol="0" anchor="ctr">
            <a:normAutofit fontScale="90000"/>
          </a:bodyPr>
          <a:lstStyle/>
          <a:p>
            <a:r>
              <a:rPr lang="hr-HR" sz="6600" b="1" dirty="0">
                <a:ea typeface="+mj-lt"/>
                <a:cs typeface="+mj-lt"/>
              </a:rPr>
              <a:t>Simulator za konstrukciju strujnih krugova,  AC Virtualni</a:t>
            </a:r>
            <a:br>
              <a:rPr lang="hr-HR" sz="6600" b="1" dirty="0">
                <a:ea typeface="+mj-lt"/>
                <a:cs typeface="+mj-lt"/>
              </a:rPr>
            </a:br>
            <a:r>
              <a:rPr lang="hr-HR" sz="6600" b="1" dirty="0">
                <a:ea typeface="+mj-lt"/>
                <a:cs typeface="+mj-lt"/>
              </a:rPr>
              <a:t>laboratorij</a:t>
            </a:r>
            <a:endParaRPr lang="en-US" dirty="0">
              <a:ea typeface="+mj-lt"/>
              <a:cs typeface="+mj-lt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4542EAC-8BF3-4BFD-9891-145BC49409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5048" y="1871831"/>
            <a:ext cx="3084569" cy="3199806"/>
          </a:xfrm>
        </p:spPr>
        <p:txBody>
          <a:bodyPr rtlCol="0" anchor="ctr">
            <a:normAutofit/>
          </a:bodyPr>
          <a:lstStyle/>
          <a:p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Sanja Ivanac,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prof. savjetnik fizike</a:t>
            </a:r>
            <a:endParaRPr lang="hr-HR">
              <a:solidFill>
                <a:schemeClr val="tx2">
                  <a:lumMod val="75000"/>
                </a:schemeClr>
              </a:solidFill>
            </a:endParaRPr>
          </a:p>
          <a:p>
            <a:endParaRPr lang="hr-HR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Vanja Novosel,</a:t>
            </a:r>
          </a:p>
          <a:p>
            <a:r>
              <a:rPr lang="hr-HR" dirty="0">
                <a:solidFill>
                  <a:schemeClr val="tx2">
                    <a:lumMod val="75000"/>
                  </a:schemeClr>
                </a:solidFill>
              </a:rPr>
              <a:t>prof. fizike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655C14B8-9420-0E4C-222B-0209BDD527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3793" y="180058"/>
            <a:ext cx="2743200" cy="179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726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3D79F-0B84-B828-259B-800EF9C7A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0233" y="545956"/>
            <a:ext cx="8911687" cy="1280890"/>
          </a:xfrm>
        </p:spPr>
        <p:txBody>
          <a:bodyPr/>
          <a:lstStyle/>
          <a:p>
            <a:r>
              <a:rPr lang="en-US" dirty="0" err="1"/>
              <a:t>Ohmov</a:t>
            </a:r>
            <a:r>
              <a:rPr lang="en-US" dirty="0"/>
              <a:t> </a:t>
            </a:r>
            <a:r>
              <a:rPr lang="en-US" dirty="0" err="1"/>
              <a:t>zakon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1D9A7-CA54-F6E8-9A8A-38B57AD25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6212" y="1577691"/>
            <a:ext cx="8915400" cy="437260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 err="1"/>
              <a:t>Spojite</a:t>
            </a:r>
            <a:r>
              <a:rPr lang="en-US" sz="2400" dirty="0"/>
              <a:t> </a:t>
            </a:r>
            <a:r>
              <a:rPr lang="en-US" sz="2400" dirty="0" err="1"/>
              <a:t>strujni</a:t>
            </a:r>
            <a:r>
              <a:rPr lang="en-US" sz="2400" dirty="0"/>
              <a:t> </a:t>
            </a:r>
            <a:r>
              <a:rPr lang="en-US" sz="2400" dirty="0" err="1"/>
              <a:t>krug</a:t>
            </a:r>
            <a:r>
              <a:rPr lang="en-US" sz="2400" dirty="0"/>
              <a:t> </a:t>
            </a:r>
            <a:r>
              <a:rPr lang="en-US" sz="2400" dirty="0" err="1"/>
              <a:t>prema</a:t>
            </a:r>
            <a:r>
              <a:rPr lang="en-US" sz="2400" dirty="0"/>
              <a:t> </a:t>
            </a:r>
            <a:r>
              <a:rPr lang="en-US" sz="2400" dirty="0" err="1"/>
              <a:t>shemi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2400" dirty="0" err="1"/>
              <a:t>Namjestite</a:t>
            </a:r>
            <a:r>
              <a:rPr lang="en-US" sz="2400" dirty="0"/>
              <a:t> </a:t>
            </a:r>
            <a:r>
              <a:rPr lang="en-US" sz="2400" dirty="0" err="1"/>
              <a:t>vrijednosti</a:t>
            </a:r>
            <a:r>
              <a:rPr lang="en-US" sz="2400" dirty="0"/>
              <a:t> </a:t>
            </a:r>
          </a:p>
          <a:p>
            <a:pPr marL="0" indent="0">
              <a:buNone/>
            </a:pPr>
            <a:r>
              <a:rPr lang="en-US" sz="2400" b="1" dirty="0"/>
              <a:t>R</a:t>
            </a:r>
            <a:r>
              <a:rPr lang="en-US" sz="2400" b="1" baseline="-25000" dirty="0"/>
              <a:t>1</a:t>
            </a:r>
            <a:r>
              <a:rPr lang="en-US" sz="2400" b="1" dirty="0"/>
              <a:t>=15 Ω</a:t>
            </a:r>
          </a:p>
          <a:p>
            <a:pPr marL="0" indent="0">
              <a:buNone/>
            </a:pPr>
            <a:r>
              <a:rPr lang="en-US" sz="2400" b="1" dirty="0">
                <a:ea typeface="+mn-lt"/>
                <a:cs typeface="+mn-lt"/>
              </a:rPr>
              <a:t>R</a:t>
            </a:r>
            <a:r>
              <a:rPr lang="en-US" sz="2400" b="1" baseline="-25000" dirty="0">
                <a:ea typeface="+mn-lt"/>
                <a:cs typeface="+mn-lt"/>
              </a:rPr>
              <a:t>2</a:t>
            </a:r>
            <a:r>
              <a:rPr lang="en-US" sz="2400" b="1" dirty="0">
                <a:ea typeface="+mn-lt"/>
                <a:cs typeface="+mn-lt"/>
              </a:rPr>
              <a:t>=10 Ω</a:t>
            </a:r>
          </a:p>
          <a:p>
            <a:pPr marL="0" indent="0">
              <a:buNone/>
            </a:pPr>
            <a:r>
              <a:rPr lang="en-US" sz="2400" b="1" dirty="0">
                <a:ea typeface="+mn-lt"/>
                <a:cs typeface="+mn-lt"/>
              </a:rPr>
              <a:t>U=9 V, f=0,1 Hz</a:t>
            </a:r>
          </a:p>
          <a:p>
            <a:pPr marL="0" indent="0">
              <a:buNone/>
            </a:pPr>
            <a:endParaRPr lang="en-US" sz="24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2400" dirty="0" err="1">
                <a:ea typeface="+mn-lt"/>
                <a:cs typeface="+mn-lt"/>
              </a:rPr>
              <a:t>Promatrajte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izmjenični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napon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obje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žarulje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na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hr-HR" sz="2400" dirty="0" smtClean="0">
                <a:ea typeface="+mn-lt"/>
                <a:cs typeface="+mn-lt"/>
              </a:rPr>
              <a:t>grafovima</a:t>
            </a:r>
            <a:r>
              <a:rPr lang="en-US" sz="2400" dirty="0" smtClean="0">
                <a:ea typeface="+mn-lt"/>
                <a:cs typeface="+mn-lt"/>
              </a:rPr>
              <a:t>.</a:t>
            </a:r>
            <a:endParaRPr lang="en-US" sz="2400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sz="24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2400" dirty="0" err="1"/>
              <a:t>Povećanjem</a:t>
            </a:r>
            <a:r>
              <a:rPr lang="en-US" sz="2400" dirty="0"/>
              <a:t> </a:t>
            </a:r>
            <a:r>
              <a:rPr lang="en-US" sz="2400" dirty="0" err="1"/>
              <a:t>električnog</a:t>
            </a:r>
            <a:r>
              <a:rPr lang="en-US" sz="2400" dirty="0"/>
              <a:t> </a:t>
            </a:r>
            <a:r>
              <a:rPr lang="en-US" sz="2400" dirty="0" err="1"/>
              <a:t>izmjeničnog</a:t>
            </a:r>
            <a:r>
              <a:rPr lang="en-US" sz="2400" dirty="0"/>
              <a:t> </a:t>
            </a:r>
            <a:r>
              <a:rPr lang="en-US" sz="2400" dirty="0" err="1"/>
              <a:t>napona</a:t>
            </a:r>
            <a:r>
              <a:rPr lang="en-US" sz="2400" dirty="0"/>
              <a:t> u </a:t>
            </a:r>
            <a:r>
              <a:rPr lang="en-US" sz="2400" dirty="0" err="1"/>
              <a:t>strujnom</a:t>
            </a:r>
            <a:r>
              <a:rPr lang="en-US" sz="2400" dirty="0"/>
              <a:t> </a:t>
            </a:r>
            <a:r>
              <a:rPr lang="en-US" sz="2400" dirty="0" err="1"/>
              <a:t>krugu</a:t>
            </a:r>
            <a:r>
              <a:rPr lang="en-US" sz="2400" dirty="0"/>
              <a:t> </a:t>
            </a:r>
            <a:r>
              <a:rPr lang="en-US" sz="2400" dirty="0" err="1"/>
              <a:t>raste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izmjenična</a:t>
            </a:r>
            <a:r>
              <a:rPr lang="en-US" sz="2400" dirty="0"/>
              <a:t> </a:t>
            </a:r>
            <a:r>
              <a:rPr lang="en-US" sz="2400" dirty="0" err="1"/>
              <a:t>električna</a:t>
            </a:r>
            <a:r>
              <a:rPr lang="en-US" sz="2400" dirty="0"/>
              <a:t> </a:t>
            </a:r>
            <a:r>
              <a:rPr lang="en-US" sz="2400" dirty="0" err="1"/>
              <a:t>struja</a:t>
            </a:r>
            <a:r>
              <a:rPr lang="en-US" sz="2400" dirty="0"/>
              <a:t> </a:t>
            </a:r>
            <a:r>
              <a:rPr lang="en-US" sz="2400" dirty="0" err="1"/>
              <a:t>uz</a:t>
            </a:r>
            <a:r>
              <a:rPr lang="en-US" sz="2400" dirty="0"/>
              <a:t> </a:t>
            </a:r>
            <a:r>
              <a:rPr lang="en-US" sz="2400" dirty="0" err="1"/>
              <a:t>stalan</a:t>
            </a:r>
            <a:r>
              <a:rPr lang="en-US" sz="2400" dirty="0"/>
              <a:t> </a:t>
            </a:r>
            <a:r>
              <a:rPr lang="en-US" sz="2400" dirty="0" err="1"/>
              <a:t>otpor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0A917679-1EE7-28F7-9972-151B9F27B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706" y="320889"/>
            <a:ext cx="5923418" cy="355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628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D0198EF-ECF1-964D-0576-59EBD9DC40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5629860"/>
              </p:ext>
            </p:extLst>
          </p:nvPr>
        </p:nvGraphicFramePr>
        <p:xfrm>
          <a:off x="3087443" y="2582985"/>
          <a:ext cx="5939320" cy="15407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4830">
                  <a:extLst>
                    <a:ext uri="{9D8B030D-6E8A-4147-A177-3AD203B41FA5}">
                      <a16:colId xmlns:a16="http://schemas.microsoft.com/office/drawing/2014/main" val="2762405196"/>
                    </a:ext>
                  </a:extLst>
                </a:gridCol>
                <a:gridCol w="1484830">
                  <a:extLst>
                    <a:ext uri="{9D8B030D-6E8A-4147-A177-3AD203B41FA5}">
                      <a16:colId xmlns:a16="http://schemas.microsoft.com/office/drawing/2014/main" val="63062960"/>
                    </a:ext>
                  </a:extLst>
                </a:gridCol>
                <a:gridCol w="1484830">
                  <a:extLst>
                    <a:ext uri="{9D8B030D-6E8A-4147-A177-3AD203B41FA5}">
                      <a16:colId xmlns:a16="http://schemas.microsoft.com/office/drawing/2014/main" val="2200211463"/>
                    </a:ext>
                  </a:extLst>
                </a:gridCol>
                <a:gridCol w="1484830">
                  <a:extLst>
                    <a:ext uri="{9D8B030D-6E8A-4147-A177-3AD203B41FA5}">
                      <a16:colId xmlns:a16="http://schemas.microsoft.com/office/drawing/2014/main" val="2761385412"/>
                    </a:ext>
                  </a:extLst>
                </a:gridCol>
              </a:tblGrid>
              <a:tr h="795227">
                <a:tc>
                  <a:txBody>
                    <a:bodyPr/>
                    <a:lstStyle/>
                    <a:p>
                      <a:r>
                        <a:rPr lang="en-US" i="1" dirty="0"/>
                        <a:t>I</a:t>
                      </a:r>
                      <a:r>
                        <a:rPr lang="en-US" i="1" baseline="-25000" dirty="0"/>
                        <a:t>max</a:t>
                      </a:r>
                      <a:r>
                        <a:rPr lang="en-US" i="1" baseline="0" dirty="0"/>
                        <a:t>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U</a:t>
                      </a:r>
                      <a:r>
                        <a:rPr lang="en-US" i="1" baseline="-25000" dirty="0"/>
                        <a:t>max </a:t>
                      </a:r>
                      <a:r>
                        <a:rPr lang="en-US" i="1" baseline="0" dirty="0"/>
                        <a:t>/V</a:t>
                      </a:r>
                      <a:endParaRPr lang="en-US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err="1"/>
                        <a:t>I</a:t>
                      </a:r>
                      <a:r>
                        <a:rPr lang="en-US" i="1" baseline="-25000" dirty="0" err="1"/>
                        <a:t>ef</a:t>
                      </a:r>
                      <a:r>
                        <a:rPr lang="en-US" i="1" baseline="-25000" dirty="0"/>
                        <a:t> </a:t>
                      </a:r>
                      <a:r>
                        <a:rPr lang="en-US" sz="1800" b="1" i="1" u="none" strike="noStrike" baseline="-25000" noProof="0" dirty="0">
                          <a:latin typeface="Century Gothic"/>
                        </a:rPr>
                        <a:t>/A</a:t>
                      </a:r>
                      <a:endParaRPr lang="en-US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err="1"/>
                        <a:t>U</a:t>
                      </a:r>
                      <a:r>
                        <a:rPr lang="en-US" i="1" baseline="-25000" dirty="0" err="1"/>
                        <a:t>ef</a:t>
                      </a:r>
                      <a:r>
                        <a:rPr lang="en-US" i="1" baseline="-25000" dirty="0"/>
                        <a:t> </a:t>
                      </a:r>
                      <a:r>
                        <a:rPr lang="en-US" sz="1800" b="1" i="1" u="none" strike="noStrike" baseline="-25000" noProof="0" dirty="0">
                          <a:latin typeface="Century Gothic"/>
                        </a:rPr>
                        <a:t>/V</a:t>
                      </a:r>
                      <a:endParaRPr lang="en-US" i="1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4254336"/>
                  </a:ext>
                </a:extLst>
              </a:tr>
              <a:tr h="745526">
                <a:tc>
                  <a:txBody>
                    <a:bodyPr/>
                    <a:lstStyle/>
                    <a:p>
                      <a:r>
                        <a:rPr lang="en-US" dirty="0"/>
                        <a:t>0,34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8,65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0,24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6,11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791983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A544469-F7D4-A7EC-4A70-5D975848278B}"/>
              </a:ext>
            </a:extLst>
          </p:cNvPr>
          <p:cNvSpPr txBox="1"/>
          <p:nvPr/>
        </p:nvSpPr>
        <p:spPr>
          <a:xfrm>
            <a:off x="2664556" y="740019"/>
            <a:ext cx="8054973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 err="1"/>
              <a:t>Izmjeri</a:t>
            </a:r>
            <a:r>
              <a:rPr lang="en-US" sz="2400" dirty="0"/>
              <a:t> </a:t>
            </a:r>
            <a:r>
              <a:rPr lang="en-US" sz="2400" dirty="0" err="1"/>
              <a:t>maksimalnu</a:t>
            </a:r>
            <a:r>
              <a:rPr lang="en-US" sz="2400" dirty="0"/>
              <a:t> </a:t>
            </a:r>
            <a:r>
              <a:rPr lang="en-US" sz="2400" dirty="0" err="1"/>
              <a:t>vrijednost</a:t>
            </a:r>
            <a:r>
              <a:rPr lang="en-US" sz="2400" dirty="0"/>
              <a:t> </a:t>
            </a:r>
            <a:r>
              <a:rPr lang="en-US" sz="2400" dirty="0" err="1"/>
              <a:t>električne</a:t>
            </a:r>
            <a:r>
              <a:rPr lang="en-US" sz="2400" dirty="0"/>
              <a:t> </a:t>
            </a:r>
            <a:r>
              <a:rPr lang="en-US" sz="2400" dirty="0" err="1"/>
              <a:t>struje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napona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izračunaj</a:t>
            </a:r>
            <a:r>
              <a:rPr lang="en-US" sz="2400" dirty="0"/>
              <a:t> </a:t>
            </a:r>
            <a:r>
              <a:rPr lang="en-US" sz="2400" dirty="0" err="1"/>
              <a:t>njihove</a:t>
            </a:r>
            <a:r>
              <a:rPr lang="en-US" sz="2400" dirty="0"/>
              <a:t> </a:t>
            </a:r>
            <a:r>
              <a:rPr lang="en-US" sz="2400" dirty="0" err="1"/>
              <a:t>efektivne</a:t>
            </a:r>
            <a:r>
              <a:rPr lang="en-US" sz="2400" dirty="0"/>
              <a:t> </a:t>
            </a:r>
            <a:r>
              <a:rPr lang="en-US" sz="2400" dirty="0" err="1"/>
              <a:t>vrijednosti</a:t>
            </a:r>
            <a:r>
              <a:rPr lang="en-US" sz="2400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1617394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C682-C537-4D15-7FFC-708CC64A7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Unutarnji</a:t>
            </a:r>
            <a:r>
              <a:rPr lang="en-US" dirty="0"/>
              <a:t> </a:t>
            </a:r>
            <a:r>
              <a:rPr lang="en-US" dirty="0" err="1"/>
              <a:t>otpor</a:t>
            </a:r>
            <a:r>
              <a:rPr lang="en-US" dirty="0"/>
              <a:t> </a:t>
            </a:r>
            <a:r>
              <a:rPr lang="en-US" dirty="0" err="1"/>
              <a:t>izvora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47C25-DD03-A66C-C641-7CACCDC38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4058" y="1781908"/>
            <a:ext cx="8915400" cy="110085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Kliknite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prozor</a:t>
            </a:r>
            <a:r>
              <a:rPr lang="en-US" sz="2400" dirty="0"/>
              <a:t> Lab  </a:t>
            </a:r>
            <a:r>
              <a:rPr lang="en-US" dirty="0"/>
              <a:t>  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D77345C9-1298-E679-D754-E0B9CE4A6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3555" y="1777330"/>
            <a:ext cx="3622429" cy="8414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446EFB-4188-2EF0-9753-C736A5E829EA}"/>
              </a:ext>
            </a:extLst>
          </p:cNvPr>
          <p:cNvSpPr txBox="1"/>
          <p:nvPr/>
        </p:nvSpPr>
        <p:spPr>
          <a:xfrm>
            <a:off x="2427653" y="3184769"/>
            <a:ext cx="4205897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U </a:t>
            </a:r>
            <a:r>
              <a:rPr lang="en-US" sz="2400" dirty="0" err="1"/>
              <a:t>desnom</a:t>
            </a:r>
            <a:r>
              <a:rPr lang="en-US" sz="2400" dirty="0"/>
              <a:t> </a:t>
            </a:r>
            <a:r>
              <a:rPr lang="en-US" sz="2400" dirty="0" err="1"/>
              <a:t>izborniku</a:t>
            </a:r>
            <a:r>
              <a:rPr lang="en-US" sz="2400" dirty="0"/>
              <a:t> </a:t>
            </a:r>
            <a:r>
              <a:rPr lang="en-US" sz="2400" dirty="0" err="1"/>
              <a:t>imate</a:t>
            </a:r>
            <a:r>
              <a:rPr lang="en-US" sz="2400" dirty="0"/>
              <a:t> "Advanced", </a:t>
            </a:r>
            <a:r>
              <a:rPr lang="en-US" sz="2400" dirty="0" err="1"/>
              <a:t>označite</a:t>
            </a:r>
            <a:r>
              <a:rPr lang="en-US" sz="2400" dirty="0"/>
              <a:t> ga.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97B5F2-39CE-3C36-291C-F122F524B06D}"/>
              </a:ext>
            </a:extLst>
          </p:cNvPr>
          <p:cNvSpPr txBox="1"/>
          <p:nvPr/>
        </p:nvSpPr>
        <p:spPr>
          <a:xfrm>
            <a:off x="2532671" y="5055577"/>
            <a:ext cx="392258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 err="1"/>
              <a:t>Povećajte</a:t>
            </a:r>
            <a:r>
              <a:rPr lang="en-US" sz="2400" dirty="0"/>
              <a:t> </a:t>
            </a:r>
            <a:r>
              <a:rPr lang="en-US" sz="2400" dirty="0" err="1"/>
              <a:t>otpor</a:t>
            </a:r>
            <a:r>
              <a:rPr lang="en-US" sz="2400" dirty="0"/>
              <a:t> </a:t>
            </a:r>
            <a:r>
              <a:rPr lang="en-US" sz="2400" dirty="0" err="1"/>
              <a:t>izvora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bilo</a:t>
            </a:r>
            <a:r>
              <a:rPr lang="en-US" sz="2400" dirty="0"/>
              <a:t> </a:t>
            </a:r>
            <a:r>
              <a:rPr lang="en-US" sz="2400" dirty="0" err="1"/>
              <a:t>koju</a:t>
            </a:r>
            <a:r>
              <a:rPr lang="en-US" sz="2400" dirty="0"/>
              <a:t> </a:t>
            </a:r>
            <a:r>
              <a:rPr lang="en-US" sz="2400" dirty="0" err="1"/>
              <a:t>vrijednost</a:t>
            </a:r>
            <a:r>
              <a:rPr lang="en-US" sz="2400" dirty="0"/>
              <a:t>. </a:t>
            </a:r>
          </a:p>
        </p:txBody>
      </p:sp>
      <p:pic>
        <p:nvPicPr>
          <p:cNvPr id="4" name="Picture 8" descr="Shape, rectangle&#10;&#10;Description automatically generated">
            <a:extLst>
              <a:ext uri="{FF2B5EF4-FFF2-40B4-BE49-F238E27FC236}">
                <a16:creationId xmlns:a16="http://schemas.microsoft.com/office/drawing/2014/main" id="{E60623BB-335E-2599-01D2-4B5D7F556B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3169" y="3037380"/>
            <a:ext cx="2743200" cy="490164"/>
          </a:xfrm>
          <a:prstGeom prst="rect">
            <a:avLst/>
          </a:prstGeom>
        </p:spPr>
      </p:pic>
      <p:pic>
        <p:nvPicPr>
          <p:cNvPr id="9" name="Picture 9" descr="Diagram&#10;&#10;Description automatically generated">
            <a:extLst>
              <a:ext uri="{FF2B5EF4-FFF2-40B4-BE49-F238E27FC236}">
                <a16:creationId xmlns:a16="http://schemas.microsoft.com/office/drawing/2014/main" id="{C351F021-EC38-EB59-7840-8F6D81D4AF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4323" y="3645066"/>
            <a:ext cx="2743200" cy="230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745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6357327-F19D-8718-29A3-0B5EF7A4EE2E}"/>
              </a:ext>
            </a:extLst>
          </p:cNvPr>
          <p:cNvSpPr txBox="1"/>
          <p:nvPr/>
        </p:nvSpPr>
        <p:spPr>
          <a:xfrm>
            <a:off x="2625480" y="830384"/>
            <a:ext cx="180975" cy="3619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027AA6-7EF7-FDA9-0A4F-046C0F3C0AF7}"/>
              </a:ext>
            </a:extLst>
          </p:cNvPr>
          <p:cNvSpPr txBox="1"/>
          <p:nvPr/>
        </p:nvSpPr>
        <p:spPr>
          <a:xfrm>
            <a:off x="2295768" y="867019"/>
            <a:ext cx="180975" cy="3619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9DCA3F-D7B2-D90B-41F5-D7C774A06DD8}"/>
              </a:ext>
            </a:extLst>
          </p:cNvPr>
          <p:cNvSpPr txBox="1"/>
          <p:nvPr/>
        </p:nvSpPr>
        <p:spPr>
          <a:xfrm>
            <a:off x="2527787" y="964711"/>
            <a:ext cx="180975" cy="3619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pic>
        <p:nvPicPr>
          <p:cNvPr id="8" name="Picture 8" descr="A picture containing text, transport&#10;&#10;Description automatically generated">
            <a:extLst>
              <a:ext uri="{FF2B5EF4-FFF2-40B4-BE49-F238E27FC236}">
                <a16:creationId xmlns:a16="http://schemas.microsoft.com/office/drawing/2014/main" id="{136592A1-A03F-3E4C-DD14-8537F1D6B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7886" y="1050393"/>
            <a:ext cx="5594341" cy="35379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759B50B-D329-1087-65BB-B30208713AA7}"/>
              </a:ext>
            </a:extLst>
          </p:cNvPr>
          <p:cNvSpPr txBox="1"/>
          <p:nvPr/>
        </p:nvSpPr>
        <p:spPr>
          <a:xfrm>
            <a:off x="1741364" y="2281116"/>
            <a:ext cx="3736974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 err="1"/>
              <a:t>Izmjerite</a:t>
            </a:r>
            <a:r>
              <a:rPr lang="en-US" sz="2400" dirty="0"/>
              <a:t> </a:t>
            </a:r>
            <a:r>
              <a:rPr lang="en-US" sz="2400" dirty="0" err="1"/>
              <a:t>maksimalne</a:t>
            </a:r>
            <a:r>
              <a:rPr lang="en-US" sz="2400" dirty="0"/>
              <a:t> </a:t>
            </a:r>
            <a:r>
              <a:rPr lang="en-US" sz="2400" dirty="0" err="1"/>
              <a:t>vrijednosti</a:t>
            </a:r>
            <a:r>
              <a:rPr lang="en-US" sz="2400" dirty="0"/>
              <a:t> </a:t>
            </a:r>
            <a:r>
              <a:rPr lang="en-US" sz="2400" dirty="0" err="1"/>
              <a:t>struje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napona</a:t>
            </a:r>
            <a:r>
              <a:rPr lang="en-US" sz="2400" dirty="0"/>
              <a:t> s </a:t>
            </a:r>
            <a:r>
              <a:rPr lang="en-US" sz="2400" dirty="0" err="1"/>
              <a:t>jednom</a:t>
            </a:r>
            <a:r>
              <a:rPr lang="en-US" sz="2400" dirty="0"/>
              <a:t> </a:t>
            </a:r>
            <a:r>
              <a:rPr lang="en-US" sz="2400" dirty="0" err="1"/>
              <a:t>žaruljicom</a:t>
            </a:r>
            <a:r>
              <a:rPr lang="en-US" sz="2400" dirty="0"/>
              <a:t>.  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66FF531-EE84-65C2-512D-519036CE9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3840" y="4947272"/>
            <a:ext cx="10157563" cy="100101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400" dirty="0"/>
              <a:t>Kako bi </a:t>
            </a:r>
            <a:r>
              <a:rPr lang="en-US" sz="2400" dirty="0" err="1"/>
              <a:t>dobili</a:t>
            </a:r>
            <a:r>
              <a:rPr lang="en-US" sz="2400" dirty="0"/>
              <a:t> </a:t>
            </a:r>
            <a:r>
              <a:rPr lang="en-US" sz="2400" dirty="0" err="1"/>
              <a:t>više</a:t>
            </a:r>
            <a:r>
              <a:rPr lang="en-US" sz="2400" dirty="0"/>
              <a:t> </a:t>
            </a:r>
            <a:r>
              <a:rPr lang="en-US" sz="2400" dirty="0" err="1"/>
              <a:t>mjerenja</a:t>
            </a:r>
            <a:r>
              <a:rPr lang="en-US" sz="2400" dirty="0"/>
              <a:t> </a:t>
            </a:r>
            <a:r>
              <a:rPr lang="en-US" sz="2400" dirty="0" err="1"/>
              <a:t>napona</a:t>
            </a:r>
            <a:r>
              <a:rPr lang="en-US" sz="2400" dirty="0"/>
              <a:t> </a:t>
            </a:r>
            <a:r>
              <a:rPr lang="en-US" sz="2400" dirty="0" err="1"/>
              <a:t>izvora</a:t>
            </a:r>
            <a:r>
              <a:rPr lang="en-US" sz="2400" dirty="0"/>
              <a:t> </a:t>
            </a:r>
            <a:r>
              <a:rPr lang="en-US" sz="2400" dirty="0" err="1"/>
              <a:t>potrebno</a:t>
            </a:r>
            <a:r>
              <a:rPr lang="en-US" sz="2400" dirty="0"/>
              <a:t> je </a:t>
            </a:r>
            <a:r>
              <a:rPr lang="en-US" sz="2400" dirty="0" err="1"/>
              <a:t>dodavati</a:t>
            </a:r>
            <a:r>
              <a:rPr lang="en-US" sz="2400" dirty="0"/>
              <a:t> </a:t>
            </a:r>
            <a:r>
              <a:rPr lang="en-US" sz="2400" dirty="0" err="1"/>
              <a:t>više</a:t>
            </a:r>
            <a:r>
              <a:rPr lang="en-US" sz="2400" dirty="0"/>
              <a:t> </a:t>
            </a:r>
            <a:r>
              <a:rPr lang="en-US" sz="2400" dirty="0" err="1"/>
              <a:t>žaruljica</a:t>
            </a:r>
            <a:r>
              <a:rPr lang="en-US" sz="2400" dirty="0"/>
              <a:t> u </a:t>
            </a:r>
            <a:r>
              <a:rPr lang="en-US" sz="2400" dirty="0" err="1"/>
              <a:t>strujni</a:t>
            </a:r>
            <a:r>
              <a:rPr lang="en-US" sz="2400" dirty="0"/>
              <a:t> </a:t>
            </a:r>
            <a:r>
              <a:rPr lang="en-US" sz="2400" dirty="0" err="1"/>
              <a:t>krug</a:t>
            </a:r>
            <a:r>
              <a:rPr lang="en-US" sz="2400" dirty="0"/>
              <a:t>. </a:t>
            </a:r>
            <a:r>
              <a:rPr lang="en-US" sz="2400" dirty="0" err="1"/>
              <a:t>Elektromotorni</a:t>
            </a:r>
            <a:r>
              <a:rPr lang="en-US" sz="2400" dirty="0"/>
              <a:t> </a:t>
            </a:r>
            <a:r>
              <a:rPr lang="en-US" sz="2400" dirty="0" err="1"/>
              <a:t>napon</a:t>
            </a:r>
            <a:r>
              <a:rPr lang="en-US" sz="2400" dirty="0"/>
              <a:t> </a:t>
            </a:r>
            <a:r>
              <a:rPr lang="en-US" sz="2400" dirty="0" err="1"/>
              <a:t>izvora</a:t>
            </a:r>
            <a:r>
              <a:rPr lang="en-US" sz="2400" dirty="0"/>
              <a:t> je 9 V.</a:t>
            </a:r>
          </a:p>
        </p:txBody>
      </p:sp>
    </p:spTree>
    <p:extLst>
      <p:ext uri="{BB962C8B-B14F-4D97-AF65-F5344CB8AC3E}">
        <p14:creationId xmlns:p14="http://schemas.microsoft.com/office/powerpoint/2010/main" val="165314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5D4B8B24-B01D-5EB2-5CA9-9CDBC2F471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0207299"/>
              </p:ext>
            </p:extLst>
          </p:nvPr>
        </p:nvGraphicFramePr>
        <p:xfrm>
          <a:off x="2415162" y="828499"/>
          <a:ext cx="8168640" cy="1752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2160">
                  <a:extLst>
                    <a:ext uri="{9D8B030D-6E8A-4147-A177-3AD203B41FA5}">
                      <a16:colId xmlns:a16="http://schemas.microsoft.com/office/drawing/2014/main" val="1941355129"/>
                    </a:ext>
                  </a:extLst>
                </a:gridCol>
                <a:gridCol w="2042160">
                  <a:extLst>
                    <a:ext uri="{9D8B030D-6E8A-4147-A177-3AD203B41FA5}">
                      <a16:colId xmlns:a16="http://schemas.microsoft.com/office/drawing/2014/main" val="2862430592"/>
                    </a:ext>
                  </a:extLst>
                </a:gridCol>
                <a:gridCol w="2042160">
                  <a:extLst>
                    <a:ext uri="{9D8B030D-6E8A-4147-A177-3AD203B41FA5}">
                      <a16:colId xmlns:a16="http://schemas.microsoft.com/office/drawing/2014/main" val="2089996896"/>
                    </a:ext>
                  </a:extLst>
                </a:gridCol>
                <a:gridCol w="2042160">
                  <a:extLst>
                    <a:ext uri="{9D8B030D-6E8A-4147-A177-3AD203B41FA5}">
                      <a16:colId xmlns:a16="http://schemas.microsoft.com/office/drawing/2014/main" val="3803085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i="1" dirty="0"/>
                        <a:t>N </a:t>
                      </a:r>
                      <a:r>
                        <a:rPr lang="en-US" i="1" dirty="0" err="1"/>
                        <a:t>mjerenja</a:t>
                      </a:r>
                      <a:r>
                        <a:rPr lang="en-US" i="1" dirty="0"/>
                        <a:t>/</a:t>
                      </a:r>
                      <a:r>
                        <a:rPr lang="en-US" i="1" dirty="0" err="1"/>
                        <a:t>broj</a:t>
                      </a:r>
                      <a:r>
                        <a:rPr lang="en-US" i="1" dirty="0"/>
                        <a:t>. </a:t>
                      </a:r>
                      <a:r>
                        <a:rPr lang="en-US" i="1" dirty="0" err="1"/>
                        <a:t>žaruljica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I/A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U/V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1" u="none" strike="noStrike" noProof="0" dirty="0">
                          <a:latin typeface="Century Gothic"/>
                        </a:rPr>
                        <a:t>R</a:t>
                      </a:r>
                      <a:r>
                        <a:rPr lang="en-US" sz="1800" b="0" i="1" u="none" strike="noStrike" baseline="-25000" noProof="0" dirty="0">
                          <a:latin typeface="Century Gothic"/>
                        </a:rPr>
                        <a:t>U</a:t>
                      </a:r>
                      <a:r>
                        <a:rPr lang="en-US" sz="1800" b="0" i="1" u="none" strike="noStrike" noProof="0" dirty="0">
                          <a:latin typeface="Century Gothic"/>
                        </a:rPr>
                        <a:t>=(𝜀−U)/I   /</a:t>
                      </a:r>
                      <a:r>
                        <a:rPr lang="en-US" i="1" dirty="0"/>
                        <a:t>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6506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0,75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7,50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739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0,41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8,18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7283670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0,28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8,44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549046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591FB86-EB2F-F0C4-16D2-B311F4A65601}"/>
              </a:ext>
            </a:extLst>
          </p:cNvPr>
          <p:cNvSpPr txBox="1"/>
          <p:nvPr/>
        </p:nvSpPr>
        <p:spPr>
          <a:xfrm>
            <a:off x="2526081" y="3689959"/>
            <a:ext cx="8135001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err="1"/>
              <a:t>Promjenom</a:t>
            </a:r>
            <a:r>
              <a:rPr lang="en-US" sz="2400" dirty="0"/>
              <a:t> </a:t>
            </a:r>
            <a:r>
              <a:rPr lang="en-US" sz="2400" err="1"/>
              <a:t>broj</a:t>
            </a:r>
            <a:r>
              <a:rPr lang="en-US" sz="2400" dirty="0"/>
              <a:t> </a:t>
            </a:r>
            <a:r>
              <a:rPr lang="en-US" sz="2400" err="1"/>
              <a:t>žaruljica</a:t>
            </a:r>
            <a:r>
              <a:rPr lang="en-US" sz="2400" dirty="0"/>
              <a:t>, </a:t>
            </a:r>
            <a:r>
              <a:rPr lang="en-US" sz="2400" err="1"/>
              <a:t>ukupni</a:t>
            </a:r>
            <a:r>
              <a:rPr lang="en-US" sz="2400" dirty="0"/>
              <a:t> </a:t>
            </a:r>
            <a:r>
              <a:rPr lang="en-US" sz="2400" err="1"/>
              <a:t>vanjski</a:t>
            </a:r>
            <a:r>
              <a:rPr lang="en-US" sz="2400" dirty="0"/>
              <a:t> </a:t>
            </a:r>
            <a:r>
              <a:rPr lang="en-US" sz="2400" err="1"/>
              <a:t>otpor</a:t>
            </a:r>
            <a:r>
              <a:rPr lang="en-US" sz="2400" dirty="0"/>
              <a:t> u </a:t>
            </a:r>
            <a:r>
              <a:rPr lang="en-US" sz="2400" err="1"/>
              <a:t>strujnom</a:t>
            </a:r>
            <a:r>
              <a:rPr lang="en-US" sz="2400" dirty="0"/>
              <a:t> </a:t>
            </a:r>
            <a:r>
              <a:rPr lang="en-US" sz="2400" err="1"/>
              <a:t>krugu</a:t>
            </a:r>
            <a:r>
              <a:rPr lang="en-US" sz="2400" dirty="0"/>
              <a:t> </a:t>
            </a:r>
            <a:r>
              <a:rPr lang="en-US" sz="2400" err="1"/>
              <a:t>raste</a:t>
            </a:r>
            <a:r>
              <a:rPr lang="en-US" sz="2400" dirty="0"/>
              <a:t>.  </a:t>
            </a:r>
            <a:endParaRPr lang="en-US"/>
          </a:p>
          <a:p>
            <a:r>
              <a:rPr lang="en-US" sz="2400" dirty="0" err="1"/>
              <a:t>Električni</a:t>
            </a:r>
            <a:r>
              <a:rPr lang="en-US" sz="2400" dirty="0"/>
              <a:t> </a:t>
            </a:r>
            <a:r>
              <a:rPr lang="en-US" sz="2400" dirty="0" err="1"/>
              <a:t>napon</a:t>
            </a:r>
            <a:r>
              <a:rPr lang="en-US" sz="2400" dirty="0"/>
              <a:t> </a:t>
            </a:r>
            <a:r>
              <a:rPr lang="en-US" sz="2400" dirty="0" err="1"/>
              <a:t>izvora</a:t>
            </a:r>
            <a:r>
              <a:rPr lang="en-US" sz="2400" dirty="0"/>
              <a:t> se </a:t>
            </a:r>
            <a:r>
              <a:rPr lang="en-US" sz="2400" dirty="0" err="1"/>
              <a:t>povećava</a:t>
            </a:r>
            <a:r>
              <a:rPr lang="en-US" sz="2400" dirty="0"/>
              <a:t> a </a:t>
            </a:r>
            <a:r>
              <a:rPr lang="en-US" sz="2400" dirty="0" err="1"/>
              <a:t>električna</a:t>
            </a:r>
            <a:r>
              <a:rPr lang="en-US" sz="2400" dirty="0"/>
              <a:t> </a:t>
            </a:r>
            <a:r>
              <a:rPr lang="en-US" sz="2400" dirty="0" err="1"/>
              <a:t>struja</a:t>
            </a:r>
            <a:r>
              <a:rPr lang="en-US" sz="2400" dirty="0"/>
              <a:t> se </a:t>
            </a:r>
            <a:r>
              <a:rPr lang="en-US" sz="2400" dirty="0" err="1"/>
              <a:t>smanjuje</a:t>
            </a:r>
            <a:r>
              <a:rPr lang="en-US" sz="2400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583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6C755-949A-739B-A6F3-7E86441AA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3486" y="466595"/>
            <a:ext cx="9486900" cy="1371600"/>
          </a:xfrm>
        </p:spPr>
        <p:txBody>
          <a:bodyPr/>
          <a:lstStyle/>
          <a:p>
            <a:r>
              <a:rPr lang="en-US" dirty="0">
                <a:cs typeface="Calibri Light"/>
              </a:rPr>
              <a:t>RLC </a:t>
            </a:r>
            <a:r>
              <a:rPr lang="en-US" dirty="0" err="1">
                <a:cs typeface="Calibri Light"/>
              </a:rPr>
              <a:t>titrajni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krug</a:t>
            </a:r>
          </a:p>
        </p:txBody>
      </p:sp>
      <p:pic>
        <p:nvPicPr>
          <p:cNvPr id="4" name="Picture 4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F083C467-BA94-FAE7-44A8-76BDA1066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472" y="1413156"/>
            <a:ext cx="2743200" cy="20542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ED9C57-197E-EC3D-8DE2-A68D798F4EF4}"/>
              </a:ext>
            </a:extLst>
          </p:cNvPr>
          <p:cNvSpPr txBox="1"/>
          <p:nvPr/>
        </p:nvSpPr>
        <p:spPr>
          <a:xfrm>
            <a:off x="1593721" y="3864198"/>
            <a:ext cx="10389687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" sz="2400" b="1" dirty="0">
                <a:latin typeface="Century Gothic"/>
              </a:rPr>
              <a:t>U=9V</a:t>
            </a:r>
            <a:endParaRPr lang="en-US" sz="2400" dirty="0">
              <a:ea typeface="+mn-lt"/>
              <a:cs typeface="+mn-lt"/>
            </a:endParaRPr>
          </a:p>
          <a:p>
            <a:r>
              <a:rPr lang="hr" sz="2400" b="1" dirty="0">
                <a:latin typeface="Century Gothic"/>
              </a:rPr>
              <a:t>R=0 Ω</a:t>
            </a:r>
            <a:endParaRPr lang="en-US" sz="2400" dirty="0">
              <a:ea typeface="+mn-lt"/>
              <a:cs typeface="+mn-lt"/>
            </a:endParaRPr>
          </a:p>
          <a:p>
            <a:r>
              <a:rPr lang="hr" sz="2400" b="1" dirty="0">
                <a:latin typeface="Century Gothic"/>
              </a:rPr>
              <a:t>C=0,05 F</a:t>
            </a:r>
            <a:endParaRPr lang="hr" sz="2400" b="1">
              <a:latin typeface="Century Gothic"/>
              <a:cs typeface="Calibri" panose="020F0502020204030204"/>
            </a:endParaRPr>
          </a:p>
          <a:p>
            <a:r>
              <a:rPr lang="hr" sz="2400" dirty="0">
                <a:latin typeface="Century Gothic"/>
              </a:rPr>
              <a:t>L prilagodite ovako: </a:t>
            </a:r>
            <a:r>
              <a:rPr lang="hr" sz="2400" b="1" dirty="0">
                <a:latin typeface="Century Gothic"/>
              </a:rPr>
              <a:t>L=2+Nx0,1 (H)</a:t>
            </a:r>
            <a:r>
              <a:rPr lang="hr" sz="2400" dirty="0">
                <a:latin typeface="Century Gothic"/>
              </a:rPr>
              <a:t>, gdje je N vaš broj u imeniku. (Npr. broj u imeniku N=23 znači da birate </a:t>
            </a:r>
            <a:r>
              <a:rPr lang="hr" sz="2400" dirty="0" err="1">
                <a:latin typeface="Century Gothic"/>
              </a:rPr>
              <a:t>induktivitet</a:t>
            </a:r>
            <a:r>
              <a:rPr lang="hr" sz="2400" dirty="0">
                <a:latin typeface="Century Gothic"/>
              </a:rPr>
              <a:t> zavojnice L=2+2,3=4,3 H)</a:t>
            </a:r>
            <a:endParaRPr lang="en-US" sz="2400">
              <a:latin typeface="Century Gothic"/>
              <a:ea typeface="+mn-lt"/>
              <a:cs typeface="+mn-lt"/>
            </a:endParaRPr>
          </a:p>
          <a:p>
            <a:pPr algn="l"/>
            <a:endParaRPr lang="en-US" sz="2400" dirty="0">
              <a:cs typeface="Calibri"/>
            </a:endParaRPr>
          </a:p>
        </p:txBody>
      </p:sp>
      <p:pic>
        <p:nvPicPr>
          <p:cNvPr id="8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E14E267-3B03-99DC-1A7E-15F56F7F5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8871" y="1696734"/>
            <a:ext cx="2508739" cy="14845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C3E7952-C52D-1F43-BDD0-D24E2CA713AE}"/>
              </a:ext>
            </a:extLst>
          </p:cNvPr>
          <p:cNvSpPr txBox="1"/>
          <p:nvPr/>
        </p:nvSpPr>
        <p:spPr>
          <a:xfrm>
            <a:off x="9476153" y="818173"/>
            <a:ext cx="180975" cy="3619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202C47-8456-9B60-9323-591656ADE89B}"/>
              </a:ext>
            </a:extLst>
          </p:cNvPr>
          <p:cNvSpPr txBox="1"/>
          <p:nvPr/>
        </p:nvSpPr>
        <p:spPr>
          <a:xfrm>
            <a:off x="9060961" y="781538"/>
            <a:ext cx="180975" cy="3619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01EBD9-9782-E26D-40C2-628D0637D54F}"/>
              </a:ext>
            </a:extLst>
          </p:cNvPr>
          <p:cNvSpPr txBox="1"/>
          <p:nvPr/>
        </p:nvSpPr>
        <p:spPr>
          <a:xfrm>
            <a:off x="9061027" y="1945415"/>
            <a:ext cx="227159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cs typeface="Calibri"/>
              </a:rPr>
              <a:t>Označice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sve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kućice</a:t>
            </a:r>
            <a:endParaRPr lang="en-US" sz="2400" err="1"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FF6BB8-7609-EDBC-8906-79165AD71746}"/>
              </a:ext>
            </a:extLst>
          </p:cNvPr>
          <p:cNvSpPr txBox="1"/>
          <p:nvPr/>
        </p:nvSpPr>
        <p:spPr>
          <a:xfrm>
            <a:off x="4128302" y="1978269"/>
            <a:ext cx="249628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cs typeface="Calibri"/>
              </a:rPr>
              <a:t>Shema </a:t>
            </a:r>
            <a:r>
              <a:rPr lang="en-US" sz="2400" dirty="0" err="1">
                <a:cs typeface="Calibri"/>
              </a:rPr>
              <a:t>zadatka</a:t>
            </a:r>
            <a:endParaRPr lang="en-US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3069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CDB20-512F-DDAC-D5E6-B9FDD33A8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8886" y="614171"/>
            <a:ext cx="5981278" cy="533981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hr" sz="2400" dirty="0">
                <a:latin typeface="Century Gothic"/>
              </a:rPr>
              <a:t>S prekidačem K u položaju 1, kondenzator je napunjen.
</a:t>
            </a:r>
            <a:r>
              <a:rPr lang="hr" sz="2400" b="1" dirty="0">
                <a:latin typeface="Century Gothic"/>
              </a:rPr>
              <a:t>
</a:t>
            </a:r>
            <a:r>
              <a:rPr lang="hr" sz="2400" dirty="0">
                <a:latin typeface="Century Gothic"/>
              </a:rPr>
              <a:t>a. Koliki je napon na stezaljkama kondenzatora prije punjenja?
b. Koliki je napon na stezaljkama kondenzatora nakon punjenja?</a:t>
            </a:r>
            <a:endParaRPr lang="hr" sz="2400">
              <a:latin typeface="Century Gothic"/>
              <a:cs typeface="Calibri"/>
            </a:endParaRPr>
          </a:p>
          <a:p>
            <a:pPr marL="0" indent="0">
              <a:buNone/>
            </a:pPr>
            <a:endParaRPr lang="hr" sz="2400" dirty="0">
              <a:latin typeface="Century Gothic"/>
            </a:endParaRPr>
          </a:p>
          <a:p>
            <a:pPr marL="0" indent="0">
              <a:buNone/>
            </a:pPr>
            <a:r>
              <a:rPr lang="hr" sz="2400" dirty="0">
                <a:latin typeface="Century Gothic"/>
              </a:rPr>
              <a:t>c. Izračunajte prirodni period titranja (</a:t>
            </a:r>
            <a:r>
              <a:rPr lang="hr" sz="2400" dirty="0" err="1">
                <a:latin typeface="Century Gothic"/>
              </a:rPr>
              <a:t>Thomsonova</a:t>
            </a:r>
            <a:r>
              <a:rPr lang="hr" sz="2400" dirty="0">
                <a:latin typeface="Century Gothic"/>
              </a:rPr>
              <a:t> formula)</a:t>
            </a:r>
            <a:endParaRPr lang="hr" sz="2400">
              <a:latin typeface="Century Gothic"/>
              <a:cs typeface="Calibri"/>
            </a:endParaRPr>
          </a:p>
        </p:txBody>
      </p:sp>
      <p:pic>
        <p:nvPicPr>
          <p:cNvPr id="12" name="Picture 12" descr="Diagram&#10;&#10;Description automatically generated">
            <a:extLst>
              <a:ext uri="{FF2B5EF4-FFF2-40B4-BE49-F238E27FC236}">
                <a16:creationId xmlns:a16="http://schemas.microsoft.com/office/drawing/2014/main" id="{FD927680-D1A1-BF8B-DA78-E99329DE7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7927" y="3592657"/>
            <a:ext cx="4196122" cy="2799002"/>
          </a:xfrm>
          <a:prstGeom prst="rect">
            <a:avLst/>
          </a:prstGeom>
        </p:spPr>
      </p:pic>
      <p:pic>
        <p:nvPicPr>
          <p:cNvPr id="11" name="Picture 11" descr="Diagram&#10;&#10;Description automatically generated">
            <a:extLst>
              <a:ext uri="{FF2B5EF4-FFF2-40B4-BE49-F238E27FC236}">
                <a16:creationId xmlns:a16="http://schemas.microsoft.com/office/drawing/2014/main" id="{96D595F8-E620-DB64-1B22-D960710A98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7628" y="153585"/>
            <a:ext cx="4102765" cy="31386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FFA929-F73F-8573-9F5A-A6CF803C7F7F}"/>
              </a:ext>
            </a:extLst>
          </p:cNvPr>
          <p:cNvSpPr txBox="1"/>
          <p:nvPr/>
        </p:nvSpPr>
        <p:spPr>
          <a:xfrm>
            <a:off x="1696232" y="3979623"/>
            <a:ext cx="180975" cy="3619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0706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Diagram&#10;&#10;Description automatically generated">
            <a:extLst>
              <a:ext uri="{FF2B5EF4-FFF2-40B4-BE49-F238E27FC236}">
                <a16:creationId xmlns:a16="http://schemas.microsoft.com/office/drawing/2014/main" id="{440B84E1-3AFE-D07E-AE9C-A34C102C94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85" r="600" b="-2"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F0C346-C3E8-1D84-BD67-5969DE8E2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8289" y="570819"/>
            <a:ext cx="3297717" cy="538785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hr-HR" sz="1900" dirty="0">
                <a:latin typeface="Century Gothic"/>
                <a:ea typeface="+mj-lt"/>
                <a:cs typeface="+mj-lt"/>
              </a:rPr>
              <a:t>I</a:t>
            </a:r>
            <a:r>
              <a:rPr lang="hr-HR" sz="2000" dirty="0">
                <a:latin typeface="Century Gothic"/>
                <a:ea typeface="+mj-lt"/>
                <a:cs typeface="+mj-lt"/>
              </a:rPr>
              <a:t>sključite izvor i napravite LC krug pomicanjem prekidača u položaj 2.</a:t>
            </a:r>
            <a:endParaRPr lang="en-US" sz="2000">
              <a:latin typeface="Century Gothic"/>
              <a:ea typeface="+mj-lt"/>
              <a:cs typeface="+mj-lt"/>
            </a:endParaRPr>
          </a:p>
          <a:p>
            <a:pPr marL="0" indent="0">
              <a:spcBef>
                <a:spcPts val="0"/>
              </a:spcBef>
              <a:buNone/>
            </a:pPr>
            <a:endParaRPr lang="hr-HR" sz="2000" b="1" dirty="0">
              <a:latin typeface="Century Gothic"/>
              <a:cs typeface="Calibri Ligh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r" sz="2000" dirty="0">
                <a:latin typeface="Century Gothic"/>
              </a:rPr>
              <a:t>a. Kakav oblik imaju signali?</a:t>
            </a:r>
            <a:endParaRPr lang="hr-HR" sz="2000">
              <a:latin typeface="Century Gothic"/>
              <a:cs typeface="Calibri Light" panose="020F0302020204030204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r" sz="2000" dirty="0">
                <a:latin typeface="Century Gothic"/>
              </a:rPr>
              <a:t/>
            </a:r>
            <a:br>
              <a:rPr lang="hr" sz="2000" dirty="0">
                <a:latin typeface="Century Gothic"/>
              </a:rPr>
            </a:br>
            <a:r>
              <a:rPr lang="hr" sz="2000" dirty="0">
                <a:latin typeface="Century Gothic"/>
              </a:rPr>
              <a:t>b. Što možete reći o njihovoj amplitudi?</a:t>
            </a:r>
            <a:endParaRPr lang="hr-HR" sz="2000">
              <a:latin typeface="Century Gothic"/>
              <a:cs typeface="Calibri Light" panose="020F0302020204030204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r" sz="2000" dirty="0">
                <a:latin typeface="Century Gothic"/>
              </a:rPr>
              <a:t/>
            </a:r>
            <a:br>
              <a:rPr lang="hr" sz="2000" dirty="0">
                <a:latin typeface="Century Gothic"/>
              </a:rPr>
            </a:br>
            <a:r>
              <a:rPr lang="hr" sz="2000" dirty="0">
                <a:latin typeface="Century Gothic"/>
              </a:rPr>
              <a:t>C. Usporedite dobivenu vrijednost s onom koju ste dobili primjenom </a:t>
            </a:r>
            <a:r>
              <a:rPr lang="hr" sz="2000" err="1">
                <a:latin typeface="Century Gothic"/>
              </a:rPr>
              <a:t>Thomsonove</a:t>
            </a:r>
            <a:r>
              <a:rPr lang="hr" sz="2000" dirty="0">
                <a:latin typeface="Century Gothic"/>
              </a:rPr>
              <a:t> formule.</a:t>
            </a:r>
            <a:endParaRPr lang="hr-HR" sz="2000">
              <a:latin typeface="Century Gothic"/>
              <a:ea typeface="+mj-lt"/>
              <a:cs typeface="+mj-lt"/>
            </a:endParaRPr>
          </a:p>
          <a:p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12698019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A30C4-CE40-6E72-C4F3-A5ED8EA97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46" y="1417772"/>
            <a:ext cx="4008384" cy="335014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hr" sz="2000" dirty="0">
                <a:latin typeface="Century Gothic"/>
              </a:rPr>
              <a:t>S početnim vrijednostima za C i L, promijenite vrijednost otpornika u seriji s idealnom zavojnicom odabirom R=0,2 Ω
a. Što primjećujete na </a:t>
            </a:r>
            <a:r>
              <a:rPr lang="hr" sz="2000" dirty="0" smtClean="0">
                <a:latin typeface="Century Gothic"/>
              </a:rPr>
              <a:t>grafovima?</a:t>
            </a:r>
            <a:r>
              <a:rPr lang="hr" sz="2000" dirty="0">
                <a:latin typeface="Century Gothic"/>
              </a:rPr>
              <a:t>
b. Kako objašnjavate smanjenje amplitude signala?</a:t>
            </a:r>
            <a:endParaRPr lang="en-US" sz="2000" dirty="0">
              <a:latin typeface="Century Gothic"/>
              <a:cs typeface="Calibri" panose="020F0502020204030204"/>
            </a:endParaRP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8" descr="Diagram&#10;&#10;Description automatically generated">
            <a:extLst>
              <a:ext uri="{FF2B5EF4-FFF2-40B4-BE49-F238E27FC236}">
                <a16:creationId xmlns:a16="http://schemas.microsoft.com/office/drawing/2014/main" id="{82B586F3-F15E-62E1-163B-5BC7F1E98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6910" y="-4461"/>
            <a:ext cx="7265731" cy="662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9859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BA161-9F64-A040-5F13-A3412893E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a typeface="+mj-lt"/>
                <a:cs typeface="+mj-lt"/>
              </a:rPr>
              <a:t>Evaluacija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radionice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BFA81-C9B7-C8DF-678F-D191854E9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600" dirty="0">
                <a:ea typeface="+mn-lt"/>
                <a:cs typeface="+mn-lt"/>
                <a:hlinkClick r:id="rId2"/>
              </a:rPr>
              <a:t>https://bit.ly/3RtWJ9R</a:t>
            </a:r>
            <a:endParaRPr lang="en-US" sz="3600">
              <a:ea typeface="+mn-lt"/>
              <a:cs typeface="+mn-lt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8781FAF-42DD-4F11-8196-991220C82872}"/>
              </a:ext>
            </a:extLst>
          </p:cNvPr>
          <p:cNvSpPr txBox="1">
            <a:spLocks/>
          </p:cNvSpPr>
          <p:nvPr/>
        </p:nvSpPr>
        <p:spPr>
          <a:xfrm>
            <a:off x="2764864" y="4391126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dirty="0">
                <a:ea typeface="+mj-lt"/>
                <a:cs typeface="+mj-lt"/>
              </a:rPr>
              <a:t>Hvala </a:t>
            </a:r>
            <a:r>
              <a:rPr lang="en-US" dirty="0" err="1">
                <a:ea typeface="+mj-lt"/>
                <a:cs typeface="+mj-lt"/>
              </a:rPr>
              <a:t>na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pažnji</a:t>
            </a:r>
            <a:r>
              <a:rPr lang="en-US" dirty="0">
                <a:ea typeface="+mj-lt"/>
                <a:cs typeface="+mj-lt"/>
              </a:rPr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294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F852328-AF7C-4AEE-8E77-A74F78CF9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6150" y="519335"/>
            <a:ext cx="8911687" cy="1280890"/>
          </a:xfrm>
        </p:spPr>
        <p:txBody>
          <a:bodyPr>
            <a:normAutofit/>
          </a:bodyPr>
          <a:lstStyle/>
          <a:p>
            <a:r>
              <a:rPr lang="hr-HR" dirty="0" err="1"/>
              <a:t>Phet</a:t>
            </a:r>
            <a:r>
              <a:rPr lang="hr-HR" dirty="0"/>
              <a:t> interaktivne simulacije, Sveučilište Colorado </a:t>
            </a:r>
            <a:r>
              <a:rPr lang="hr-HR" dirty="0" err="1"/>
              <a:t>Boulder</a:t>
            </a:r>
            <a:endParaRPr lang="hr-HR" dirty="0"/>
          </a:p>
        </p:txBody>
      </p:sp>
      <p:sp>
        <p:nvSpPr>
          <p:cNvPr id="16" name="Rezervirano mjesto sadržaja 2">
            <a:extLst>
              <a:ext uri="{FF2B5EF4-FFF2-40B4-BE49-F238E27FC236}">
                <a16:creationId xmlns:a16="http://schemas.microsoft.com/office/drawing/2014/main" id="{544E6C17-A933-4DD9-BD12-E70BF5505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8842" y="1946763"/>
            <a:ext cx="4947700" cy="491465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2400" dirty="0"/>
              <a:t>Osnovan 2002. godine na Sveučilištu Colorado </a:t>
            </a:r>
            <a:r>
              <a:rPr lang="hr-HR" sz="2400" dirty="0" err="1"/>
              <a:t>Boulder</a:t>
            </a:r>
            <a:r>
              <a:rPr lang="hr-HR" sz="2400" dirty="0"/>
              <a:t> od strane nobelovca Carla </a:t>
            </a:r>
            <a:r>
              <a:rPr lang="hr-HR" sz="2400" dirty="0" err="1"/>
              <a:t>Wiemana</a:t>
            </a:r>
            <a:r>
              <a:rPr lang="hr-HR" sz="2400" dirty="0"/>
              <a:t>. </a:t>
            </a:r>
            <a:endParaRPr lang="en-US"/>
          </a:p>
          <a:p>
            <a:pPr>
              <a:lnSpc>
                <a:spcPct val="90000"/>
              </a:lnSpc>
            </a:pPr>
            <a:r>
              <a:rPr lang="hr-HR" sz="2400" dirty="0"/>
              <a:t>Besplatne edukativne simulacije STEM područja. </a:t>
            </a:r>
          </a:p>
          <a:p>
            <a:pPr>
              <a:lnSpc>
                <a:spcPct val="90000"/>
              </a:lnSpc>
            </a:pPr>
            <a:r>
              <a:rPr lang="hr-HR" sz="2400" dirty="0" err="1"/>
              <a:t>Phet</a:t>
            </a:r>
            <a:r>
              <a:rPr lang="hr-HR" sz="2400" dirty="0"/>
              <a:t> simulacije se temelje na opsežnim obrazovnim istraživanjima. </a:t>
            </a:r>
          </a:p>
          <a:p>
            <a:pPr>
              <a:lnSpc>
                <a:spcPct val="90000"/>
              </a:lnSpc>
            </a:pPr>
            <a:r>
              <a:rPr lang="hr-HR" sz="2400" dirty="0"/>
              <a:t> </a:t>
            </a:r>
            <a:r>
              <a:rPr lang="hr-HR" sz="2400" dirty="0">
                <a:hlinkClick r:id="rId2"/>
              </a:rPr>
              <a:t>https://phet.colorado.edu/</a:t>
            </a:r>
            <a:endParaRPr lang="hr-HR" sz="2400" dirty="0"/>
          </a:p>
          <a:p>
            <a:pPr>
              <a:lnSpc>
                <a:spcPct val="90000"/>
              </a:lnSpc>
            </a:pPr>
            <a:endParaRPr lang="hr-HR" sz="2400" dirty="0"/>
          </a:p>
          <a:p>
            <a:pPr marL="0" indent="0">
              <a:lnSpc>
                <a:spcPct val="90000"/>
              </a:lnSpc>
              <a:buNone/>
            </a:pPr>
            <a:endParaRPr lang="hr-HR" sz="1700" dirty="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B48A1DE5-854B-19FC-6E54-B9F641B103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6037" y="1402496"/>
            <a:ext cx="5302737" cy="408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74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D6AA7B0-DDA0-27F1-6695-2545A84EDD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9213" y="2543946"/>
            <a:ext cx="8915400" cy="2957558"/>
          </a:xfrm>
        </p:spPr>
      </p:pic>
      <p:pic>
        <p:nvPicPr>
          <p:cNvPr id="5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4FE24225-3DB6-86BC-D52B-58AD50F8F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09" y="34260"/>
            <a:ext cx="12031783" cy="67089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F2BECF-FFD7-0FC3-5905-8AAD2FF89697}"/>
              </a:ext>
            </a:extLst>
          </p:cNvPr>
          <p:cNvSpPr txBox="1"/>
          <p:nvPr/>
        </p:nvSpPr>
        <p:spPr>
          <a:xfrm>
            <a:off x="3004037" y="4054230"/>
            <a:ext cx="180975" cy="3619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8" name="TekstniOkvir 16">
            <a:extLst>
              <a:ext uri="{FF2B5EF4-FFF2-40B4-BE49-F238E27FC236}">
                <a16:creationId xmlns:a16="http://schemas.microsoft.com/office/drawing/2014/main" id="{A0069356-AA0F-8653-8720-E224B863A9C3}"/>
              </a:ext>
            </a:extLst>
          </p:cNvPr>
          <p:cNvSpPr txBox="1"/>
          <p:nvPr/>
        </p:nvSpPr>
        <p:spPr>
          <a:xfrm>
            <a:off x="-48847" y="1614115"/>
            <a:ext cx="3986075" cy="304698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1000"/>
              </a:spcBef>
              <a:buClr>
                <a:schemeClr val="accent1"/>
              </a:buClr>
            </a:pPr>
            <a:r>
              <a:rPr lang="hr-HR" sz="2400" b="1" dirty="0"/>
              <a:t>Stvaranjem korisničkog </a:t>
            </a:r>
            <a:br>
              <a:rPr lang="hr-HR" sz="2400" b="1" dirty="0"/>
            </a:br>
            <a:r>
              <a:rPr lang="hr-HR" sz="2400" b="1" dirty="0"/>
              <a:t>identiteta</a:t>
            </a:r>
            <a:r>
              <a:rPr lang="en-US" sz="2400" b="1" dirty="0"/>
              <a:t> </a:t>
            </a:r>
            <a:r>
              <a:rPr lang="en-US" sz="2400" b="1" dirty="0" err="1"/>
              <a:t>na</a:t>
            </a:r>
            <a:r>
              <a:rPr lang="hr-HR" sz="2400" b="1" dirty="0"/>
              <a:t> </a:t>
            </a:r>
            <a:r>
              <a:rPr lang="en-US" sz="2400" b="1" dirty="0"/>
              <a:t>Phet</a:t>
            </a:r>
            <a:r>
              <a:rPr lang="hr-HR" sz="2400" b="1" dirty="0"/>
              <a:t>u</a:t>
            </a:r>
            <a:r>
              <a:rPr lang="en-US" sz="2400" b="1" dirty="0"/>
              <a:t> </a:t>
            </a:r>
            <a:r>
              <a:rPr lang="hr-HR" sz="2400" b="1" dirty="0"/>
              <a:t/>
            </a:r>
            <a:br>
              <a:rPr lang="hr-HR" sz="2400" b="1" dirty="0"/>
            </a:br>
            <a:r>
              <a:rPr lang="en-US" sz="2400" b="1" dirty="0" err="1"/>
              <a:t>imate</a:t>
            </a:r>
            <a:r>
              <a:rPr lang="en-US" sz="2400" b="1" dirty="0"/>
              <a:t> </a:t>
            </a:r>
            <a:r>
              <a:rPr lang="en-US" sz="2400" b="1" dirty="0" err="1"/>
              <a:t>pristup</a:t>
            </a:r>
            <a:r>
              <a:rPr lang="en-US" sz="2400" b="1" dirty="0"/>
              <a:t> </a:t>
            </a:r>
            <a:r>
              <a:rPr lang="hr-HR" sz="2400" b="1" dirty="0"/>
              <a:t/>
            </a:r>
            <a:br>
              <a:rPr lang="hr-HR" sz="2400" b="1" dirty="0"/>
            </a:br>
            <a:r>
              <a:rPr lang="en-US" sz="2400" b="1" dirty="0" err="1"/>
              <a:t>pripremljenim</a:t>
            </a:r>
            <a:r>
              <a:rPr lang="hr-HR" sz="2400" b="1" dirty="0"/>
              <a:t> </a:t>
            </a:r>
            <a:r>
              <a:rPr lang="en-US" sz="2400" b="1" dirty="0" err="1"/>
              <a:t>lekcijama</a:t>
            </a:r>
            <a:r>
              <a:rPr lang="hr-HR" sz="2400" b="1" dirty="0"/>
              <a:t/>
            </a:r>
            <a:br>
              <a:rPr lang="hr-HR" sz="2400" b="1" dirty="0"/>
            </a:br>
            <a:r>
              <a:rPr lang="hr-HR" sz="2400" b="1" dirty="0"/>
              <a:t>nastavnika cijelog svijeta.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813872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83EBC-E720-9914-5C51-7CF02C231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874" y="550101"/>
            <a:ext cx="9486900" cy="1371600"/>
          </a:xfrm>
        </p:spPr>
        <p:txBody>
          <a:bodyPr/>
          <a:lstStyle/>
          <a:p>
            <a:r>
              <a:rPr lang="en-US" dirty="0" err="1"/>
              <a:t>Serijski</a:t>
            </a:r>
            <a:r>
              <a:rPr lang="en-US" dirty="0"/>
              <a:t> </a:t>
            </a:r>
            <a:r>
              <a:rPr lang="en-US" dirty="0" err="1"/>
              <a:t>spoj</a:t>
            </a:r>
            <a:r>
              <a:rPr lang="en-US" dirty="0"/>
              <a:t> </a:t>
            </a:r>
            <a:r>
              <a:rPr lang="en-US" dirty="0" err="1"/>
              <a:t>kondezatora</a:t>
            </a:r>
            <a:endParaRPr lang="en-US" dirty="0" err="1">
              <a:cs typeface="Calibri Light"/>
            </a:endParaRPr>
          </a:p>
        </p:txBody>
      </p:sp>
      <p:pic>
        <p:nvPicPr>
          <p:cNvPr id="9" name="Picture 9" descr="Diagram&#10;&#10;Description automatically generated">
            <a:extLst>
              <a:ext uri="{FF2B5EF4-FFF2-40B4-BE49-F238E27FC236}">
                <a16:creationId xmlns:a16="http://schemas.microsoft.com/office/drawing/2014/main" id="{B4CB6917-EC11-4554-7A1B-4FA028BFF6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3621" y="1600933"/>
            <a:ext cx="5761835" cy="4351338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F9E289-90EB-D263-B78C-2AF2D16C89B8}"/>
              </a:ext>
            </a:extLst>
          </p:cNvPr>
          <p:cNvSpPr txBox="1"/>
          <p:nvPr/>
        </p:nvSpPr>
        <p:spPr>
          <a:xfrm>
            <a:off x="1563076" y="2283557"/>
            <a:ext cx="3551359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cs typeface="Calibri"/>
              </a:rPr>
              <a:t>Na </a:t>
            </a:r>
            <a:r>
              <a:rPr lang="en-US" sz="2400" dirty="0" err="1">
                <a:cs typeface="Calibri"/>
              </a:rPr>
              <a:t>radnu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površinu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uzmite</a:t>
            </a:r>
            <a:r>
              <a:rPr lang="en-US" sz="2400" dirty="0">
                <a:cs typeface="Calibri"/>
              </a:rPr>
              <a:t> tri </a:t>
            </a:r>
            <a:r>
              <a:rPr lang="en-US" sz="2400" dirty="0" err="1">
                <a:cs typeface="Calibri"/>
              </a:rPr>
              <a:t>kondezatora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i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dvije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baterije</a:t>
            </a:r>
            <a:r>
              <a:rPr lang="en-US" sz="2400" dirty="0">
                <a:cs typeface="Calibri"/>
              </a:rPr>
              <a:t>. </a:t>
            </a:r>
            <a:r>
              <a:rPr lang="en-US" sz="2400" dirty="0" err="1">
                <a:cs typeface="Calibri"/>
              </a:rPr>
              <a:t>Spojite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ih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serijski</a:t>
            </a:r>
            <a:r>
              <a:rPr lang="en-US" sz="2400" dirty="0">
                <a:cs typeface="Calibri"/>
              </a:rPr>
              <a:t>. </a:t>
            </a:r>
          </a:p>
          <a:p>
            <a:r>
              <a:rPr lang="en-US" sz="2400" dirty="0" err="1">
                <a:cs typeface="Calibri"/>
              </a:rPr>
              <a:t>Napunite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kondezatore</a:t>
            </a:r>
            <a:r>
              <a:rPr lang="en-US" sz="2400" dirty="0">
                <a:cs typeface="Calibri"/>
              </a:rPr>
              <a:t>.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8BA7F0-A91A-6D93-223A-089753D4BBF7}"/>
              </a:ext>
            </a:extLst>
          </p:cNvPr>
          <p:cNvSpPr txBox="1"/>
          <p:nvPr/>
        </p:nvSpPr>
        <p:spPr>
          <a:xfrm>
            <a:off x="1563678" y="5068323"/>
            <a:ext cx="3270862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cs typeface="Calibri"/>
              </a:rPr>
              <a:t>Otvorite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sklopku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kada</a:t>
            </a:r>
            <a:r>
              <a:rPr lang="en-US" sz="2400" dirty="0">
                <a:cs typeface="Calibri"/>
              </a:rPr>
              <a:t> se </a:t>
            </a:r>
            <a:r>
              <a:rPr lang="en-US" sz="2400" dirty="0" err="1">
                <a:cs typeface="Calibri"/>
              </a:rPr>
              <a:t>napune</a:t>
            </a:r>
            <a:r>
              <a:rPr lang="en-US" sz="2400" dirty="0">
                <a:cs typeface="Calibri"/>
              </a:rPr>
              <a:t>. 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532796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9EC7FCD-BBB3-1EF7-3F27-DC257EDEE425}"/>
              </a:ext>
            </a:extLst>
          </p:cNvPr>
          <p:cNvSpPr txBox="1"/>
          <p:nvPr/>
        </p:nvSpPr>
        <p:spPr>
          <a:xfrm>
            <a:off x="1318845" y="1502019"/>
            <a:ext cx="3541590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cs typeface="Calibri"/>
              </a:rPr>
              <a:t>Zamjenite </a:t>
            </a:r>
            <a:r>
              <a:rPr lang="en-US" sz="2400" dirty="0" err="1">
                <a:cs typeface="Calibri"/>
              </a:rPr>
              <a:t>baterije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žaruljicom</a:t>
            </a:r>
            <a:r>
              <a:rPr lang="en-US" sz="2400" dirty="0">
                <a:cs typeface="Calibri"/>
              </a:rPr>
              <a:t>. </a:t>
            </a:r>
          </a:p>
          <a:p>
            <a:endParaRPr lang="en-US" sz="2400" dirty="0">
              <a:cs typeface="Calibri"/>
            </a:endParaRPr>
          </a:p>
          <a:p>
            <a:r>
              <a:rPr lang="en-US" sz="2400" dirty="0" err="1">
                <a:cs typeface="Calibri"/>
              </a:rPr>
              <a:t>Zatvorite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sklopu</a:t>
            </a:r>
            <a:r>
              <a:rPr lang="en-US" sz="2400" dirty="0">
                <a:cs typeface="Calibri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A3C70D-FB2B-5C30-4F7C-F7B6203CD527}"/>
              </a:ext>
            </a:extLst>
          </p:cNvPr>
          <p:cNvSpPr txBox="1"/>
          <p:nvPr/>
        </p:nvSpPr>
        <p:spPr>
          <a:xfrm>
            <a:off x="1868364" y="3565769"/>
            <a:ext cx="180975" cy="3619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87092F-EB6D-CA0D-34C7-20A854987BC0}"/>
              </a:ext>
            </a:extLst>
          </p:cNvPr>
          <p:cNvSpPr txBox="1"/>
          <p:nvPr/>
        </p:nvSpPr>
        <p:spPr>
          <a:xfrm>
            <a:off x="1316402" y="3363057"/>
            <a:ext cx="291635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cs typeface="Calibri"/>
              </a:rPr>
              <a:t>Svijetlli</a:t>
            </a:r>
            <a:r>
              <a:rPr lang="en-US" sz="2400" dirty="0">
                <a:cs typeface="Calibri"/>
              </a:rPr>
              <a:t> li </a:t>
            </a:r>
            <a:r>
              <a:rPr lang="en-US" sz="2400" dirty="0" err="1">
                <a:cs typeface="Calibri"/>
              </a:rPr>
              <a:t>žaruljica</a:t>
            </a:r>
            <a:r>
              <a:rPr lang="en-US" sz="2400" dirty="0">
                <a:cs typeface="Calibri"/>
              </a:rPr>
              <a:t>? </a:t>
            </a:r>
          </a:p>
          <a:p>
            <a:r>
              <a:rPr lang="en-US" sz="2400" dirty="0">
                <a:cs typeface="Calibri"/>
              </a:rPr>
              <a:t>Kako to </a:t>
            </a:r>
            <a:r>
              <a:rPr lang="en-US" sz="2400" dirty="0" err="1">
                <a:cs typeface="Calibri"/>
              </a:rPr>
              <a:t>objašnjavate</a:t>
            </a:r>
            <a:r>
              <a:rPr lang="en-US" sz="2400" dirty="0">
                <a:cs typeface="Calibri"/>
              </a:rPr>
              <a:t>? </a:t>
            </a:r>
          </a:p>
        </p:txBody>
      </p:sp>
      <p:pic>
        <p:nvPicPr>
          <p:cNvPr id="8" name="Picture 8" descr="A picture containing text, sky&#10;&#10;Description automatically generated">
            <a:extLst>
              <a:ext uri="{FF2B5EF4-FFF2-40B4-BE49-F238E27FC236}">
                <a16:creationId xmlns:a16="http://schemas.microsoft.com/office/drawing/2014/main" id="{483E9AB3-E36E-0046-B199-292E05EED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862" y="1421055"/>
            <a:ext cx="4736122" cy="422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890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B40D5-B396-4DDF-97F9-6B21B7B41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2678" y="488411"/>
            <a:ext cx="8911687" cy="1280890"/>
          </a:xfrm>
        </p:spPr>
        <p:txBody>
          <a:bodyPr/>
          <a:lstStyle/>
          <a:p>
            <a:r>
              <a:rPr lang="en-US" dirty="0" err="1">
                <a:cs typeface="Calibri Light"/>
              </a:rPr>
              <a:t>Paralelni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spoj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kondezatora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17175-86F7-C7FE-981D-C5DFDBEB5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513" y="1872641"/>
            <a:ext cx="8915400" cy="377762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dirty="0" err="1">
                <a:cs typeface="Calibri" panose="020F0502020204030204"/>
              </a:rPr>
              <a:t>Spojite</a:t>
            </a:r>
            <a:r>
              <a:rPr lang="en-US" sz="2400" dirty="0">
                <a:cs typeface="Calibri" panose="020F0502020204030204"/>
              </a:rPr>
              <a:t> tri </a:t>
            </a:r>
            <a:r>
              <a:rPr lang="en-US" sz="2400" dirty="0" err="1">
                <a:cs typeface="Calibri" panose="020F0502020204030204"/>
              </a:rPr>
              <a:t>kondezatora</a:t>
            </a:r>
            <a:r>
              <a:rPr lang="en-US" sz="2400" dirty="0">
                <a:cs typeface="Calibri" panose="020F0502020204030204"/>
              </a:rPr>
              <a:t> </a:t>
            </a:r>
            <a:r>
              <a:rPr lang="en-US" sz="2400" dirty="0" err="1">
                <a:cs typeface="Calibri" panose="020F0502020204030204"/>
              </a:rPr>
              <a:t>prema</a:t>
            </a:r>
            <a:r>
              <a:rPr lang="en-US" sz="2400" dirty="0">
                <a:cs typeface="Calibri" panose="020F0502020204030204"/>
              </a:rPr>
              <a:t> </a:t>
            </a:r>
            <a:endParaRPr lang="en-US"/>
          </a:p>
          <a:p>
            <a:pPr marL="0" indent="0">
              <a:buNone/>
            </a:pPr>
            <a:r>
              <a:rPr lang="en-US" sz="2400" dirty="0" err="1">
                <a:cs typeface="Calibri" panose="020F0502020204030204"/>
              </a:rPr>
              <a:t>shemi</a:t>
            </a:r>
            <a:r>
              <a:rPr lang="en-US" sz="2400" dirty="0">
                <a:cs typeface="Calibri" panose="020F0502020204030204"/>
              </a:rPr>
              <a:t>. 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732253-33DC-925D-EABB-4F539F297317}"/>
              </a:ext>
            </a:extLst>
          </p:cNvPr>
          <p:cNvSpPr txBox="1"/>
          <p:nvPr/>
        </p:nvSpPr>
        <p:spPr>
          <a:xfrm>
            <a:off x="1086826" y="3211634"/>
            <a:ext cx="180975" cy="3619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CB2A0E-8A38-14B7-04DA-1B3F4B8328C9}"/>
              </a:ext>
            </a:extLst>
          </p:cNvPr>
          <p:cNvSpPr txBox="1"/>
          <p:nvPr/>
        </p:nvSpPr>
        <p:spPr>
          <a:xfrm>
            <a:off x="934232" y="3353321"/>
            <a:ext cx="3782207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cs typeface="Calibri"/>
              </a:rPr>
              <a:t>Zatvorite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sklopku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i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napunite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kondezatore</a:t>
            </a:r>
            <a:r>
              <a:rPr lang="en-US" sz="2400" dirty="0">
                <a:cs typeface="Calibri"/>
              </a:rPr>
              <a:t>.</a:t>
            </a:r>
            <a:endParaRPr lang="en-US" sz="2400"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EEFF1E-99D4-0844-89DA-504673052855}"/>
              </a:ext>
            </a:extLst>
          </p:cNvPr>
          <p:cNvSpPr txBox="1"/>
          <p:nvPr/>
        </p:nvSpPr>
        <p:spPr>
          <a:xfrm>
            <a:off x="1252602" y="4658116"/>
            <a:ext cx="180975" cy="3619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9BDD0C-6549-5460-6F87-EE763ADF5880}"/>
              </a:ext>
            </a:extLst>
          </p:cNvPr>
          <p:cNvSpPr txBox="1"/>
          <p:nvPr/>
        </p:nvSpPr>
        <p:spPr>
          <a:xfrm>
            <a:off x="1169094" y="4658116"/>
            <a:ext cx="1266564" cy="9882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pic>
        <p:nvPicPr>
          <p:cNvPr id="10" name="Picture 10" descr="A picture containing sky&#10;&#10;Description automatically generated">
            <a:extLst>
              <a:ext uri="{FF2B5EF4-FFF2-40B4-BE49-F238E27FC236}">
                <a16:creationId xmlns:a16="http://schemas.microsoft.com/office/drawing/2014/main" id="{685D305A-A724-42C2-C406-60AE80A1CD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9093" y="1716479"/>
            <a:ext cx="5322276" cy="305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157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BA209-380B-F391-7D1C-BEF41C654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5018" y="1305046"/>
            <a:ext cx="10515600" cy="347210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dirty="0">
                <a:cs typeface="Calibri"/>
              </a:rPr>
              <a:t>Zamjenite </a:t>
            </a:r>
            <a:r>
              <a:rPr lang="en-US" sz="2400" dirty="0" err="1">
                <a:cs typeface="Calibri"/>
              </a:rPr>
              <a:t>baterije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žaruljicom</a:t>
            </a:r>
            <a:r>
              <a:rPr lang="en-US" sz="2400" dirty="0">
                <a:cs typeface="Calibri"/>
              </a:rPr>
              <a:t>.</a:t>
            </a:r>
            <a:endParaRPr lang="en-US" sz="2400" dirty="0"/>
          </a:p>
          <a:p>
            <a:pPr marL="0" indent="0">
              <a:buNone/>
            </a:pPr>
            <a:endParaRPr lang="en-US" sz="2400" dirty="0">
              <a:cs typeface="Calibri"/>
            </a:endParaRPr>
          </a:p>
          <a:p>
            <a:pPr marL="0" indent="0">
              <a:buNone/>
            </a:pPr>
            <a:r>
              <a:rPr lang="en-US" sz="2400" dirty="0">
                <a:cs typeface="Calibri"/>
              </a:rPr>
              <a:t>Koliko </a:t>
            </a:r>
            <a:r>
              <a:rPr lang="en-US" sz="2400" dirty="0" err="1">
                <a:cs typeface="Calibri"/>
              </a:rPr>
              <a:t>dugo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svijetli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žaruljica</a:t>
            </a:r>
            <a:r>
              <a:rPr lang="en-US" sz="2400" dirty="0">
                <a:cs typeface="Calibri"/>
              </a:rPr>
              <a:t>? </a:t>
            </a:r>
          </a:p>
          <a:p>
            <a:pPr marL="0" indent="0">
              <a:buNone/>
            </a:pPr>
            <a:endParaRPr lang="en-US" sz="2400" dirty="0">
              <a:cs typeface="Calibri"/>
            </a:endParaRPr>
          </a:p>
          <a:p>
            <a:pPr marL="0" indent="0">
              <a:buNone/>
            </a:pPr>
            <a:r>
              <a:rPr lang="en-US" sz="2400" dirty="0" err="1">
                <a:cs typeface="Calibri"/>
              </a:rPr>
              <a:t>Promatrajte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električni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napon</a:t>
            </a:r>
            <a:r>
              <a:rPr lang="en-US" sz="2400" dirty="0">
                <a:cs typeface="Calibri"/>
              </a:rPr>
              <a:t> </a:t>
            </a:r>
          </a:p>
          <a:p>
            <a:pPr marL="0" indent="0">
              <a:buNone/>
            </a:pPr>
            <a:r>
              <a:rPr lang="en-US" sz="2400" dirty="0" err="1">
                <a:cs typeface="Calibri"/>
              </a:rPr>
              <a:t>žaruljice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na</a:t>
            </a:r>
            <a:r>
              <a:rPr lang="en-US" sz="2400" dirty="0">
                <a:cs typeface="Calibri"/>
              </a:rPr>
              <a:t> </a:t>
            </a:r>
            <a:r>
              <a:rPr lang="hr-HR" sz="2400" dirty="0" smtClean="0">
                <a:cs typeface="Calibri"/>
              </a:rPr>
              <a:t>grafu</a:t>
            </a:r>
            <a:r>
              <a:rPr lang="en-US" sz="2400" dirty="0" smtClean="0">
                <a:cs typeface="Calibri"/>
              </a:rPr>
              <a:t>.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9AD8A5-309D-F20F-F75A-713D9B23F8C8}"/>
              </a:ext>
            </a:extLst>
          </p:cNvPr>
          <p:cNvSpPr txBox="1"/>
          <p:nvPr/>
        </p:nvSpPr>
        <p:spPr>
          <a:xfrm>
            <a:off x="1221152" y="5074045"/>
            <a:ext cx="9882891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cs typeface="Calibri"/>
              </a:rPr>
              <a:t>Ukupni</a:t>
            </a:r>
            <a:r>
              <a:rPr lang="en-US" sz="2400" dirty="0">
                <a:cs typeface="Calibri"/>
              </a:rPr>
              <a:t> </a:t>
            </a:r>
            <a:r>
              <a:rPr lang="hr-HR" sz="2400" dirty="0" smtClean="0">
                <a:cs typeface="Calibri"/>
              </a:rPr>
              <a:t> </a:t>
            </a:r>
            <a:r>
              <a:rPr lang="en-US" sz="2400" dirty="0" err="1" smtClean="0">
                <a:cs typeface="Calibri"/>
              </a:rPr>
              <a:t>kapacitet</a:t>
            </a:r>
            <a:r>
              <a:rPr lang="en-US" sz="2400" dirty="0" smtClean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kondezatora</a:t>
            </a:r>
            <a:r>
              <a:rPr lang="en-US" sz="2400" dirty="0">
                <a:cs typeface="Calibri"/>
              </a:rPr>
              <a:t> se </a:t>
            </a:r>
            <a:r>
              <a:rPr lang="en-US" sz="2400" dirty="0" err="1">
                <a:cs typeface="Calibri"/>
              </a:rPr>
              <a:t>povećao</a:t>
            </a:r>
            <a:r>
              <a:rPr lang="en-US" sz="2400" dirty="0">
                <a:cs typeface="Calibri"/>
              </a:rPr>
              <a:t> pa </a:t>
            </a:r>
            <a:r>
              <a:rPr lang="en-US" sz="2400" dirty="0" err="1">
                <a:cs typeface="Calibri"/>
              </a:rPr>
              <a:t>žaruljia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svijetli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duže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nego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kod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serijskog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spoja</a:t>
            </a:r>
            <a:r>
              <a:rPr lang="en-US" sz="2400" dirty="0">
                <a:cs typeface="Calibri"/>
              </a:rPr>
              <a:t> </a:t>
            </a:r>
            <a:r>
              <a:rPr lang="en-US" sz="2400" dirty="0" err="1">
                <a:cs typeface="Calibri"/>
              </a:rPr>
              <a:t>kondezatora</a:t>
            </a:r>
            <a:r>
              <a:rPr lang="en-US" sz="2400" dirty="0">
                <a:cs typeface="Calibri"/>
              </a:rPr>
              <a:t>. </a:t>
            </a:r>
          </a:p>
        </p:txBody>
      </p:sp>
      <p:pic>
        <p:nvPicPr>
          <p:cNvPr id="2" name="Picture 3" descr="Diagram&#10;&#10;Description automatically generated">
            <a:extLst>
              <a:ext uri="{FF2B5EF4-FFF2-40B4-BE49-F238E27FC236}">
                <a16:creationId xmlns:a16="http://schemas.microsoft.com/office/drawing/2014/main" id="{DD4C94F1-5CC6-7511-5C47-9F0A82C83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5724" y="632293"/>
            <a:ext cx="5707692" cy="416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020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E28300BD-29C2-D87A-E6EA-776656093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3233" y="536187"/>
            <a:ext cx="8911687" cy="1280890"/>
          </a:xfrm>
        </p:spPr>
        <p:txBody>
          <a:bodyPr/>
          <a:lstStyle/>
          <a:p>
            <a:r>
              <a:rPr lang="en-US" dirty="0" err="1"/>
              <a:t>Serijski</a:t>
            </a:r>
            <a:r>
              <a:rPr lang="en-US" dirty="0"/>
              <a:t> </a:t>
            </a:r>
            <a:r>
              <a:rPr lang="en-US" dirty="0" err="1"/>
              <a:t>spoj</a:t>
            </a:r>
            <a:r>
              <a:rPr lang="en-US" dirty="0"/>
              <a:t> </a:t>
            </a:r>
            <a:r>
              <a:rPr lang="en-US" dirty="0" err="1"/>
              <a:t>zavojnice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otpornika</a:t>
            </a:r>
          </a:p>
        </p:txBody>
      </p:sp>
      <p:pic>
        <p:nvPicPr>
          <p:cNvPr id="7" name="Picture 7" descr="Diagram&#10;&#10;Description automatically generated">
            <a:extLst>
              <a:ext uri="{FF2B5EF4-FFF2-40B4-BE49-F238E27FC236}">
                <a16:creationId xmlns:a16="http://schemas.microsoft.com/office/drawing/2014/main" id="{BDF26854-E24A-94EF-5300-AE02DA7156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45963" y="1478321"/>
            <a:ext cx="5331729" cy="2749001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CDD8D8-0BEB-48C4-5BC1-682EC970327E}"/>
              </a:ext>
            </a:extLst>
          </p:cNvPr>
          <p:cNvSpPr txBox="1"/>
          <p:nvPr/>
        </p:nvSpPr>
        <p:spPr>
          <a:xfrm>
            <a:off x="1847588" y="1602287"/>
            <a:ext cx="2571358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 err="1"/>
              <a:t>Spojite</a:t>
            </a:r>
            <a:r>
              <a:rPr lang="en-US" sz="2400" dirty="0"/>
              <a:t> </a:t>
            </a:r>
            <a:r>
              <a:rPr lang="en-US" sz="2400" dirty="0" err="1"/>
              <a:t>strujni</a:t>
            </a:r>
            <a:r>
              <a:rPr lang="en-US" sz="2400" dirty="0"/>
              <a:t> </a:t>
            </a:r>
            <a:r>
              <a:rPr lang="en-US" sz="2400" dirty="0" err="1"/>
              <a:t>krug</a:t>
            </a:r>
            <a:r>
              <a:rPr lang="en-US" sz="2400" dirty="0"/>
              <a:t> </a:t>
            </a:r>
            <a:r>
              <a:rPr lang="en-US" sz="2400" dirty="0" err="1"/>
              <a:t>prema</a:t>
            </a:r>
            <a:r>
              <a:rPr lang="en-US" sz="2400" dirty="0"/>
              <a:t> </a:t>
            </a:r>
            <a:r>
              <a:rPr lang="en-US" sz="2400" dirty="0" err="1"/>
              <a:t>shemi</a:t>
            </a:r>
            <a:r>
              <a:rPr lang="en-US" sz="2400" dirty="0"/>
              <a:t>.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606508-A25D-0774-4783-FF5C022DA48D}"/>
              </a:ext>
            </a:extLst>
          </p:cNvPr>
          <p:cNvSpPr txBox="1"/>
          <p:nvPr/>
        </p:nvSpPr>
        <p:spPr>
          <a:xfrm>
            <a:off x="8024485" y="1096027"/>
            <a:ext cx="180975" cy="3619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881DB4-244C-FBD1-40B6-6BBE7FA844D9}"/>
              </a:ext>
            </a:extLst>
          </p:cNvPr>
          <p:cNvSpPr txBox="1"/>
          <p:nvPr/>
        </p:nvSpPr>
        <p:spPr>
          <a:xfrm>
            <a:off x="1891950" y="4812083"/>
            <a:ext cx="5170507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 err="1"/>
              <a:t>Kapacitet</a:t>
            </a:r>
            <a:r>
              <a:rPr lang="en-US" sz="2400" dirty="0"/>
              <a:t> </a:t>
            </a:r>
            <a:r>
              <a:rPr lang="en-US" sz="2400" dirty="0" err="1"/>
              <a:t>kondezatora</a:t>
            </a:r>
            <a:r>
              <a:rPr lang="en-US" sz="2400" dirty="0"/>
              <a:t> </a:t>
            </a:r>
            <a:r>
              <a:rPr lang="en-US" sz="2400" dirty="0" err="1"/>
              <a:t>možemo</a:t>
            </a:r>
            <a:r>
              <a:rPr lang="en-US" sz="2400" dirty="0"/>
              <a:t> </a:t>
            </a:r>
            <a:r>
              <a:rPr lang="en-US" sz="2400" dirty="0" err="1"/>
              <a:t>promjeniti</a:t>
            </a:r>
            <a:r>
              <a:rPr lang="en-US" sz="2400" dirty="0"/>
              <a:t> </a:t>
            </a:r>
            <a:r>
              <a:rPr lang="en-US" sz="2400" dirty="0" err="1"/>
              <a:t>klikom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njega</a:t>
            </a:r>
            <a:r>
              <a:rPr lang="en-US" sz="2400" dirty="0"/>
              <a:t>. </a:t>
            </a:r>
          </a:p>
        </p:txBody>
      </p:sp>
      <p:pic>
        <p:nvPicPr>
          <p:cNvPr id="6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CE14E5C1-73B3-1864-AD9E-7E9F5EFF68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4285" y="4416582"/>
            <a:ext cx="3233802" cy="21688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796AD65-A593-AFED-175F-7185A60BD5F8}"/>
              </a:ext>
            </a:extLst>
          </p:cNvPr>
          <p:cNvSpPr txBox="1"/>
          <p:nvPr/>
        </p:nvSpPr>
        <p:spPr>
          <a:xfrm>
            <a:off x="1848826" y="3058271"/>
            <a:ext cx="4454544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Na </a:t>
            </a:r>
            <a:r>
              <a:rPr lang="hr-HR" sz="2400" dirty="0" smtClean="0"/>
              <a:t>grafovima</a:t>
            </a:r>
            <a:r>
              <a:rPr lang="en-US" sz="2400" dirty="0" smtClean="0"/>
              <a:t> </a:t>
            </a:r>
            <a:r>
              <a:rPr lang="en-US" sz="2400" dirty="0" err="1"/>
              <a:t>električne</a:t>
            </a:r>
            <a:r>
              <a:rPr lang="en-US" sz="2400" dirty="0"/>
              <a:t> </a:t>
            </a:r>
            <a:r>
              <a:rPr lang="en-US" sz="2400" dirty="0" err="1"/>
              <a:t>struje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napona</a:t>
            </a:r>
            <a:r>
              <a:rPr lang="en-US" sz="2400" dirty="0"/>
              <a:t> </a:t>
            </a:r>
            <a:r>
              <a:rPr lang="en-US" sz="2400" dirty="0" err="1"/>
              <a:t>vidimo</a:t>
            </a:r>
            <a:r>
              <a:rPr lang="en-US" sz="2400" dirty="0"/>
              <a:t> da </a:t>
            </a:r>
            <a:r>
              <a:rPr lang="en-US" sz="2400" dirty="0" err="1"/>
              <a:t>napon</a:t>
            </a:r>
            <a:r>
              <a:rPr lang="en-US" sz="2400" dirty="0"/>
              <a:t> </a:t>
            </a:r>
            <a:r>
              <a:rPr lang="en-US" sz="2400" dirty="0" err="1"/>
              <a:t>kasni</a:t>
            </a:r>
            <a:r>
              <a:rPr lang="en-US" sz="2400" dirty="0"/>
              <a:t> za </a:t>
            </a:r>
            <a:r>
              <a:rPr lang="en-US" sz="2400" dirty="0" err="1"/>
              <a:t>strujom</a:t>
            </a:r>
            <a:r>
              <a:rPr lang="en-US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629152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4A754-8BA4-4D55-0516-385B39964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540" y="536187"/>
            <a:ext cx="8911687" cy="1280890"/>
          </a:xfrm>
        </p:spPr>
        <p:txBody>
          <a:bodyPr/>
          <a:lstStyle/>
          <a:p>
            <a:r>
              <a:rPr lang="en-US" dirty="0" err="1"/>
              <a:t>Serijski</a:t>
            </a:r>
            <a:r>
              <a:rPr lang="en-US" dirty="0"/>
              <a:t> </a:t>
            </a:r>
            <a:r>
              <a:rPr lang="en-US" dirty="0" err="1"/>
              <a:t>spoj</a:t>
            </a:r>
            <a:r>
              <a:rPr lang="en-US" dirty="0"/>
              <a:t> </a:t>
            </a:r>
            <a:r>
              <a:rPr lang="en-US" dirty="0" err="1"/>
              <a:t>kodezatora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otpornika</a:t>
            </a:r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87130D2A-FD71-FC35-E303-9F5B8E1BE1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60101" y="1713523"/>
            <a:ext cx="5806698" cy="419769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19709F-27FA-DBE6-40CD-5ADD48E4928E}"/>
              </a:ext>
            </a:extLst>
          </p:cNvPr>
          <p:cNvSpPr txBox="1"/>
          <p:nvPr/>
        </p:nvSpPr>
        <p:spPr>
          <a:xfrm>
            <a:off x="1710819" y="1602287"/>
            <a:ext cx="2571358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 err="1"/>
              <a:t>Spojite</a:t>
            </a:r>
            <a:r>
              <a:rPr lang="en-US" sz="2400" dirty="0"/>
              <a:t> </a:t>
            </a:r>
            <a:r>
              <a:rPr lang="en-US" sz="2400" dirty="0" err="1"/>
              <a:t>strujni</a:t>
            </a:r>
            <a:r>
              <a:rPr lang="en-US" sz="2400" dirty="0"/>
              <a:t> </a:t>
            </a:r>
            <a:r>
              <a:rPr lang="en-US" sz="2400" dirty="0" err="1"/>
              <a:t>krug</a:t>
            </a:r>
            <a:r>
              <a:rPr lang="en-US" sz="2400" dirty="0"/>
              <a:t> </a:t>
            </a:r>
            <a:r>
              <a:rPr lang="en-US" sz="2400" dirty="0" err="1"/>
              <a:t>prema</a:t>
            </a:r>
            <a:r>
              <a:rPr lang="en-US" sz="2400" dirty="0"/>
              <a:t> </a:t>
            </a:r>
            <a:r>
              <a:rPr lang="en-US" sz="2400" dirty="0" err="1"/>
              <a:t>shemi</a:t>
            </a:r>
            <a:r>
              <a:rPr lang="en-US" sz="2400" dirty="0"/>
              <a:t>.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72A5F3-6CC6-A8F1-96D0-F508E061B59B}"/>
              </a:ext>
            </a:extLst>
          </p:cNvPr>
          <p:cNvSpPr txBox="1"/>
          <p:nvPr/>
        </p:nvSpPr>
        <p:spPr>
          <a:xfrm>
            <a:off x="1712057" y="3319096"/>
            <a:ext cx="404436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Na </a:t>
            </a:r>
            <a:r>
              <a:rPr lang="hr-HR" sz="2400" dirty="0" smtClean="0"/>
              <a:t>grafovima</a:t>
            </a:r>
            <a:r>
              <a:rPr lang="en-US" sz="2400" dirty="0" smtClean="0"/>
              <a:t> </a:t>
            </a:r>
            <a:r>
              <a:rPr lang="en-US" sz="2400" dirty="0" err="1"/>
              <a:t>struje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napona</a:t>
            </a:r>
            <a:r>
              <a:rPr lang="en-US" sz="2400" dirty="0"/>
              <a:t> </a:t>
            </a:r>
            <a:r>
              <a:rPr lang="en-US" sz="2400" dirty="0" err="1"/>
              <a:t>vidimo</a:t>
            </a:r>
            <a:r>
              <a:rPr lang="en-US" sz="2400" dirty="0"/>
              <a:t> da </a:t>
            </a:r>
            <a:r>
              <a:rPr lang="en-US" sz="2400" dirty="0" err="1"/>
              <a:t>struja</a:t>
            </a:r>
            <a:r>
              <a:rPr lang="en-US" sz="2400" dirty="0"/>
              <a:t> </a:t>
            </a:r>
            <a:r>
              <a:rPr lang="en-US" sz="2400" dirty="0" err="1"/>
              <a:t>kasni</a:t>
            </a:r>
            <a:r>
              <a:rPr lang="en-US" sz="2400" dirty="0"/>
              <a:t> za </a:t>
            </a:r>
            <a:r>
              <a:rPr lang="en-US" sz="2400" dirty="0" err="1"/>
              <a:t>naponom</a:t>
            </a:r>
            <a:r>
              <a:rPr lang="en-US" sz="2400" dirty="0"/>
              <a:t>.  </a:t>
            </a:r>
          </a:p>
        </p:txBody>
      </p:sp>
    </p:spTree>
    <p:extLst>
      <p:ext uri="{BB962C8B-B14F-4D97-AF65-F5344CB8AC3E}">
        <p14:creationId xmlns:p14="http://schemas.microsoft.com/office/powerpoint/2010/main" val="574660527"/>
      </p:ext>
    </p:extLst>
  </p:cSld>
  <p:clrMapOvr>
    <a:masterClrMapping/>
  </p:clrMapOvr>
</p:sld>
</file>

<file path=ppt/theme/theme1.xml><?xml version="1.0" encoding="utf-8"?>
<a:theme xmlns:a="http://schemas.openxmlformats.org/drawingml/2006/main" name="Pramen">
  <a:themeElements>
    <a:clrScheme name="Prame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Prame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rame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9B0F2AC-8567-4D03-BFFC-653DB596C528}">
  <ds:schemaRefs>
    <ds:schemaRef ds:uri="http://purl.org/dc/terms/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230e9df3-be65-4c73-a93b-d1236ebd677e"/>
    <ds:schemaRef ds:uri="http://schemas.microsoft.com/sharepoint/v3"/>
    <ds:schemaRef ds:uri="71af3243-3dd4-4a8d-8c0d-dd76da1f02a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50455F8-10A0-4EEF-9BB1-9035E295B1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C2F7BF6-CD39-4568-B8BD-EA8D252E10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360</Words>
  <Application>Microsoft Office PowerPoint</Application>
  <PresentationFormat>Široki zaslon</PresentationFormat>
  <Paragraphs>102</Paragraphs>
  <Slides>19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Wingdings 3</vt:lpstr>
      <vt:lpstr>Pramen</vt:lpstr>
      <vt:lpstr>Simulator za konstrukciju strujnih krugova,  AC Virtualni laboratorij</vt:lpstr>
      <vt:lpstr>Phet interaktivne simulacije, Sveučilište Colorado Boulder</vt:lpstr>
      <vt:lpstr>PowerPoint prezentacija</vt:lpstr>
      <vt:lpstr>Serijski spoj kondezatora</vt:lpstr>
      <vt:lpstr>PowerPoint prezentacija</vt:lpstr>
      <vt:lpstr>Paralelni spoj kondezatora</vt:lpstr>
      <vt:lpstr>PowerPoint prezentacija</vt:lpstr>
      <vt:lpstr>Serijski spoj zavojnice i otpornika</vt:lpstr>
      <vt:lpstr>Serijski spoj kodezatora i otpornika</vt:lpstr>
      <vt:lpstr>Ohmov zakon </vt:lpstr>
      <vt:lpstr>PowerPoint prezentacija</vt:lpstr>
      <vt:lpstr>Unutarnji otpor izvora</vt:lpstr>
      <vt:lpstr>PowerPoint prezentacija</vt:lpstr>
      <vt:lpstr>PowerPoint prezentacija</vt:lpstr>
      <vt:lpstr>RLC titrajni krug</vt:lpstr>
      <vt:lpstr>PowerPoint prezentacija</vt:lpstr>
      <vt:lpstr>PowerPoint prezentacija</vt:lpstr>
      <vt:lpstr>PowerPoint prezentacija</vt:lpstr>
      <vt:lpstr>Evaluacija radionice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Fizika</cp:lastModifiedBy>
  <cp:revision>918</cp:revision>
  <dcterms:created xsi:type="dcterms:W3CDTF">2022-09-30T15:42:10Z</dcterms:created>
  <dcterms:modified xsi:type="dcterms:W3CDTF">2022-10-06T10:53:10Z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