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3"/>
    <p:sldMasterId id="2147483673" r:id="rId4"/>
    <p:sldMasterId id="2147483674" r:id="rId5"/>
  </p:sldMasterIdLst>
  <p:notesMasterIdLst>
    <p:notesMasterId r:id="rId35"/>
  </p:notesMasterIdLst>
  <p:sldIdLst>
    <p:sldId id="256" r:id="rId6"/>
    <p:sldId id="344" r:id="rId7"/>
    <p:sldId id="333" r:id="rId8"/>
    <p:sldId id="341" r:id="rId9"/>
    <p:sldId id="331" r:id="rId10"/>
    <p:sldId id="335" r:id="rId11"/>
    <p:sldId id="332" r:id="rId12"/>
    <p:sldId id="342" r:id="rId13"/>
    <p:sldId id="343" r:id="rId14"/>
    <p:sldId id="258" r:id="rId15"/>
    <p:sldId id="347" r:id="rId16"/>
    <p:sldId id="346" r:id="rId17"/>
    <p:sldId id="354" r:id="rId18"/>
    <p:sldId id="338" r:id="rId19"/>
    <p:sldId id="298" r:id="rId20"/>
    <p:sldId id="330" r:id="rId21"/>
    <p:sldId id="299" r:id="rId22"/>
    <p:sldId id="340" r:id="rId23"/>
    <p:sldId id="302" r:id="rId24"/>
    <p:sldId id="308" r:id="rId25"/>
    <p:sldId id="339" r:id="rId26"/>
    <p:sldId id="348" r:id="rId27"/>
    <p:sldId id="349" r:id="rId28"/>
    <p:sldId id="345" r:id="rId29"/>
    <p:sldId id="350" r:id="rId30"/>
    <p:sldId id="351" r:id="rId31"/>
    <p:sldId id="352" r:id="rId32"/>
    <p:sldId id="353" r:id="rId33"/>
    <p:sldId id="325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ounders Grotesk Regular" panose="020B0503030202060203" charset="0"/>
      <p:regular r:id="rId40"/>
    </p:embeddedFont>
    <p:embeddedFont>
      <p:font typeface="Founders Grotesk Semibold" panose="020B0703030202060203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ta Simunk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2602A-B7A9-DAD6-7529-B27814AEDD15}" v="179" dt="2022-10-25T15:43:00.005"/>
    <p1510:client id="{28C24FCF-256A-6CEA-411B-0572F1787B87}" v="735" dt="2022-10-21T20:05:54.630"/>
    <p1510:client id="{84345278-C606-DEAC-72D5-38DCE89A7412}" v="6" dt="2022-10-24T10:53:41.130"/>
    <p1510:client id="{A06D7EBF-AF8D-41A0-AC92-BC946EA16A1A}" v="106" dt="2022-10-21T12:58:51.526"/>
    <p1510:client id="{ADBB255C-93A9-DE30-C30B-D3BF07F5D73A}" v="3" dt="2022-10-24T13:40:06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ounders Grotesk Regular" panose="020B0503030202060203" pitchFamily="34" charset="77"/>
        <a:ea typeface="Founders Grotesk Regular" panose="020B0503030202060203" pitchFamily="34" charset="7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769a9a64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12769a9a64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29489467a5_1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g129489467a5_1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53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2769a9a649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g12769a9a649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2cb6a8652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2cb6a8652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56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9fbcd708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9fbcd708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86fc57ca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286fc57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2769a9a649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g12769a9a64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96ebe4d70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1296ebe4d70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96ebe4d70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1296ebe4d70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287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296ebe4d70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1296ebe4d70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29489467a5_1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g129489467a5_1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0" i="0">
                <a:latin typeface="Founders Grotesk Regular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>
                <a:latin typeface="Founders Grotesk Regular" panose="020B0503030202060203" pitchFamily="34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>
                <a:latin typeface="Founders Grotesk Regular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lang="en-HR"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lang="en-HR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Founders Grotesk Regular" panose="020B0503030202060203" pitchFamily="34" charset="77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b="0" i="0">
                <a:solidFill>
                  <a:srgbClr val="888888"/>
                </a:solidFill>
                <a:latin typeface="Founders Grotesk Regular" panose="020B0503030202060203" pitchFamily="34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Founders Grotesk Regular" panose="020B0503030202060203" pitchFamily="34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Founders Grotesk Regular" panose="020B0503030202060203" pitchFamily="34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i="0">
                <a:latin typeface="Founders Grotesk Regular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Founders Grotesk Regular" panose="020B0503030202060203" pitchFamily="34" charset="77"/>
              </a:defRPr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Founders Grotesk Regular" panose="020B0503030202060203" pitchFamily="34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Founders Grotesk Regular" panose="020B0503030202060203" pitchFamily="34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18" name="Google Shape;118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19" name="Google Shape;119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24" name="Google Shape;12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Founders Grotesk Regular" panose="020B0503030202060203" pitchFamily="34" charset="77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30" name="Google Shape;130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Founders Grotesk Regular" panose="020B0503030202060203" pitchFamily="34" charset="77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HR"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>
                <a:latin typeface="Founders Grotesk Regular" panose="020B0503030202060203" pitchFamily="34" charset="77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 i="0">
                <a:latin typeface="Founders Grotesk Regular" panose="020B0503030202060203" pitchFamily="34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 b="0" i="0">
                <a:latin typeface="Founders Grotesk Regular" panose="020B0503030202060203" pitchFamily="34" charset="77"/>
              </a:defRPr>
            </a:lvl1pPr>
            <a:lvl2pPr marL="914400" lvl="1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/>
            </a:lvl2pPr>
            <a:lvl3pPr marL="1371600" lvl="2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3pPr>
            <a:lvl4pPr marL="1828800" lvl="3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/>
            </a:lvl5pPr>
            <a:lvl6pPr marL="2743200" lvl="5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>
                <a:solidFill>
                  <a:schemeClr val="dk1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HR"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>
                <a:solidFill>
                  <a:schemeClr val="dk1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HR"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>
                <a:solidFill>
                  <a:schemeClr val="dk2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Founders Grotesk Regular" panose="020B0503030202060203" pitchFamily="34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Founders Grotesk Regular" panose="020B0503030202060203" pitchFamily="34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Founders Grotesk Regular" panose="020B0503030202060203" pitchFamily="34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Founders Grotesk Regular" panose="020B0503030202060203" pitchFamily="34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>
                <a:latin typeface="Founders Grotesk Regular" panose="020B050303020206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latin typeface="Founders Grotesk Regular" panose="020B0503030202060203" pitchFamily="34" charset="77"/>
            </a:endParaRPr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>
                <a:latin typeface="Founders Grotesk Regular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Founders Grotesk Regular" panose="020B0503030202060203" pitchFamily="34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Founders Grotesk Regular" panose="020B0503030202060203" pitchFamily="34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Founders Grotesk Regular" panose="020B0503030202060203" pitchFamily="34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Founders Grotesk Regular" panose="020B0503030202060203" pitchFamily="34" charset="77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oogle Shape;9;p1" descr="A picture containing background patter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R"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R"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>
                <a:solidFill>
                  <a:schemeClr val="dk2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6" name="Google Shape;136;p2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ounders Grotesk Regular" panose="020B0503030202060203" pitchFamily="34" charset="77"/>
          <a:ea typeface="Founders Grotesk Regular" panose="020B050303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1184564" y="1843363"/>
            <a:ext cx="4189615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u="none" strike="noStrike" cap="none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rPr>
              <a:t>Click to add title</a:t>
            </a:r>
            <a:endParaRPr sz="3800">
              <a:solidFill>
                <a:schemeClr val="dk1"/>
              </a:solidFill>
              <a:latin typeface="Founders Grotesk Regular" panose="020B05030302020602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8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1184575" y="963225"/>
            <a:ext cx="4318500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SzPts val="1100"/>
            </a:pPr>
            <a:r>
              <a:rPr lang="en-GB" sz="2800" b="1" err="1">
                <a:solidFill>
                  <a:schemeClr val="dk1"/>
                </a:solidFill>
                <a:latin typeface="Founders Grotesk Semibold"/>
              </a:rPr>
              <a:t>Asistivna</a:t>
            </a:r>
            <a:r>
              <a:rPr lang="en-GB" sz="2800" b="1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800" b="1" err="1">
                <a:solidFill>
                  <a:schemeClr val="dk1"/>
                </a:solidFill>
                <a:latin typeface="Founders Grotesk Semibold"/>
              </a:rPr>
              <a:t>tehnologija</a:t>
            </a:r>
            <a:r>
              <a:rPr lang="en-GB" sz="2800" b="1">
                <a:solidFill>
                  <a:schemeClr val="dk1"/>
                </a:solidFill>
                <a:latin typeface="Founders Grotesk Semibold"/>
              </a:rPr>
              <a:t> u </a:t>
            </a:r>
            <a:r>
              <a:rPr lang="en-GB" sz="2800" b="1" err="1">
                <a:solidFill>
                  <a:schemeClr val="dk1"/>
                </a:solidFill>
                <a:latin typeface="Founders Grotesk Semibold"/>
              </a:rPr>
              <a:t>obrazovanju</a:t>
            </a:r>
            <a:r>
              <a:rPr lang="en-GB" sz="2800" b="1">
                <a:solidFill>
                  <a:schemeClr val="dk1"/>
                </a:solidFill>
                <a:latin typeface="Founders Grotesk Semibold"/>
              </a:rPr>
              <a:t> - </a:t>
            </a:r>
            <a:r>
              <a:rPr lang="en-GB" sz="2800" b="1" err="1">
                <a:solidFill>
                  <a:schemeClr val="dk1"/>
                </a:solidFill>
                <a:latin typeface="Founders Grotesk Semibold"/>
              </a:rPr>
              <a:t>projekt</a:t>
            </a:r>
            <a:r>
              <a:rPr lang="en-GB" sz="2800" b="1">
                <a:solidFill>
                  <a:schemeClr val="dk1"/>
                </a:solidFill>
                <a:latin typeface="Founders Grotesk Semibold"/>
              </a:rPr>
              <a:t> ATTEND</a:t>
            </a:r>
            <a:endParaRPr lang="en-US" sz="2800" b="1">
              <a:solidFill>
                <a:schemeClr val="dk1"/>
              </a:solidFill>
              <a:latin typeface="Founders Grotesk Semibold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1236918" y="2571751"/>
            <a:ext cx="3672000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GB" sz="2000">
                <a:solidFill>
                  <a:schemeClr val="dk1"/>
                </a:solidFill>
                <a:latin typeface="Founders Grotesk Regular"/>
              </a:rPr>
              <a:t>CUC 2022</a:t>
            </a:r>
            <a:endParaRPr lang="en-US">
              <a:solidFill>
                <a:schemeClr val="dk1"/>
              </a:solidFill>
            </a:endParaRPr>
          </a:p>
          <a:p>
            <a:r>
              <a:rPr lang="en-GB" sz="2000" err="1">
                <a:solidFill>
                  <a:schemeClr val="dk1"/>
                </a:solidFill>
                <a:latin typeface="Founders Grotesk Regular"/>
              </a:rPr>
              <a:t>Šibenik</a:t>
            </a:r>
            <a:r>
              <a:rPr lang="en-GB" sz="2000">
                <a:solidFill>
                  <a:schemeClr val="dk1"/>
                </a:solidFill>
                <a:latin typeface="Founders Grotesk Regular"/>
              </a:rPr>
              <a:t>, 26.10.2022. </a:t>
            </a:r>
            <a:endParaRPr sz="2000">
              <a:solidFill>
                <a:schemeClr val="dk1"/>
              </a:solidFill>
              <a:latin typeface="Founders Grotesk Regular" panose="020B0503030202060203" pitchFamily="34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311700" y="4470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 err="1">
                <a:latin typeface="Founders Grotesk Semibold"/>
              </a:rPr>
              <a:t>Najčešće</a:t>
            </a:r>
            <a:r>
              <a:rPr lang="en-GB" sz="2500">
                <a:latin typeface="Founders Grotesk Semibold"/>
              </a:rPr>
              <a:t> </a:t>
            </a:r>
            <a:r>
              <a:rPr lang="en-GB" sz="2500" err="1">
                <a:latin typeface="Founders Grotesk Semibold"/>
              </a:rPr>
              <a:t>prepreke</a:t>
            </a:r>
            <a:r>
              <a:rPr lang="en-GB" sz="2500">
                <a:latin typeface="Founders Grotesk Semibold"/>
              </a:rPr>
              <a:t> za </a:t>
            </a:r>
            <a:r>
              <a:rPr lang="en-GB" sz="2500" err="1">
                <a:latin typeface="Founders Grotesk Semibold"/>
              </a:rPr>
              <a:t>korištenje</a:t>
            </a:r>
            <a:r>
              <a:rPr lang="en-GB" sz="2500">
                <a:latin typeface="Founders Grotesk Semibold"/>
              </a:rPr>
              <a:t> </a:t>
            </a:r>
            <a:r>
              <a:rPr lang="en-GB" sz="2500" err="1">
                <a:latin typeface="Founders Grotesk Semibold"/>
              </a:rPr>
              <a:t>asistivne</a:t>
            </a:r>
            <a:r>
              <a:rPr lang="en-GB" sz="2500">
                <a:latin typeface="Founders Grotesk Semibold"/>
              </a:rPr>
              <a:t> </a:t>
            </a:r>
            <a:r>
              <a:rPr lang="en-GB" sz="2500" err="1">
                <a:latin typeface="Founders Grotesk Semibold"/>
              </a:rPr>
              <a:t>tehnologije</a:t>
            </a:r>
            <a:r>
              <a:rPr lang="en-GB" sz="2500">
                <a:latin typeface="Founders Grotesk Semibold"/>
              </a:rPr>
              <a:t> </a:t>
            </a:r>
            <a:endParaRPr lang="en-US">
              <a:latin typeface="Founders Grotesk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23" y="1444322"/>
            <a:ext cx="5754132" cy="2916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03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/>
        </p:nvSpPr>
        <p:spPr>
          <a:xfrm>
            <a:off x="275354" y="556413"/>
            <a:ext cx="7449900" cy="45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-GB" sz="2500" b="1" err="1">
                <a:solidFill>
                  <a:schemeClr val="dk1"/>
                </a:solidFill>
                <a:latin typeface="Founders Grotesk Semibold"/>
              </a:rPr>
              <a:t>Katalog</a:t>
            </a:r>
            <a:r>
              <a:rPr lang="en-GB" sz="2500" b="1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500" b="1" err="1">
                <a:solidFill>
                  <a:schemeClr val="dk1"/>
                </a:solidFill>
                <a:latin typeface="Founders Grotesk Semibold"/>
              </a:rPr>
              <a:t>asistivne</a:t>
            </a:r>
            <a:r>
              <a:rPr lang="en-GB" sz="2500" b="1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500" b="1" err="1">
                <a:solidFill>
                  <a:schemeClr val="dk1"/>
                </a:solidFill>
                <a:latin typeface="Founders Grotesk Semibold"/>
              </a:rPr>
              <a:t>opreme</a:t>
            </a:r>
            <a:endParaRPr sz="2500" b="1">
              <a:solidFill>
                <a:schemeClr val="dk1"/>
              </a:solidFill>
              <a:latin typeface="Founders Grotesk Semibold"/>
              <a:sym typeface="Arial"/>
            </a:endParaRPr>
          </a:p>
        </p:txBody>
      </p:sp>
      <p:sp>
        <p:nvSpPr>
          <p:cNvPr id="238" name="Google Shape;238;p37"/>
          <p:cNvSpPr/>
          <p:nvPr/>
        </p:nvSpPr>
        <p:spPr>
          <a:xfrm>
            <a:off x="389518" y="1670288"/>
            <a:ext cx="1826700" cy="1309314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39" name="Google Shape;239;p37"/>
          <p:cNvSpPr/>
          <p:nvPr/>
        </p:nvSpPr>
        <p:spPr>
          <a:xfrm>
            <a:off x="2505137" y="1676498"/>
            <a:ext cx="1832910" cy="129068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40" name="Google Shape;240;p37"/>
          <p:cNvSpPr/>
          <p:nvPr/>
        </p:nvSpPr>
        <p:spPr>
          <a:xfrm>
            <a:off x="4720148" y="1676497"/>
            <a:ext cx="1801852" cy="1290681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41" name="Google Shape;241;p37"/>
          <p:cNvSpPr/>
          <p:nvPr/>
        </p:nvSpPr>
        <p:spPr>
          <a:xfrm>
            <a:off x="6879252" y="1657862"/>
            <a:ext cx="1839123" cy="1296892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42" name="Google Shape;242;p37"/>
          <p:cNvSpPr/>
          <p:nvPr/>
        </p:nvSpPr>
        <p:spPr>
          <a:xfrm>
            <a:off x="2492714" y="3610451"/>
            <a:ext cx="1845333" cy="1278255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43" name="Google Shape;243;p37"/>
          <p:cNvSpPr/>
          <p:nvPr/>
        </p:nvSpPr>
        <p:spPr>
          <a:xfrm>
            <a:off x="4707723" y="3610451"/>
            <a:ext cx="1814277" cy="1278255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ounders Grotesk Regular" panose="020B0503030202060203" pitchFamily="34" charset="77"/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392250" y="1863618"/>
            <a:ext cx="1647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Računalna</a:t>
            </a:r>
            <a:r>
              <a:rPr lang="en-GB" sz="2000">
                <a:latin typeface="Founders Grotesk Regular" panose="020B0503030202060203" pitchFamily="34" charset="77"/>
              </a:rPr>
              <a:t> </a:t>
            </a:r>
            <a:r>
              <a:rPr lang="en-GB" sz="2000" err="1">
                <a:latin typeface="Founders Grotesk Regular" panose="020B0503030202060203" pitchFamily="34" charset="77"/>
              </a:rPr>
              <a:t>oprema</a:t>
            </a:r>
            <a:endParaRPr sz="2000">
              <a:latin typeface="Founders Grotesk Regular" panose="020B0503030202060203" pitchFamily="34" charset="77"/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2588625" y="1834913"/>
            <a:ext cx="1647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Oprema</a:t>
            </a:r>
            <a:r>
              <a:rPr lang="en-GB" sz="2000">
                <a:latin typeface="Founders Grotesk Regular" panose="020B0503030202060203" pitchFamily="34" charset="77"/>
              </a:rPr>
              <a:t> za </a:t>
            </a:r>
            <a:r>
              <a:rPr lang="en-GB" sz="2000" err="1">
                <a:latin typeface="Founders Grotesk Regular" panose="020B0503030202060203" pitchFamily="34" charset="77"/>
              </a:rPr>
              <a:t>oštećenje</a:t>
            </a:r>
            <a:r>
              <a:rPr lang="en-GB" sz="2000">
                <a:latin typeface="Founders Grotesk Regular" panose="020B0503030202060203" pitchFamily="34" charset="77"/>
              </a:rPr>
              <a:t> </a:t>
            </a:r>
            <a:r>
              <a:rPr lang="en-GB" sz="2000" err="1">
                <a:latin typeface="Founders Grotesk Regular" panose="020B0503030202060203" pitchFamily="34" charset="77"/>
              </a:rPr>
              <a:t>vida</a:t>
            </a:r>
            <a:endParaRPr sz="2000">
              <a:latin typeface="Founders Grotesk Regular" panose="020B0503030202060203" pitchFamily="34" charset="77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4785000" y="1793294"/>
            <a:ext cx="1647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Oprema</a:t>
            </a:r>
            <a:r>
              <a:rPr lang="en-GB" sz="2000">
                <a:latin typeface="Founders Grotesk Regular" panose="020B0503030202060203" pitchFamily="34" charset="77"/>
              </a:rPr>
              <a:t> za </a:t>
            </a:r>
            <a:r>
              <a:rPr lang="en-GB" sz="2000" err="1">
                <a:latin typeface="Founders Grotesk Regular" panose="020B0503030202060203" pitchFamily="34" charset="77"/>
              </a:rPr>
              <a:t>pozicioniranje</a:t>
            </a:r>
            <a:endParaRPr sz="2000">
              <a:latin typeface="Founders Grotesk Regular" panose="020B0503030202060203" pitchFamily="34" charset="77"/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6981375" y="1793294"/>
            <a:ext cx="1647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Računalna</a:t>
            </a:r>
            <a:r>
              <a:rPr lang="en-GB" sz="2000">
                <a:latin typeface="Founders Grotesk Regular" panose="020B0503030202060203" pitchFamily="34" charset="77"/>
              </a:rPr>
              <a:t> </a:t>
            </a:r>
            <a:r>
              <a:rPr lang="en-GB" sz="2000" err="1">
                <a:latin typeface="Founders Grotesk Regular" panose="020B0503030202060203" pitchFamily="34" charset="77"/>
              </a:rPr>
              <a:t>periferija</a:t>
            </a:r>
            <a:endParaRPr sz="2000">
              <a:latin typeface="Founders Grotesk Regular" panose="020B0503030202060203" pitchFamily="34" charset="77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2588625" y="3743880"/>
            <a:ext cx="1647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Oprema</a:t>
            </a:r>
            <a:r>
              <a:rPr lang="en-GB" sz="2000">
                <a:latin typeface="Founders Grotesk Regular" panose="020B0503030202060203" pitchFamily="34" charset="77"/>
              </a:rPr>
              <a:t> za </a:t>
            </a:r>
            <a:r>
              <a:rPr lang="en-GB" sz="2000" err="1">
                <a:latin typeface="Founders Grotesk Regular" panose="020B0503030202060203" pitchFamily="34" charset="77"/>
              </a:rPr>
              <a:t>komunikaciju</a:t>
            </a:r>
            <a:endParaRPr sz="2000">
              <a:latin typeface="Founders Grotesk Regular" panose="020B0503030202060203" pitchFamily="34" charset="77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4785000" y="3874575"/>
            <a:ext cx="1647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err="1">
                <a:latin typeface="Founders Grotesk Regular" panose="020B0503030202060203" pitchFamily="34" charset="77"/>
              </a:rPr>
              <a:t>Softveri</a:t>
            </a:r>
            <a:endParaRPr sz="2000"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274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313B-044C-D0A0-A5C2-4A621094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Founders Grotesk Semibold"/>
              </a:rPr>
              <a:t>Model </a:t>
            </a:r>
            <a:r>
              <a:rPr lang="en-GB" err="1">
                <a:latin typeface="Founders Grotesk Semibold"/>
              </a:rPr>
              <a:t>opremanja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3685-1F44-120F-EDF9-29AEAFF65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hr">
                <a:latin typeface="Founders Grotesk Regular"/>
              </a:rPr>
              <a:t>ustanove sudionici</a:t>
            </a:r>
            <a:endParaRPr lang="en-GB">
              <a:latin typeface="Founders Grotesk Regular"/>
            </a:endParaRPr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50% fiksni dio </a:t>
            </a:r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50% varijabilni dio – broj učenika u e-Matici na datum 17.1.2022. 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razina 1 - do 30 učenika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razina 2 - do 70 učenika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razina 3 – do 120 učenika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razina 4 – do 160 učenika 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razina 5 – 161 učenik i više</a:t>
            </a:r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vrijednost opreme u bodovima</a:t>
            </a:r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dodijeljeni bodovi svakoj ustanovi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0-20% za opću računalnu opremu</a:t>
            </a:r>
          </a:p>
          <a:p>
            <a:pPr lvl="2">
              <a:lnSpc>
                <a:spcPct val="114999"/>
              </a:lnSpc>
            </a:pPr>
            <a:r>
              <a:rPr lang="hr">
                <a:latin typeface="Founders Grotesk Regular"/>
              </a:rPr>
              <a:t>slobodan odabir </a:t>
            </a:r>
          </a:p>
        </p:txBody>
      </p:sp>
    </p:spTree>
    <p:extLst>
      <p:ext uri="{BB962C8B-B14F-4D97-AF65-F5344CB8AC3E}">
        <p14:creationId xmlns:p14="http://schemas.microsoft.com/office/powerpoint/2010/main" val="178210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313B-044C-D0A0-A5C2-4A621094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Founders Grotesk Semibold"/>
              </a:rPr>
              <a:t>Opremanje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3685-1F44-120F-EDF9-29AEAFF65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hr">
                <a:latin typeface="Founders Grotesk Regular"/>
              </a:rPr>
              <a:t>projektni partneri</a:t>
            </a:r>
            <a:endParaRPr lang="en-US"/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Laboratoriji na ERF-u</a:t>
            </a:r>
          </a:p>
          <a:p>
            <a:pPr lvl="1">
              <a:lnSpc>
                <a:spcPct val="114999"/>
              </a:lnSpc>
            </a:pPr>
            <a:r>
              <a:rPr lang="hr">
                <a:latin typeface="Founders Grotesk Regular"/>
              </a:rPr>
              <a:t>FER – oprema za kalibraciju</a:t>
            </a:r>
          </a:p>
          <a:p>
            <a:pPr lvl="1">
              <a:lnSpc>
                <a:spcPct val="114999"/>
              </a:lnSpc>
            </a:pPr>
            <a:r>
              <a:rPr lang="hr" err="1">
                <a:latin typeface="Founders Grotesk Regular"/>
              </a:rPr>
              <a:t>Klettaskoli</a:t>
            </a:r>
          </a:p>
          <a:p>
            <a:pPr>
              <a:lnSpc>
                <a:spcPct val="114999"/>
              </a:lnSpc>
            </a:pPr>
            <a:r>
              <a:rPr lang="hr">
                <a:latin typeface="Founders Grotesk Regular"/>
              </a:rPr>
              <a:t>status: javna nabava</a:t>
            </a:r>
          </a:p>
          <a:p>
            <a:pPr>
              <a:lnSpc>
                <a:spcPct val="114999"/>
              </a:lnSpc>
            </a:pPr>
            <a:r>
              <a:rPr lang="hr">
                <a:latin typeface="Founders Grotesk Regular"/>
              </a:rPr>
              <a:t>sljedeće: nabava, dostava, kalibracija, edukacija, podrška</a:t>
            </a:r>
          </a:p>
        </p:txBody>
      </p:sp>
    </p:spTree>
    <p:extLst>
      <p:ext uri="{BB962C8B-B14F-4D97-AF65-F5344CB8AC3E}">
        <p14:creationId xmlns:p14="http://schemas.microsoft.com/office/powerpoint/2010/main" val="35315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2023-0AFF-A965-6A8D-E74DCBEB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7" y="370096"/>
            <a:ext cx="7886700" cy="628524"/>
          </a:xfrm>
        </p:spPr>
        <p:txBody>
          <a:bodyPr>
            <a:normAutofit/>
          </a:bodyPr>
          <a:lstStyle/>
          <a:p>
            <a:r>
              <a:rPr lang="hr-HR" sz="2500" b="1">
                <a:latin typeface="Founders Grotesk Semibold" panose="020B0503030202060203" pitchFamily="34" charset="77"/>
              </a:rPr>
              <a:t>Edukacija – uloga CARNET-a i projektnih partnera</a:t>
            </a:r>
            <a:endParaRPr lang="en-US" sz="2500" b="1">
              <a:latin typeface="Founders Grotesk Semibold" panose="020B0503030202060203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C79A-3C96-3C15-6270-C86CE78D5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54066"/>
            <a:ext cx="7886700" cy="3881858"/>
          </a:xfrm>
        </p:spPr>
        <p:txBody>
          <a:bodyPr>
            <a:normAutofit lnSpcReduction="10000"/>
          </a:bodyPr>
          <a:lstStyle/>
          <a:p>
            <a:pPr marL="171450" indent="-171450">
              <a:spcBef>
                <a:spcPts val="1000"/>
              </a:spcBef>
            </a:pPr>
            <a:r>
              <a:rPr lang="hr-HR" b="1">
                <a:solidFill>
                  <a:schemeClr val="tx1"/>
                </a:solidFill>
                <a:latin typeface="Founders Grotesk Regular"/>
              </a:rPr>
              <a:t>CARNET</a:t>
            </a:r>
            <a:r>
              <a:rPr lang="hr-HR">
                <a:latin typeface="Founders Grotesk Regular"/>
              </a:rPr>
              <a:t>: 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Supervizija i koordinacija operativnih zadataka povezanih s razvojem edukacijskog plana i edukacijskih sadržaja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Rad na aktivnostima povezanim s evaluacijskim procesom te prema potrebi rad na unaprjeđenju edukacijskih sadržaja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Priprema, organizacija i implementacija inicijalne radionice i priprema radionica razmjene znanja između CARNET-a i projektnih partnera</a:t>
            </a:r>
            <a:endParaRPr lang="hr-HR">
              <a:latin typeface="Founders Grotesk Regular" panose="020B0503030202060203" pitchFamily="34" charset="77"/>
            </a:endParaRPr>
          </a:p>
          <a:p>
            <a:pPr marL="171450" indent="-171450">
              <a:spcBef>
                <a:spcPts val="1000"/>
              </a:spcBef>
            </a:pPr>
            <a:r>
              <a:rPr lang="hr-HR" b="1">
                <a:solidFill>
                  <a:schemeClr val="tx1"/>
                </a:solidFill>
                <a:latin typeface="Founders Grotesk Regular"/>
              </a:rPr>
              <a:t>ERF i </a:t>
            </a:r>
            <a:r>
              <a:rPr lang="en-US" b="1">
                <a:solidFill>
                  <a:schemeClr val="tx1"/>
                </a:solidFill>
                <a:latin typeface="Founders Grotesk Regular"/>
              </a:rPr>
              <a:t>FER: </a:t>
            </a:r>
            <a:endParaRPr lang="hr-HR" b="1">
              <a:solidFill>
                <a:schemeClr val="tx1"/>
              </a:solidFill>
              <a:latin typeface="Founders Grotesk Regular"/>
            </a:endParaRP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>
                <a:latin typeface="Founders Grotesk Regular"/>
              </a:rPr>
              <a:t>A</a:t>
            </a:r>
            <a:r>
              <a:rPr lang="hr-HR">
                <a:latin typeface="Founders Grotesk Regular"/>
              </a:rPr>
              <a:t>ktivno sudjelovanje u razvoju edukacijskog plana i edukacijskih sadržaja 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Organizacija regionalnih radionica i radionica u ustanovama uključenim u projekt te priprema i implementacija radionica, online tečajeva i webinara</a:t>
            </a:r>
            <a:r>
              <a:rPr lang="en-US">
                <a:latin typeface="Founders Grotesk Regular"/>
              </a:rPr>
              <a:t> </a:t>
            </a:r>
            <a:endParaRPr lang="hr-HR">
              <a:latin typeface="Founders Grotesk Regular"/>
            </a:endParaRP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Rad na aktivnostima povezanim s evaluacijskim procesom te prema potrebi rad na unaprjeđenju edukacijskih sadržaja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Pružanje stručne podrške i rad na pripremi aktivnosti za inicijalnu radionicu i radionicu razmjene znanja između CARNET-a i projektnih partnera</a:t>
            </a:r>
            <a:endParaRPr lang="hr-HR" b="1">
              <a:latin typeface="Founders Grotesk Regular"/>
            </a:endParaRPr>
          </a:p>
          <a:p>
            <a:pPr marL="171450" indent="-171450">
              <a:spcBef>
                <a:spcPts val="1000"/>
              </a:spcBef>
            </a:pPr>
            <a:r>
              <a:rPr lang="hr-HR" b="1">
                <a:solidFill>
                  <a:schemeClr val="tx1"/>
                </a:solidFill>
                <a:latin typeface="Founders Grotesk Regular"/>
              </a:rPr>
              <a:t>City of Reykjavik</a:t>
            </a:r>
            <a:r>
              <a:rPr lang="en-US" b="1">
                <a:solidFill>
                  <a:schemeClr val="tx1"/>
                </a:solidFill>
                <a:latin typeface="Founders Grotesk Regular"/>
              </a:rPr>
              <a:t>: </a:t>
            </a:r>
            <a:endParaRPr lang="hr-HR" b="1">
              <a:solidFill>
                <a:schemeClr val="tx1"/>
              </a:solidFill>
              <a:latin typeface="Founders Grotesk Regular"/>
            </a:endParaRP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Priprema, organizacija i implementacija treninga na Islandu za predstavnike ustanova uključenih u projekt </a:t>
            </a: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r-HR">
                <a:latin typeface="Founders Grotesk Regular"/>
              </a:rPr>
              <a:t>Pružanje stručne podrške i rad na pripremi aktivnosti za inicijalnu radionicu i radionicu razmjene znanja između CARNET-a i projektnih partnera</a:t>
            </a:r>
            <a:endParaRPr lang="hr-HR" b="1">
              <a:latin typeface="Founders Grotesk Regular"/>
            </a:endParaRPr>
          </a:p>
          <a:p>
            <a:pPr marL="628650" lvl="1" indent="-171450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hr-HR">
              <a:latin typeface="Founders Grotes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5729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70" descr="Shape, rectang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0" descr="Chart&#10;&#10;Description automatically generated with medium confide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9" y="25000"/>
            <a:ext cx="6791324" cy="5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table, sink&#10;&#10;Description automatically generated">
            <a:extLst>
              <a:ext uri="{FF2B5EF4-FFF2-40B4-BE49-F238E27FC236}">
                <a16:creationId xmlns:a16="http://schemas.microsoft.com/office/drawing/2014/main" id="{50AC74E4-D3C4-A048-6924-91B6860A3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20" y="2956771"/>
            <a:ext cx="3280914" cy="2186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D76A71-C015-19DA-3413-D4512FBE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68" y="655937"/>
            <a:ext cx="8720417" cy="1014342"/>
          </a:xfrm>
        </p:spPr>
        <p:txBody>
          <a:bodyPr>
            <a:normAutofit/>
          </a:bodyPr>
          <a:lstStyle/>
          <a:p>
            <a:pPr algn="ctr"/>
            <a:r>
              <a:rPr lang="en-GB" sz="2500" b="1">
                <a:latin typeface="Founders Grotesk Semibold" panose="020B0503030202060203" pitchFamily="34" charset="77"/>
              </a:rPr>
              <a:t>"ATTEND – </a:t>
            </a:r>
            <a:r>
              <a:rPr lang="en-GB" sz="2500" b="1" err="1">
                <a:latin typeface="Founders Grotesk Semibold" panose="020B0503030202060203" pitchFamily="34" charset="77"/>
              </a:rPr>
              <a:t>konferencija</a:t>
            </a:r>
            <a:r>
              <a:rPr lang="en-GB" sz="2500" b="1">
                <a:latin typeface="Founders Grotesk Semibold" panose="020B0503030202060203" pitchFamily="34" charset="77"/>
              </a:rPr>
              <a:t> </a:t>
            </a:r>
            <a:r>
              <a:rPr lang="en-GB" sz="2500" b="1" err="1">
                <a:latin typeface="Founders Grotesk Semibold" panose="020B0503030202060203" pitchFamily="34" charset="77"/>
              </a:rPr>
              <a:t>na</a:t>
            </a:r>
            <a:r>
              <a:rPr lang="en-GB" sz="2500" b="1">
                <a:latin typeface="Founders Grotesk Semibold" panose="020B0503030202060203" pitchFamily="34" charset="77"/>
              </a:rPr>
              <a:t> </a:t>
            </a:r>
            <a:r>
              <a:rPr lang="en-GB" sz="2500" b="1" err="1">
                <a:latin typeface="Founders Grotesk Semibold" panose="020B0503030202060203" pitchFamily="34" charset="77"/>
              </a:rPr>
              <a:t>naš</a:t>
            </a:r>
            <a:r>
              <a:rPr lang="en-GB" sz="2500" b="1">
                <a:latin typeface="Founders Grotesk Semibold" panose="020B0503030202060203" pitchFamily="34" charset="77"/>
              </a:rPr>
              <a:t> </a:t>
            </a:r>
            <a:r>
              <a:rPr lang="en-GB" sz="2500" b="1" err="1">
                <a:latin typeface="Founders Grotesk Semibold" panose="020B0503030202060203" pitchFamily="34" charset="77"/>
              </a:rPr>
              <a:t>način</a:t>
            </a:r>
            <a:r>
              <a:rPr lang="en-GB" sz="2500" b="1">
                <a:latin typeface="Founders Grotesk Semibold" panose="020B0503030202060203" pitchFamily="34" charset="77"/>
              </a:rPr>
              <a:t>" - </a:t>
            </a:r>
            <a:r>
              <a:rPr lang="en-GB" sz="2500" b="1" err="1">
                <a:latin typeface="Founders Grotesk Semibold" panose="020B0503030202060203" pitchFamily="34" charset="77"/>
              </a:rPr>
              <a:t>Inicijalna</a:t>
            </a:r>
            <a:r>
              <a:rPr lang="en-GB" sz="2500" b="1">
                <a:latin typeface="Founders Grotesk Semibold" panose="020B0503030202060203" pitchFamily="34" charset="77"/>
              </a:rPr>
              <a:t> </a:t>
            </a:r>
            <a:r>
              <a:rPr lang="en-GB" sz="2500" b="1" err="1">
                <a:latin typeface="Founders Grotesk Semibold" panose="020B0503030202060203" pitchFamily="34" charset="77"/>
              </a:rPr>
              <a:t>radionica</a:t>
            </a:r>
            <a:r>
              <a:rPr lang="hr-HR" sz="2500" b="1">
                <a:latin typeface="Founders Grotesk Semibold" panose="020B0503030202060203" pitchFamily="34" charset="77"/>
              </a:rPr>
              <a:t> u Opatiji 25.-26.05.2022.</a:t>
            </a:r>
            <a:endParaRPr lang="en-GB" sz="2500" b="1">
              <a:latin typeface="Founders Grotesk Semibold" panose="020B0503030202060203" pitchFamily="34" charset="77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93A8D5-E478-3586-0AED-9BEA6983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650">
            <a:off x="5728763" y="1486277"/>
            <a:ext cx="3257234" cy="217094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14421D5-2CB1-A26C-0497-2E7A7397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571">
            <a:off x="145702" y="1531598"/>
            <a:ext cx="3407835" cy="22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8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71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2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1"/>
          <p:cNvSpPr txBox="1"/>
          <p:nvPr/>
        </p:nvSpPr>
        <p:spPr>
          <a:xfrm>
            <a:off x="798033" y="834677"/>
            <a:ext cx="6780038" cy="45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>
                <a:solidFill>
                  <a:schemeClr val="dk1"/>
                </a:solidFill>
                <a:latin typeface="Founders Grotesk Semibold" panose="020B0503030202060203" pitchFamily="34" charset="77"/>
                <a:sym typeface="Arial"/>
              </a:rPr>
              <a:t>Radionice u sklopu projekta</a:t>
            </a:r>
            <a:endParaRPr sz="2500">
              <a:solidFill>
                <a:schemeClr val="dk1"/>
              </a:solidFill>
              <a:latin typeface="Founders Grotesk Semibold" panose="020B0503030202060203" pitchFamily="34" charset="77"/>
              <a:sym typeface="Arial"/>
            </a:endParaRPr>
          </a:p>
        </p:txBody>
      </p:sp>
      <p:grpSp>
        <p:nvGrpSpPr>
          <p:cNvPr id="697" name="Google Shape;697;p71"/>
          <p:cNvGrpSpPr/>
          <p:nvPr/>
        </p:nvGrpSpPr>
        <p:grpSpPr>
          <a:xfrm>
            <a:off x="798033" y="1771882"/>
            <a:ext cx="7379009" cy="3193020"/>
            <a:chOff x="-16450" y="27682"/>
            <a:chExt cx="9838680" cy="4257360"/>
          </a:xfrm>
        </p:grpSpPr>
        <p:sp>
          <p:nvSpPr>
            <p:cNvPr id="698" name="Google Shape;698;p71"/>
            <p:cNvSpPr/>
            <p:nvPr/>
          </p:nvSpPr>
          <p:spPr>
            <a:xfrm>
              <a:off x="0" y="27682"/>
              <a:ext cx="9679243" cy="6739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699" name="Google Shape;699;p71"/>
            <p:cNvSpPr txBox="1"/>
            <p:nvPr/>
          </p:nvSpPr>
          <p:spPr>
            <a:xfrm>
              <a:off x="208782" y="77028"/>
              <a:ext cx="9613448" cy="608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„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Učinkovita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komunikacija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kao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preduvjet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uspostave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učinkovitih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odnosa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” </a:t>
              </a:r>
            </a:p>
          </p:txBody>
        </p:sp>
        <p:sp>
          <p:nvSpPr>
            <p:cNvPr id="700" name="Google Shape;700;p71"/>
            <p:cNvSpPr/>
            <p:nvPr/>
          </p:nvSpPr>
          <p:spPr>
            <a:xfrm>
              <a:off x="0" y="701602"/>
              <a:ext cx="9679243" cy="61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01" name="Google Shape;701;p71"/>
            <p:cNvSpPr txBox="1"/>
            <p:nvPr/>
          </p:nvSpPr>
          <p:spPr>
            <a:xfrm>
              <a:off x="0" y="701602"/>
              <a:ext cx="9679243" cy="61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0475" tIns="19050" rIns="106675" bIns="19050" anchor="t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pl-PL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u svim ustanovama od lipnja do studenog 2022. godine</a:t>
              </a:r>
              <a:endParaRPr lang="pl-PL"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02" name="Google Shape;702;p71"/>
            <p:cNvSpPr/>
            <p:nvPr/>
          </p:nvSpPr>
          <p:spPr>
            <a:xfrm>
              <a:off x="0" y="1316392"/>
              <a:ext cx="9679243" cy="6739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03" name="Google Shape;703;p71"/>
            <p:cNvSpPr txBox="1"/>
            <p:nvPr/>
          </p:nvSpPr>
          <p:spPr>
            <a:xfrm>
              <a:off x="208781" y="1294142"/>
              <a:ext cx="9613448" cy="608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„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Asistivna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tehnologija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-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neizostavni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pomoćnik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u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edukaciji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" </a:t>
              </a:r>
            </a:p>
          </p:txBody>
        </p:sp>
        <p:sp>
          <p:nvSpPr>
            <p:cNvPr id="704" name="Google Shape;704;p71"/>
            <p:cNvSpPr/>
            <p:nvPr/>
          </p:nvSpPr>
          <p:spPr>
            <a:xfrm>
              <a:off x="0" y="1990312"/>
              <a:ext cx="9679243" cy="102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05" name="Google Shape;705;p71"/>
            <p:cNvSpPr txBox="1"/>
            <p:nvPr/>
          </p:nvSpPr>
          <p:spPr>
            <a:xfrm>
              <a:off x="0" y="2073523"/>
              <a:ext cx="9679243" cy="1024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0475" tIns="19050" rIns="106675" bIns="19050" anchor="t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pl-PL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u svim ustanovama od svibnja do listopada 2023</a:t>
              </a:r>
              <a:r>
                <a:rPr lang="pl-PL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.</a:t>
              </a:r>
            </a:p>
          </p:txBody>
        </p:sp>
        <p:sp>
          <p:nvSpPr>
            <p:cNvPr id="706" name="Google Shape;706;p71"/>
            <p:cNvSpPr/>
            <p:nvPr/>
          </p:nvSpPr>
          <p:spPr>
            <a:xfrm>
              <a:off x="-16450" y="2797067"/>
              <a:ext cx="9679243" cy="6739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07" name="Google Shape;707;p71"/>
            <p:cNvSpPr txBox="1"/>
            <p:nvPr/>
          </p:nvSpPr>
          <p:spPr>
            <a:xfrm>
              <a:off x="208779" y="2829965"/>
              <a:ext cx="9613449" cy="608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„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Refleksivna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radionica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-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Primjena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asistivne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tehnologije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i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ozbiljne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igre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u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svakodnevnom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 </a:t>
              </a:r>
              <a:r>
                <a:rPr lang="en-GB" sz="1600" b="1" err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radu</a:t>
              </a:r>
              <a:r>
                <a:rPr lang="en-GB" sz="1600" b="1">
                  <a:solidFill>
                    <a:schemeClr val="dk1"/>
                  </a:solidFill>
                  <a:latin typeface="Founders Grotesk Semibold" panose="020B0503030202060203" pitchFamily="34" charset="77"/>
                  <a:sym typeface="Arial"/>
                </a:rPr>
                <a:t>“</a:t>
              </a:r>
            </a:p>
          </p:txBody>
        </p:sp>
        <p:sp>
          <p:nvSpPr>
            <p:cNvPr id="708" name="Google Shape;708;p71"/>
            <p:cNvSpPr/>
            <p:nvPr/>
          </p:nvSpPr>
          <p:spPr>
            <a:xfrm>
              <a:off x="0" y="3688882"/>
              <a:ext cx="9679243" cy="59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09" name="Google Shape;709;p71"/>
            <p:cNvSpPr txBox="1"/>
            <p:nvPr/>
          </p:nvSpPr>
          <p:spPr>
            <a:xfrm>
              <a:off x="-1" y="3597798"/>
              <a:ext cx="9679244" cy="59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0475" tIns="19050" rIns="106675" bIns="19050" anchor="t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šest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radionica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, 5 </a:t>
              </a:r>
              <a:r>
                <a:rPr lang="en-GB" sz="1500" err="1">
                  <a:solidFill>
                    <a:schemeClr val="dk1"/>
                  </a:solidFill>
                  <a:latin typeface="Founders Grotesk Regular" panose="020B0503030202060203" pitchFamily="34" charset="77"/>
                </a:rPr>
                <a:t>regionalnih</a:t>
              </a:r>
              <a:r>
                <a:rPr lang="en-GB" sz="1500">
                  <a:solidFill>
                    <a:schemeClr val="dk1"/>
                  </a:solidFill>
                  <a:latin typeface="Founders Grotesk Regular" panose="020B0503030202060203" pitchFamily="34" charset="77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središta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kroz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studeni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i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prosinac</a:t>
              </a:r>
              <a:r>
                <a:rPr lang="en-GB" sz="1500" u="none" strike="noStrike" cap="none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2023. </a:t>
              </a:r>
              <a:r>
                <a:rPr lang="en-GB" sz="1500" u="none" strike="noStrike" cap="none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godine</a:t>
              </a:r>
              <a:endParaRPr lang="en-GB" sz="1500" u="none" strike="noStrike" cap="none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0827441D-EC6C-C832-4379-E3AD08A32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07" r="1" b="4131"/>
          <a:stretch/>
        </p:blipFill>
        <p:spPr>
          <a:xfrm>
            <a:off x="3370077" y="182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DFB61B74-7C0F-ADD8-8440-A6F9190F7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23" r="-1" b="526"/>
          <a:stretch/>
        </p:blipFill>
        <p:spPr>
          <a:xfrm>
            <a:off x="20" y="10"/>
            <a:ext cx="4394827" cy="251001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0ADD13A-80FC-E757-26B5-4281F34043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6" r="4" b="16983"/>
          <a:stretch/>
        </p:blipFill>
        <p:spPr>
          <a:xfrm>
            <a:off x="4762566" y="2633471"/>
            <a:ext cx="4381434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95" name="Google Shape;695;p71" descr="A picture containing background pattern&#10;&#10;Description automatically generated"/>
          <p:cNvPicPr preferRelativeResize="0"/>
          <p:nvPr/>
        </p:nvPicPr>
        <p:blipFill rotWithShape="1">
          <a:blip r:embed="rId6"/>
          <a:srcRect r="2" b="22718"/>
          <a:stretch/>
        </p:blipFill>
        <p:spPr>
          <a:xfrm>
            <a:off x="20" y="2633471"/>
            <a:ext cx="577390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4365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74" descr="Chart, surfac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84" y="318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4"/>
          <p:cNvSpPr txBox="1"/>
          <p:nvPr/>
        </p:nvSpPr>
        <p:spPr>
          <a:xfrm>
            <a:off x="672289" y="204796"/>
            <a:ext cx="5222138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Founders Grotesk Semibold" panose="020B0503030202060203" pitchFamily="34" charset="77"/>
                <a:sym typeface="Arial"/>
              </a:rPr>
              <a:t>WEBINARI</a:t>
            </a:r>
            <a:endParaRPr sz="2000" b="1">
              <a:solidFill>
                <a:schemeClr val="dk1"/>
              </a:solidFill>
              <a:latin typeface="Founders Grotesk Semibold" panose="020B0503030202060203" pitchFamily="34" charset="77"/>
              <a:sym typeface="Arial"/>
            </a:endParaRPr>
          </a:p>
        </p:txBody>
      </p:sp>
      <p:grpSp>
        <p:nvGrpSpPr>
          <p:cNvPr id="754" name="Google Shape;754;p74"/>
          <p:cNvGrpSpPr/>
          <p:nvPr/>
        </p:nvGrpSpPr>
        <p:grpSpPr>
          <a:xfrm>
            <a:off x="649382" y="719832"/>
            <a:ext cx="7429824" cy="1892024"/>
            <a:chOff x="1814" y="101501"/>
            <a:chExt cx="9906432" cy="2346260"/>
          </a:xfrm>
        </p:grpSpPr>
        <p:sp>
          <p:nvSpPr>
            <p:cNvPr id="755" name="Google Shape;755;p74"/>
            <p:cNvSpPr/>
            <p:nvPr/>
          </p:nvSpPr>
          <p:spPr>
            <a:xfrm>
              <a:off x="1814" y="101501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56" name="Google Shape;756;p74"/>
            <p:cNvSpPr txBox="1"/>
            <p:nvPr/>
          </p:nvSpPr>
          <p:spPr>
            <a:xfrm>
              <a:off x="32356" y="132043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“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Partnerska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komunikacija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stručnjaci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–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roditelji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stvaranje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mreže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podrške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”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57" name="Google Shape;757;p74"/>
            <p:cNvSpPr/>
            <p:nvPr/>
          </p:nvSpPr>
          <p:spPr>
            <a:xfrm>
              <a:off x="210371" y="1144284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758" name="Google Shape;758;p74"/>
            <p:cNvSpPr/>
            <p:nvPr/>
          </p:nvSpPr>
          <p:spPr>
            <a:xfrm>
              <a:off x="418927" y="1404979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59" name="Google Shape;759;p74"/>
            <p:cNvSpPr txBox="1"/>
            <p:nvPr/>
          </p:nvSpPr>
          <p:spPr>
            <a:xfrm>
              <a:off x="449469" y="1435521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prosinac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2022.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63" name="Google Shape;763;p74"/>
            <p:cNvSpPr/>
            <p:nvPr/>
          </p:nvSpPr>
          <p:spPr>
            <a:xfrm>
              <a:off x="2608770" y="101501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65EE1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64" name="Google Shape;764;p74"/>
            <p:cNvSpPr txBox="1"/>
            <p:nvPr/>
          </p:nvSpPr>
          <p:spPr>
            <a:xfrm>
              <a:off x="2639312" y="132043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“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Kako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izraditi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komunikacijsku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ploču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”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65" name="Google Shape;765;p74"/>
            <p:cNvSpPr/>
            <p:nvPr/>
          </p:nvSpPr>
          <p:spPr>
            <a:xfrm>
              <a:off x="2817327" y="1144284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766" name="Google Shape;766;p74"/>
            <p:cNvSpPr/>
            <p:nvPr/>
          </p:nvSpPr>
          <p:spPr>
            <a:xfrm>
              <a:off x="3025883" y="1404979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7EF11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67" name="Google Shape;767;p74"/>
            <p:cNvSpPr txBox="1"/>
            <p:nvPr/>
          </p:nvSpPr>
          <p:spPr>
            <a:xfrm>
              <a:off x="3056425" y="1435521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prosinac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2022.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71" name="Google Shape;771;p74"/>
            <p:cNvSpPr/>
            <p:nvPr/>
          </p:nvSpPr>
          <p:spPr>
            <a:xfrm>
              <a:off x="5215726" y="101501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3DE1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72" name="Google Shape;772;p74"/>
            <p:cNvSpPr txBox="1"/>
            <p:nvPr/>
          </p:nvSpPr>
          <p:spPr>
            <a:xfrm>
              <a:off x="5246268" y="132043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“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Specifičnosti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opreme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tehnička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podrška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”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73" name="Google Shape;773;p74"/>
            <p:cNvSpPr/>
            <p:nvPr/>
          </p:nvSpPr>
          <p:spPr>
            <a:xfrm>
              <a:off x="5424283" y="1144284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774" name="Google Shape;774;p74"/>
            <p:cNvSpPr/>
            <p:nvPr/>
          </p:nvSpPr>
          <p:spPr>
            <a:xfrm>
              <a:off x="5632839" y="1404979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5E46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75" name="Google Shape;775;p74"/>
            <p:cNvSpPr txBox="1"/>
            <p:nvPr/>
          </p:nvSpPr>
          <p:spPr>
            <a:xfrm>
              <a:off x="5663381" y="1435521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rujan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2023.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79" name="Google Shape;779;p74"/>
            <p:cNvSpPr/>
            <p:nvPr/>
          </p:nvSpPr>
          <p:spPr>
            <a:xfrm>
              <a:off x="7822682" y="101501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80" name="Google Shape;780;p74"/>
            <p:cNvSpPr txBox="1"/>
            <p:nvPr/>
          </p:nvSpPr>
          <p:spPr>
            <a:xfrm>
              <a:off x="7853224" y="132043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“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Priprema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lako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čitljivog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teksta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sym typeface="Arial"/>
                </a:rPr>
                <a:t>”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781" name="Google Shape;781;p74"/>
            <p:cNvSpPr/>
            <p:nvPr/>
          </p:nvSpPr>
          <p:spPr>
            <a:xfrm>
              <a:off x="8031239" y="1144284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782" name="Google Shape;782;p74"/>
            <p:cNvSpPr/>
            <p:nvPr/>
          </p:nvSpPr>
          <p:spPr>
            <a:xfrm>
              <a:off x="8239795" y="1404979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ECDD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783" name="Google Shape;783;p74"/>
            <p:cNvSpPr txBox="1"/>
            <p:nvPr/>
          </p:nvSpPr>
          <p:spPr>
            <a:xfrm>
              <a:off x="8270337" y="1435521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listopad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sym typeface="Arial"/>
                </a:rPr>
                <a:t> 2023. 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C60290F-DEBD-607F-590B-F66BB40A1D4D}"/>
              </a:ext>
            </a:extLst>
          </p:cNvPr>
          <p:cNvSpPr txBox="1"/>
          <p:nvPr/>
        </p:nvSpPr>
        <p:spPr>
          <a:xfrm>
            <a:off x="580039" y="2652994"/>
            <a:ext cx="531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solidFill>
                  <a:schemeClr val="dk1"/>
                </a:solidFill>
                <a:latin typeface="Founders Grotesk Semibold" panose="020B0503030202060203" pitchFamily="34" charset="77"/>
                <a:sym typeface="Arial"/>
              </a:rPr>
              <a:t>ONLINE TEČAJEVI</a:t>
            </a:r>
            <a:endParaRPr lang="hr-HR" sz="2000"/>
          </a:p>
        </p:txBody>
      </p:sp>
      <p:grpSp>
        <p:nvGrpSpPr>
          <p:cNvPr id="3" name="Google Shape;793;p75">
            <a:extLst>
              <a:ext uri="{FF2B5EF4-FFF2-40B4-BE49-F238E27FC236}">
                <a16:creationId xmlns:a16="http://schemas.microsoft.com/office/drawing/2014/main" id="{2C63161B-2F4F-F51A-D17C-C045DE5950F1}"/>
              </a:ext>
            </a:extLst>
          </p:cNvPr>
          <p:cNvGrpSpPr/>
          <p:nvPr/>
        </p:nvGrpSpPr>
        <p:grpSpPr>
          <a:xfrm>
            <a:off x="649382" y="3101725"/>
            <a:ext cx="7429824" cy="1759695"/>
            <a:chOff x="1814" y="137660"/>
            <a:chExt cx="9906432" cy="2346260"/>
          </a:xfrm>
        </p:grpSpPr>
        <p:sp>
          <p:nvSpPr>
            <p:cNvPr id="4" name="Google Shape;794;p75">
              <a:extLst>
                <a:ext uri="{FF2B5EF4-FFF2-40B4-BE49-F238E27FC236}">
                  <a16:creationId xmlns:a16="http://schemas.microsoft.com/office/drawing/2014/main" id="{32474109-D416-329C-278A-202B2D4DAB90}"/>
                </a:ext>
              </a:extLst>
            </p:cNvPr>
            <p:cNvSpPr/>
            <p:nvPr/>
          </p:nvSpPr>
          <p:spPr>
            <a:xfrm>
              <a:off x="1814" y="137660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5" name="Google Shape;795;p75">
              <a:extLst>
                <a:ext uri="{FF2B5EF4-FFF2-40B4-BE49-F238E27FC236}">
                  <a16:creationId xmlns:a16="http://schemas.microsoft.com/office/drawing/2014/main" id="{72A29D68-7729-5C8B-D3F2-1A269B94719B}"/>
                </a:ext>
              </a:extLst>
            </p:cNvPr>
            <p:cNvSpPr txBox="1"/>
            <p:nvPr/>
          </p:nvSpPr>
          <p:spPr>
            <a:xfrm>
              <a:off x="32356" y="168202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„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Prilagodba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okoline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u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školi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kod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kuće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za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uspješno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provođenje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AT“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6" name="Google Shape;796;p75">
              <a:extLst>
                <a:ext uri="{FF2B5EF4-FFF2-40B4-BE49-F238E27FC236}">
                  <a16:creationId xmlns:a16="http://schemas.microsoft.com/office/drawing/2014/main" id="{09A19958-D118-9A24-15FE-1D5A7D964661}"/>
                </a:ext>
              </a:extLst>
            </p:cNvPr>
            <p:cNvSpPr/>
            <p:nvPr/>
          </p:nvSpPr>
          <p:spPr>
            <a:xfrm>
              <a:off x="210371" y="1180442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7" name="Google Shape;797;p75">
              <a:extLst>
                <a:ext uri="{FF2B5EF4-FFF2-40B4-BE49-F238E27FC236}">
                  <a16:creationId xmlns:a16="http://schemas.microsoft.com/office/drawing/2014/main" id="{7C6532AB-DE2F-DDA6-1C99-45C7CEF3C969}"/>
                </a:ext>
              </a:extLst>
            </p:cNvPr>
            <p:cNvSpPr/>
            <p:nvPr/>
          </p:nvSpPr>
          <p:spPr>
            <a:xfrm>
              <a:off x="418927" y="1441138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8" name="Google Shape;798;p75">
              <a:extLst>
                <a:ext uri="{FF2B5EF4-FFF2-40B4-BE49-F238E27FC236}">
                  <a16:creationId xmlns:a16="http://schemas.microsoft.com/office/drawing/2014/main" id="{FBC57158-308F-EFBB-539F-C2958F95777A}"/>
                </a:ext>
              </a:extLst>
            </p:cNvPr>
            <p:cNvSpPr txBox="1"/>
            <p:nvPr/>
          </p:nvSpPr>
          <p:spPr>
            <a:xfrm>
              <a:off x="449469" y="1471680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potpunosti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dostupan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rujnu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2023.</a:t>
              </a:r>
              <a:endParaRPr sz="1100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02;p75">
              <a:extLst>
                <a:ext uri="{FF2B5EF4-FFF2-40B4-BE49-F238E27FC236}">
                  <a16:creationId xmlns:a16="http://schemas.microsoft.com/office/drawing/2014/main" id="{D4480779-29E1-5617-D691-EF20031AC99B}"/>
                </a:ext>
              </a:extLst>
            </p:cNvPr>
            <p:cNvSpPr/>
            <p:nvPr/>
          </p:nvSpPr>
          <p:spPr>
            <a:xfrm>
              <a:off x="2608770" y="137660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65EE1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10" name="Google Shape;803;p75">
              <a:extLst>
                <a:ext uri="{FF2B5EF4-FFF2-40B4-BE49-F238E27FC236}">
                  <a16:creationId xmlns:a16="http://schemas.microsoft.com/office/drawing/2014/main" id="{FD4551D5-C561-2977-2864-991254EB0B42}"/>
                </a:ext>
              </a:extLst>
            </p:cNvPr>
            <p:cNvSpPr txBox="1"/>
            <p:nvPr/>
          </p:nvSpPr>
          <p:spPr>
            <a:xfrm>
              <a:off x="2639312" y="168202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„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Potpomognuta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komunikacija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vizualna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podrška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u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svakodnevici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“</a:t>
              </a:r>
              <a:endParaRPr sz="1200">
                <a:solidFill>
                  <a:schemeClr val="lt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04;p75">
              <a:extLst>
                <a:ext uri="{FF2B5EF4-FFF2-40B4-BE49-F238E27FC236}">
                  <a16:creationId xmlns:a16="http://schemas.microsoft.com/office/drawing/2014/main" id="{35D14B44-446C-7062-5797-EFC90074D3DC}"/>
                </a:ext>
              </a:extLst>
            </p:cNvPr>
            <p:cNvSpPr/>
            <p:nvPr/>
          </p:nvSpPr>
          <p:spPr>
            <a:xfrm>
              <a:off x="2817327" y="1180442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2" name="Google Shape;805;p75">
              <a:extLst>
                <a:ext uri="{FF2B5EF4-FFF2-40B4-BE49-F238E27FC236}">
                  <a16:creationId xmlns:a16="http://schemas.microsoft.com/office/drawing/2014/main" id="{AC277F28-455B-1297-1FBC-FE22C39C1C3F}"/>
                </a:ext>
              </a:extLst>
            </p:cNvPr>
            <p:cNvSpPr/>
            <p:nvPr/>
          </p:nvSpPr>
          <p:spPr>
            <a:xfrm>
              <a:off x="3025883" y="1441138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7EF11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13" name="Google Shape;806;p75">
              <a:extLst>
                <a:ext uri="{FF2B5EF4-FFF2-40B4-BE49-F238E27FC236}">
                  <a16:creationId xmlns:a16="http://schemas.microsoft.com/office/drawing/2014/main" id="{C2DD78C2-0939-904A-0E4E-E9D918ACC9B6}"/>
                </a:ext>
              </a:extLst>
            </p:cNvPr>
            <p:cNvSpPr txBox="1"/>
            <p:nvPr/>
          </p:nvSpPr>
          <p:spPr>
            <a:xfrm>
              <a:off x="3056425" y="1471680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potpunosti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dostupan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siječnju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2023.</a:t>
              </a:r>
              <a:endParaRPr sz="1100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10;p75">
              <a:extLst>
                <a:ext uri="{FF2B5EF4-FFF2-40B4-BE49-F238E27FC236}">
                  <a16:creationId xmlns:a16="http://schemas.microsoft.com/office/drawing/2014/main" id="{4953B039-1FB0-AF6E-54ED-C0DD203565B0}"/>
                </a:ext>
              </a:extLst>
            </p:cNvPr>
            <p:cNvSpPr/>
            <p:nvPr/>
          </p:nvSpPr>
          <p:spPr>
            <a:xfrm>
              <a:off x="5215726" y="137660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3DE1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15" name="Google Shape;811;p75">
              <a:extLst>
                <a:ext uri="{FF2B5EF4-FFF2-40B4-BE49-F238E27FC236}">
                  <a16:creationId xmlns:a16="http://schemas.microsoft.com/office/drawing/2014/main" id="{EFE8C983-9C0C-087A-289C-92724CD3D815}"/>
                </a:ext>
              </a:extLst>
            </p:cNvPr>
            <p:cNvSpPr txBox="1"/>
            <p:nvPr/>
          </p:nvSpPr>
          <p:spPr>
            <a:xfrm>
              <a:off x="5246268" y="168202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„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Ozbiljne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igre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i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digitalizacija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”</a:t>
              </a:r>
              <a:endParaRPr sz="1100">
                <a:latin typeface="Founders Grotesk Regular" panose="020B0503030202060203" pitchFamily="34" charset="77"/>
              </a:endParaRPr>
            </a:p>
          </p:txBody>
        </p:sp>
        <p:sp>
          <p:nvSpPr>
            <p:cNvPr id="16" name="Google Shape;812;p75">
              <a:extLst>
                <a:ext uri="{FF2B5EF4-FFF2-40B4-BE49-F238E27FC236}">
                  <a16:creationId xmlns:a16="http://schemas.microsoft.com/office/drawing/2014/main" id="{32079A97-845F-1E51-3E0B-197387A2DB16}"/>
                </a:ext>
              </a:extLst>
            </p:cNvPr>
            <p:cNvSpPr/>
            <p:nvPr/>
          </p:nvSpPr>
          <p:spPr>
            <a:xfrm>
              <a:off x="5424283" y="1180442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7" name="Google Shape;813;p75">
              <a:extLst>
                <a:ext uri="{FF2B5EF4-FFF2-40B4-BE49-F238E27FC236}">
                  <a16:creationId xmlns:a16="http://schemas.microsoft.com/office/drawing/2014/main" id="{87CAEDC0-F436-0C85-711C-6F1CD319A8E6}"/>
                </a:ext>
              </a:extLst>
            </p:cNvPr>
            <p:cNvSpPr/>
            <p:nvPr/>
          </p:nvSpPr>
          <p:spPr>
            <a:xfrm>
              <a:off x="5632839" y="1441138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5E46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18" name="Google Shape;814;p75">
              <a:extLst>
                <a:ext uri="{FF2B5EF4-FFF2-40B4-BE49-F238E27FC236}">
                  <a16:creationId xmlns:a16="http://schemas.microsoft.com/office/drawing/2014/main" id="{B1CEC0CB-3DF1-F9E0-8E40-55E094A40B24}"/>
                </a:ext>
              </a:extLst>
            </p:cNvPr>
            <p:cNvSpPr txBox="1"/>
            <p:nvPr/>
          </p:nvSpPr>
          <p:spPr>
            <a:xfrm>
              <a:off x="5663381" y="1471680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potpunosti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dostupan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od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rujan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2023.</a:t>
              </a:r>
              <a:endParaRPr sz="1100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18;p75">
              <a:extLst>
                <a:ext uri="{FF2B5EF4-FFF2-40B4-BE49-F238E27FC236}">
                  <a16:creationId xmlns:a16="http://schemas.microsoft.com/office/drawing/2014/main" id="{6866A4AB-DC26-06A7-19DB-9816DBDF9AF9}"/>
                </a:ext>
              </a:extLst>
            </p:cNvPr>
            <p:cNvSpPr/>
            <p:nvPr/>
          </p:nvSpPr>
          <p:spPr>
            <a:xfrm>
              <a:off x="7822682" y="137660"/>
              <a:ext cx="2085564" cy="1042782"/>
            </a:xfrm>
            <a:prstGeom prst="roundRect">
              <a:avLst>
                <a:gd name="adj" fmla="val 1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20" name="Google Shape;819;p75">
              <a:extLst>
                <a:ext uri="{FF2B5EF4-FFF2-40B4-BE49-F238E27FC236}">
                  <a16:creationId xmlns:a16="http://schemas.microsoft.com/office/drawing/2014/main" id="{63F32693-69FB-47CA-3EAC-34E76D66E2C1}"/>
                </a:ext>
              </a:extLst>
            </p:cNvPr>
            <p:cNvSpPr txBox="1"/>
            <p:nvPr/>
          </p:nvSpPr>
          <p:spPr>
            <a:xfrm>
              <a:off x="7853224" y="168202"/>
              <a:ext cx="2024480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„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Procjena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potreba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za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asistivnom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err="1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tehnologijom</a:t>
              </a:r>
              <a:r>
                <a:rPr lang="en-GB" sz="1200">
                  <a:solidFill>
                    <a:schemeClr val="lt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“</a:t>
              </a:r>
              <a:endParaRPr sz="1200">
                <a:solidFill>
                  <a:schemeClr val="lt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20;p75">
              <a:extLst>
                <a:ext uri="{FF2B5EF4-FFF2-40B4-BE49-F238E27FC236}">
                  <a16:creationId xmlns:a16="http://schemas.microsoft.com/office/drawing/2014/main" id="{EA3A3311-96C2-6E7C-5B0C-9E6B1278F488}"/>
                </a:ext>
              </a:extLst>
            </p:cNvPr>
            <p:cNvSpPr/>
            <p:nvPr/>
          </p:nvSpPr>
          <p:spPr>
            <a:xfrm>
              <a:off x="8031239" y="1180442"/>
              <a:ext cx="208556" cy="7820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2" name="Google Shape;821;p75">
              <a:extLst>
                <a:ext uri="{FF2B5EF4-FFF2-40B4-BE49-F238E27FC236}">
                  <a16:creationId xmlns:a16="http://schemas.microsoft.com/office/drawing/2014/main" id="{89733A25-3B02-593E-3949-14FB6E7169BC}"/>
                </a:ext>
              </a:extLst>
            </p:cNvPr>
            <p:cNvSpPr/>
            <p:nvPr/>
          </p:nvSpPr>
          <p:spPr>
            <a:xfrm>
              <a:off x="8239795" y="1441138"/>
              <a:ext cx="1668451" cy="10427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ECDD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ounders Grotesk Regular" panose="020B0503030202060203" pitchFamily="34" charset="77"/>
              </a:endParaRPr>
            </a:p>
          </p:txBody>
        </p:sp>
        <p:sp>
          <p:nvSpPr>
            <p:cNvPr id="23" name="Google Shape;822;p75">
              <a:extLst>
                <a:ext uri="{FF2B5EF4-FFF2-40B4-BE49-F238E27FC236}">
                  <a16:creationId xmlns:a16="http://schemas.microsoft.com/office/drawing/2014/main" id="{CCBC97C9-0DD3-B79E-88DC-AF350D151965}"/>
                </a:ext>
              </a:extLst>
            </p:cNvPr>
            <p:cNvSpPr txBox="1"/>
            <p:nvPr/>
          </p:nvSpPr>
          <p:spPr>
            <a:xfrm>
              <a:off x="8270337" y="1471680"/>
              <a:ext cx="1607367" cy="9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13325" rIns="20000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u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potpunosti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dostupan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od </a:t>
              </a:r>
              <a:r>
                <a:rPr lang="en-GB" sz="1100" err="1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rujna</a:t>
              </a:r>
              <a:r>
                <a:rPr lang="en-GB" sz="1100">
                  <a:solidFill>
                    <a:schemeClr val="dk1"/>
                  </a:solidFill>
                  <a:latin typeface="Founders Grotesk Regular" panose="020B0503030202060203" pitchFamily="34" charset="77"/>
                  <a:ea typeface="Calibri"/>
                  <a:cs typeface="Calibri"/>
                  <a:sym typeface="Calibri"/>
                </a:rPr>
                <a:t> 2023. </a:t>
              </a:r>
              <a:endParaRPr sz="1100">
                <a:solidFill>
                  <a:schemeClr val="dk1"/>
                </a:solidFill>
                <a:latin typeface="Founders Grotesk Regular" panose="020B0503030202060203" pitchFamily="34" charset="77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end logo.mp4">
            <a:hlinkClick r:id="" action="ppaction://media"/>
            <a:extLst>
              <a:ext uri="{FF2B5EF4-FFF2-40B4-BE49-F238E27FC236}">
                <a16:creationId xmlns:a16="http://schemas.microsoft.com/office/drawing/2014/main" id="{3D660F7F-1F77-B9D6-574D-0E69F6C2C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31" y="869473"/>
            <a:ext cx="7170345" cy="40333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186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80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80"/>
          <p:cNvPicPr preferRelativeResize="0"/>
          <p:nvPr/>
        </p:nvPicPr>
        <p:blipFill rotWithShape="1">
          <a:blip r:embed="rId4">
            <a:alphaModFix/>
          </a:blip>
          <a:srcRect t="26804"/>
          <a:stretch/>
        </p:blipFill>
        <p:spPr>
          <a:xfrm rot="208059">
            <a:off x="5232851" y="3582669"/>
            <a:ext cx="3601313" cy="126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0"/>
          <p:cNvPicPr preferRelativeResize="0"/>
          <p:nvPr/>
        </p:nvPicPr>
        <p:blipFill rotWithShape="1">
          <a:blip r:embed="rId5">
            <a:alphaModFix/>
          </a:blip>
          <a:srcRect l="-553" t="2534" r="9858"/>
          <a:stretch/>
        </p:blipFill>
        <p:spPr>
          <a:xfrm rot="-231063">
            <a:off x="4406829" y="335439"/>
            <a:ext cx="2793615" cy="16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0"/>
          <p:cNvPicPr preferRelativeResize="0"/>
          <p:nvPr/>
        </p:nvPicPr>
        <p:blipFill rotWithShape="1">
          <a:blip r:embed="rId6">
            <a:alphaModFix/>
          </a:blip>
          <a:srcRect t="17273" b="29920"/>
          <a:stretch/>
        </p:blipFill>
        <p:spPr>
          <a:xfrm rot="-123805">
            <a:off x="6731552" y="1746576"/>
            <a:ext cx="1994654" cy="187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FF572ADC-BFF0-CC66-7DA0-8F11C0DE6A68}"/>
              </a:ext>
            </a:extLst>
          </p:cNvPr>
          <p:cNvSpPr txBox="1"/>
          <p:nvPr/>
        </p:nvSpPr>
        <p:spPr>
          <a:xfrm>
            <a:off x="724063" y="463524"/>
            <a:ext cx="3629206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dk1"/>
                </a:solidFill>
                <a:latin typeface="Founders Grotesk Semibold" panose="020B0503030202060203" pitchFamily="34" charset="77"/>
              </a:rPr>
              <a:t>Trening za CARNET i projektne partnere</a:t>
            </a:r>
            <a:endParaRPr sz="2000" b="1">
              <a:solidFill>
                <a:schemeClr val="dk1"/>
              </a:solidFill>
              <a:latin typeface="Founders Grotesk Semibold" panose="020B0503030202060203" pitchFamily="34" charset="77"/>
              <a:sym typeface="Arial"/>
            </a:endParaRPr>
          </a:p>
        </p:txBody>
      </p:sp>
      <p:sp>
        <p:nvSpPr>
          <p:cNvPr id="3" name="Google Shape;875;p79">
            <a:extLst>
              <a:ext uri="{FF2B5EF4-FFF2-40B4-BE49-F238E27FC236}">
                <a16:creationId xmlns:a16="http://schemas.microsoft.com/office/drawing/2014/main" id="{B63ED6C7-C0D6-30E9-440A-D62612CF5565}"/>
              </a:ext>
            </a:extLst>
          </p:cNvPr>
          <p:cNvSpPr txBox="1"/>
          <p:nvPr/>
        </p:nvSpPr>
        <p:spPr>
          <a:xfrm>
            <a:off x="1774155" y="1179791"/>
            <a:ext cx="1529023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hr-HR" sz="2000">
                <a:solidFill>
                  <a:schemeClr val="dk1"/>
                </a:solidFill>
                <a:latin typeface="Founders Grotesk Regular"/>
              </a:rPr>
              <a:t>travanj </a:t>
            </a:r>
            <a:r>
              <a:rPr lang="en-GB" sz="2000">
                <a:solidFill>
                  <a:schemeClr val="dk1"/>
                </a:solidFill>
                <a:latin typeface="Founders Grotesk Regular"/>
              </a:rPr>
              <a:t>2022</a:t>
            </a:r>
          </a:p>
        </p:txBody>
      </p:sp>
      <p:pic>
        <p:nvPicPr>
          <p:cNvPr id="4" name="Google Shape;876;p79">
            <a:extLst>
              <a:ext uri="{FF2B5EF4-FFF2-40B4-BE49-F238E27FC236}">
                <a16:creationId xmlns:a16="http://schemas.microsoft.com/office/drawing/2014/main" id="{E022A8BF-D70E-143C-CFEA-B60B6EB24E1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9815" y="2116170"/>
            <a:ext cx="2737702" cy="182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80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1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FF572ADC-BFF0-CC66-7DA0-8F11C0DE6A68}"/>
              </a:ext>
            </a:extLst>
          </p:cNvPr>
          <p:cNvSpPr txBox="1"/>
          <p:nvPr/>
        </p:nvSpPr>
        <p:spPr>
          <a:xfrm>
            <a:off x="724063" y="390528"/>
            <a:ext cx="3629206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dk1"/>
                </a:solidFill>
                <a:latin typeface="Founders Grotesk Semibold" panose="020B0503030202060203" pitchFamily="34" charset="77"/>
              </a:rPr>
              <a:t>Trening za djelatnike ustanova uključenih u projekt</a:t>
            </a:r>
          </a:p>
        </p:txBody>
      </p:sp>
      <p:sp>
        <p:nvSpPr>
          <p:cNvPr id="3" name="Google Shape;875;p79">
            <a:extLst>
              <a:ext uri="{FF2B5EF4-FFF2-40B4-BE49-F238E27FC236}">
                <a16:creationId xmlns:a16="http://schemas.microsoft.com/office/drawing/2014/main" id="{B63ED6C7-C0D6-30E9-440A-D62612CF5565}"/>
              </a:ext>
            </a:extLst>
          </p:cNvPr>
          <p:cNvSpPr txBox="1"/>
          <p:nvPr/>
        </p:nvSpPr>
        <p:spPr>
          <a:xfrm>
            <a:off x="1452816" y="1075301"/>
            <a:ext cx="2171699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hr-HR" sz="2000">
                <a:solidFill>
                  <a:schemeClr val="dk1"/>
                </a:solidFill>
                <a:latin typeface="Founders Grotesk Regular"/>
              </a:rPr>
              <a:t>rujan/listopad </a:t>
            </a:r>
            <a:r>
              <a:rPr lang="en-GB" sz="2000">
                <a:solidFill>
                  <a:schemeClr val="dk1"/>
                </a:solidFill>
                <a:latin typeface="Founders Grotesk Regular"/>
              </a:rPr>
              <a:t>2022</a:t>
            </a:r>
          </a:p>
        </p:txBody>
      </p:sp>
      <p:pic>
        <p:nvPicPr>
          <p:cNvPr id="8" name="Picture 7" descr="A group of people sitting in a room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D5DE3A3C-D09C-2992-4CFB-E3829B830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8" y="1575696"/>
            <a:ext cx="4457700" cy="3343275"/>
          </a:xfrm>
          <a:prstGeom prst="rect">
            <a:avLst/>
          </a:prstGeom>
        </p:spPr>
      </p:pic>
      <p:pic>
        <p:nvPicPr>
          <p:cNvPr id="6" name="Picture 5" descr="A person standing next to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6FB1D81E-70E5-86AA-56FB-68D76F86A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493" y="732915"/>
            <a:ext cx="2600225" cy="1950169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09BED91-00FF-BE69-CAF2-DDDCBBB72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811" y="2743811"/>
            <a:ext cx="3199587" cy="23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4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83B6-03C7-884F-6DFB-6B5FB4AA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Founders Grotesk Semibold"/>
              </a:rPr>
              <a:t>Vidljivost</a:t>
            </a:r>
            <a:endParaRPr lang="en-GB">
              <a:latin typeface="Founders Grotesk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AB23-5B9A-AC53-B2FE-DA09A8982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Founders Grotesk Regular"/>
              </a:rPr>
              <a:t>razumijevanje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cilja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projekta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problematike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kojom</a:t>
            </a:r>
            <a:r>
              <a:rPr lang="en-GB">
                <a:latin typeface="Founders Grotesk Regular"/>
              </a:rPr>
              <a:t> se </a:t>
            </a:r>
            <a:r>
              <a:rPr lang="en-GB" err="1">
                <a:latin typeface="Founders Grotesk Regular"/>
              </a:rPr>
              <a:t>bavi</a:t>
            </a: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podizanje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svjesnosti</a:t>
            </a:r>
            <a:r>
              <a:rPr lang="en-GB">
                <a:latin typeface="Founders Grotesk Regular"/>
              </a:rPr>
              <a:t> o </a:t>
            </a:r>
            <a:r>
              <a:rPr lang="en-GB" err="1">
                <a:latin typeface="Founders Grotesk Regular"/>
              </a:rPr>
              <a:t>korisnosti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asistivne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tehnologije</a:t>
            </a:r>
            <a:r>
              <a:rPr lang="en-GB">
                <a:latin typeface="Founders Grotesk Regular"/>
              </a:rPr>
              <a:t> </a:t>
            </a: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smanjenje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predrasuda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prema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djeci</a:t>
            </a:r>
            <a:r>
              <a:rPr lang="en-GB">
                <a:latin typeface="Founders Grotesk Regular"/>
              </a:rPr>
              <a:t> s </a:t>
            </a:r>
            <a:r>
              <a:rPr lang="en-GB" err="1">
                <a:latin typeface="Founders Grotesk Regular"/>
              </a:rPr>
              <a:t>teškoćama</a:t>
            </a:r>
            <a:r>
              <a:rPr lang="en-GB">
                <a:latin typeface="Founders Grotesk Regular"/>
              </a:rPr>
              <a:t> u </a:t>
            </a:r>
            <a:r>
              <a:rPr lang="en-GB" err="1">
                <a:latin typeface="Founders Grotesk Regular"/>
              </a:rPr>
              <a:t>razvoju</a:t>
            </a: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dijeljenje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rezultata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projekta</a:t>
            </a:r>
            <a:r>
              <a:rPr lang="en-GB">
                <a:latin typeface="Founders Grotesk Regular"/>
              </a:rPr>
              <a:t> s </a:t>
            </a:r>
            <a:r>
              <a:rPr lang="en-GB" err="1">
                <a:latin typeface="Founders Grotesk Regular"/>
              </a:rPr>
              <a:t>korisnicima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općom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javnošću</a:t>
            </a:r>
            <a:r>
              <a:rPr lang="en-GB">
                <a:latin typeface="Founders Grotesk Regular"/>
              </a:rPr>
              <a:t> </a:t>
            </a: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informiranje</a:t>
            </a:r>
            <a:r>
              <a:rPr lang="en-GB">
                <a:latin typeface="Founders Grotesk Regular"/>
              </a:rPr>
              <a:t> o </a:t>
            </a:r>
            <a:r>
              <a:rPr lang="en-GB" err="1">
                <a:latin typeface="Founders Grotesk Regular"/>
              </a:rPr>
              <a:t>ulozi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financijskog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mehanizma</a:t>
            </a:r>
            <a:r>
              <a:rPr lang="en-GB">
                <a:latin typeface="Founders Grotesk Regular"/>
              </a:rPr>
              <a:t>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4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2C40-1AFB-69FA-7343-C5830968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Founders Grotesk Semibold"/>
              </a:rPr>
              <a:t>PR </a:t>
            </a:r>
            <a:r>
              <a:rPr lang="en-GB" err="1">
                <a:latin typeface="Founders Grotesk Semibold"/>
              </a:rPr>
              <a:t>i</a:t>
            </a:r>
            <a:r>
              <a:rPr lang="en-GB">
                <a:latin typeface="Founders Grotesk Semibold"/>
              </a:rPr>
              <a:t> marketing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9A58F-56A7-F808-11C5-FF2BF4BA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Founders Grotesk Regular"/>
              </a:rPr>
              <a:t>komunikacijska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strategija</a:t>
            </a: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mrežna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stranica</a:t>
            </a:r>
            <a:r>
              <a:rPr lang="en-GB">
                <a:latin typeface="Founders Grotesk Regular"/>
              </a:rPr>
              <a:t>, online </a:t>
            </a:r>
            <a:r>
              <a:rPr lang="en-GB" err="1">
                <a:latin typeface="Founders Grotesk Regular"/>
              </a:rPr>
              <a:t>kampanje</a:t>
            </a:r>
            <a:r>
              <a:rPr lang="en-GB">
                <a:latin typeface="Founders Grotesk Regular"/>
              </a:rPr>
              <a:t>, </a:t>
            </a:r>
            <a:r>
              <a:rPr lang="en-GB" err="1">
                <a:latin typeface="Founders Grotesk Regular"/>
              </a:rPr>
              <a:t>vijesti</a:t>
            </a:r>
            <a:r>
              <a:rPr lang="en-GB">
                <a:latin typeface="Founders Grotesk Regular"/>
              </a:rPr>
              <a:t>, </a:t>
            </a:r>
            <a:r>
              <a:rPr lang="en-GB" i="1">
                <a:latin typeface="Founders Grotesk Regular"/>
              </a:rPr>
              <a:t>newsletter</a:t>
            </a: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vizualni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identitet</a:t>
            </a: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err="1">
                <a:latin typeface="Founders Grotesk Regular"/>
              </a:rPr>
              <a:t>sonični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logotip</a:t>
            </a: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>
                <a:latin typeface="Founders Grotesk Regular"/>
              </a:rPr>
              <a:t>slogan </a:t>
            </a:r>
            <a:r>
              <a:rPr lang="en-GB" err="1">
                <a:latin typeface="Founders Grotesk Regular"/>
              </a:rPr>
              <a:t>projekta</a:t>
            </a:r>
            <a:r>
              <a:rPr lang="en-GB">
                <a:latin typeface="Founders Grotesk Regular"/>
              </a:rPr>
              <a:t>: </a:t>
            </a:r>
            <a:r>
              <a:rPr lang="en-GB" b="1" err="1">
                <a:solidFill>
                  <a:srgbClr val="00B050"/>
                </a:solidFill>
                <a:latin typeface="Founders Grotesk Regular"/>
              </a:rPr>
              <a:t>naš</a:t>
            </a:r>
            <a:r>
              <a:rPr lang="en-GB" b="1">
                <a:solidFill>
                  <a:srgbClr val="00B050"/>
                </a:solidFill>
                <a:latin typeface="Founders Grotesk Regular"/>
              </a:rPr>
              <a:t> </a:t>
            </a:r>
            <a:r>
              <a:rPr lang="en-GB" b="1" err="1">
                <a:solidFill>
                  <a:srgbClr val="00B050"/>
                </a:solidFill>
                <a:latin typeface="Founders Grotesk Regular"/>
              </a:rPr>
              <a:t>način</a:t>
            </a:r>
            <a:endParaRPr lang="en-GB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7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E4BE-42CE-F6E4-1631-3C8E5A4B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Founders Grotesk Semibold"/>
              </a:rPr>
              <a:t>Logo </a:t>
            </a:r>
            <a:r>
              <a:rPr lang="en-GB" err="1">
                <a:latin typeface="Founders Grotesk Semibold"/>
              </a:rPr>
              <a:t>i</a:t>
            </a:r>
            <a:r>
              <a:rPr lang="en-GB">
                <a:latin typeface="Founders Grotesk Semibold"/>
              </a:rPr>
              <a:t> </a:t>
            </a:r>
            <a:r>
              <a:rPr lang="en-GB" err="1">
                <a:latin typeface="Founders Grotesk Semibold"/>
              </a:rPr>
              <a:t>znak</a:t>
            </a:r>
            <a:endParaRPr lang="en-US" err="1"/>
          </a:p>
        </p:txBody>
      </p:sp>
      <p:pic>
        <p:nvPicPr>
          <p:cNvPr id="5" name="attend logo.mp4">
            <a:hlinkClick r:id="" action="ppaction://media"/>
            <a:extLst>
              <a:ext uri="{FF2B5EF4-FFF2-40B4-BE49-F238E27FC236}">
                <a16:creationId xmlns:a16="http://schemas.microsoft.com/office/drawing/2014/main" id="{A9BBEE90-DD02-1206-211C-F67F0EDF0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79" y="1428467"/>
            <a:ext cx="4365846" cy="2455788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7" name="attend_znak.mp4">
            <a:hlinkClick r:id="" action="ppaction://media"/>
            <a:extLst>
              <a:ext uri="{FF2B5EF4-FFF2-40B4-BE49-F238E27FC236}">
                <a16:creationId xmlns:a16="http://schemas.microsoft.com/office/drawing/2014/main" id="{EC0CBF25-AE60-35DE-A411-FAB236F284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6066" y="1428467"/>
            <a:ext cx="4365845" cy="2455788"/>
          </a:xfrm>
          <a:prstGeom prst="rect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14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72D92BB-659D-30F2-4000-1DB34A557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949" y="1284367"/>
            <a:ext cx="2743200" cy="1642973"/>
          </a:xfrm>
          <a:prstGeom prst="rect">
            <a:avLst/>
          </a:prstGeom>
        </p:spPr>
      </p:pic>
      <p:pic>
        <p:nvPicPr>
          <p:cNvPr id="3" name="Picture 3" descr="A picture containing stationary, pen&#10;&#10;Description automatically generated">
            <a:extLst>
              <a:ext uri="{FF2B5EF4-FFF2-40B4-BE49-F238E27FC236}">
                <a16:creationId xmlns:a16="http://schemas.microsoft.com/office/drawing/2014/main" id="{12F235BC-3C5C-7BD1-8814-6517876B8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552" y="4132869"/>
            <a:ext cx="1146728" cy="76644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9823682-3CF0-9248-D1C7-0BB1836F5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02" y="3207905"/>
            <a:ext cx="3712265" cy="1746702"/>
          </a:xfrm>
          <a:prstGeom prst="rect">
            <a:avLst/>
          </a:prstGeom>
        </p:spPr>
      </p:pic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D30920-5499-3F8F-B0F7-92F8D8E31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264" y="4072080"/>
            <a:ext cx="1351722" cy="894237"/>
          </a:xfrm>
          <a:prstGeom prst="rect">
            <a:avLst/>
          </a:prstGeom>
        </p:spPr>
      </p:pic>
      <p:pic>
        <p:nvPicPr>
          <p:cNvPr id="6" name="Picture 6" descr="A picture containing text, bag, accessory&#10;&#10;Description automatically generated">
            <a:extLst>
              <a:ext uri="{FF2B5EF4-FFF2-40B4-BE49-F238E27FC236}">
                <a16:creationId xmlns:a16="http://schemas.microsoft.com/office/drawing/2014/main" id="{ECCA3F81-0F72-3C45-FA89-A1E0E2351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92" y="3083146"/>
            <a:ext cx="1326875" cy="1871980"/>
          </a:xfrm>
          <a:prstGeom prst="rect">
            <a:avLst/>
          </a:prstGeom>
        </p:spPr>
      </p:pic>
      <p:pic>
        <p:nvPicPr>
          <p:cNvPr id="7" name="Picture 7" descr="A picture containing text, screenshot, businesscard, vector graphics&#10;&#10;Description automatically generated">
            <a:extLst>
              <a:ext uri="{FF2B5EF4-FFF2-40B4-BE49-F238E27FC236}">
                <a16:creationId xmlns:a16="http://schemas.microsoft.com/office/drawing/2014/main" id="{99A919A8-6260-612B-3ED9-807747F27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564" y="976449"/>
            <a:ext cx="2805319" cy="2793036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C3A2390-D181-A045-CFC2-47B2B0BA0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26" y="609022"/>
            <a:ext cx="2743200" cy="19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83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BBFB0-BCBD-EA59-F0ED-B999C870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99900" cy="1476388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GB" sz="2500">
                <a:solidFill>
                  <a:schemeClr val="dk1"/>
                </a:solidFill>
                <a:latin typeface="Founders Grotesk Semibold"/>
              </a:rPr>
              <a:t>Audio-video </a:t>
            </a: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produkcija</a:t>
            </a:r>
            <a:endParaRPr lang="en-GB" sz="2500">
              <a:solidFill>
                <a:schemeClr val="dk1"/>
              </a:solidFill>
              <a:latin typeface="Founders Grotesk Semibold"/>
            </a:endParaRPr>
          </a:p>
          <a:p>
            <a:pPr>
              <a:lnSpc>
                <a:spcPct val="114999"/>
              </a:lnSpc>
            </a:pP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 err="1">
                <a:latin typeface="Founders Grotesk Regular"/>
              </a:rPr>
              <a:t>kratak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dokumentarni</a:t>
            </a:r>
            <a:r>
              <a:rPr lang="en-GB" sz="1800">
                <a:latin typeface="Founders Grotesk Regular"/>
              </a:rPr>
              <a:t> film o </a:t>
            </a:r>
            <a:r>
              <a:rPr lang="en-GB" sz="1800" err="1">
                <a:latin typeface="Founders Grotesk Regular"/>
              </a:rPr>
              <a:t>projektu</a:t>
            </a:r>
            <a:endParaRPr lang="en-GB" sz="1800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 err="1">
                <a:latin typeface="Founders Grotesk Regular"/>
              </a:rPr>
              <a:t>animirana</a:t>
            </a:r>
            <a:r>
              <a:rPr lang="en-GB" sz="1800">
                <a:latin typeface="Founders Grotesk Regular"/>
              </a:rPr>
              <a:t> TV </a:t>
            </a:r>
            <a:r>
              <a:rPr lang="en-GB" sz="1800" err="1">
                <a:latin typeface="Founders Grotesk Regular"/>
              </a:rPr>
              <a:t>reklama</a:t>
            </a:r>
            <a:endParaRPr lang="en-GB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F4015-A028-17EF-C69A-9F2F0194787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1152475"/>
            <a:ext cx="3999900" cy="3225900"/>
          </a:xfrm>
        </p:spPr>
        <p:txBody>
          <a:bodyPr/>
          <a:lstStyle/>
          <a:p>
            <a:pPr marL="139700" indent="0">
              <a:buNone/>
            </a:pP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Projektna</a:t>
            </a:r>
            <a:r>
              <a:rPr lang="en-GB" sz="2500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događanja</a:t>
            </a:r>
            <a:endParaRPr lang="en-US" sz="2500" err="1">
              <a:solidFill>
                <a:schemeClr val="dk1"/>
              </a:solidFill>
              <a:latin typeface="Founders Grotesk Semibold"/>
            </a:endParaRPr>
          </a:p>
          <a:p>
            <a:pPr marL="139700" indent="0">
              <a:lnSpc>
                <a:spcPct val="114999"/>
              </a:lnSpc>
              <a:buNone/>
            </a:pP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>
                <a:latin typeface="Founders Grotesk Regular"/>
              </a:rPr>
              <a:t>ATTEND </a:t>
            </a:r>
            <a:r>
              <a:rPr lang="en-GB" sz="1800" err="1">
                <a:latin typeface="Founders Grotesk Regular"/>
              </a:rPr>
              <a:t>konferencija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na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naš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način</a:t>
            </a:r>
            <a:endParaRPr lang="en-GB" sz="1800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>
                <a:latin typeface="Founders Grotesk Regular"/>
              </a:rPr>
              <a:t>CUC 2022</a:t>
            </a:r>
          </a:p>
          <a:p>
            <a:pPr>
              <a:lnSpc>
                <a:spcPct val="114999"/>
              </a:lnSpc>
            </a:pPr>
            <a:r>
              <a:rPr lang="en-GB" sz="1800">
                <a:latin typeface="Founders Grotesk Regular"/>
              </a:rPr>
              <a:t>CUC 2023</a:t>
            </a:r>
          </a:p>
          <a:p>
            <a:pPr>
              <a:lnSpc>
                <a:spcPct val="114999"/>
              </a:lnSpc>
            </a:pPr>
            <a:r>
              <a:rPr lang="en-GB" sz="1800" err="1">
                <a:latin typeface="Founders Grotesk Regular"/>
              </a:rPr>
              <a:t>Završno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događanje</a:t>
            </a:r>
            <a:endParaRPr lang="en-GB" sz="1800">
              <a:latin typeface="Founders Grotesk Regular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DDA230-4E4E-6D64-72C5-6428234BE79B}"/>
              </a:ext>
            </a:extLst>
          </p:cNvPr>
          <p:cNvSpPr txBox="1">
            <a:spLocks/>
          </p:cNvSpPr>
          <p:nvPr/>
        </p:nvSpPr>
        <p:spPr>
          <a:xfrm>
            <a:off x="377133" y="3360468"/>
            <a:ext cx="3999900" cy="120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Founders Grotesk Regular" panose="020B0503030202060203" pitchFamily="34" charset="77"/>
                <a:ea typeface="Founders Grotesk Regular" panose="020B0503030202060203" pitchFamily="34" charset="77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lnSpc>
                <a:spcPct val="114999"/>
              </a:lnSpc>
              <a:buNone/>
            </a:pP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Ozbiljna</a:t>
            </a:r>
            <a:r>
              <a:rPr lang="en-GB" sz="2500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obrazovna</a:t>
            </a:r>
            <a:r>
              <a:rPr lang="en-GB" sz="2500">
                <a:solidFill>
                  <a:schemeClr val="dk1"/>
                </a:solidFill>
                <a:latin typeface="Founders Grotesk Semibold"/>
              </a:rPr>
              <a:t> </a:t>
            </a:r>
            <a:r>
              <a:rPr lang="en-GB" sz="2500" err="1">
                <a:solidFill>
                  <a:schemeClr val="dk1"/>
                </a:solidFill>
                <a:latin typeface="Founders Grotesk Semibold"/>
              </a:rPr>
              <a:t>igra</a:t>
            </a:r>
            <a:endParaRPr lang="en-US" err="1">
              <a:solidFill>
                <a:schemeClr val="dk1"/>
              </a:solidFill>
            </a:endParaRPr>
          </a:p>
          <a:p>
            <a:pPr>
              <a:lnSpc>
                <a:spcPct val="114999"/>
              </a:lnSpc>
            </a:pPr>
            <a:endParaRPr lang="en-GB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 err="1">
                <a:latin typeface="Founders Grotesk Regular"/>
              </a:rPr>
              <a:t>namijenjena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svim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učenicima</a:t>
            </a:r>
            <a:endParaRPr lang="en-GB" sz="1800">
              <a:latin typeface="Founders Grotesk Regular"/>
            </a:endParaRPr>
          </a:p>
          <a:p>
            <a:pPr>
              <a:lnSpc>
                <a:spcPct val="114999"/>
              </a:lnSpc>
            </a:pPr>
            <a:r>
              <a:rPr lang="en-GB" sz="1800" err="1">
                <a:latin typeface="Founders Grotesk Regular"/>
              </a:rPr>
              <a:t>na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hrvatskom</a:t>
            </a:r>
            <a:r>
              <a:rPr lang="en-GB" sz="1800">
                <a:latin typeface="Founders Grotesk Regular"/>
              </a:rPr>
              <a:t> </a:t>
            </a:r>
            <a:r>
              <a:rPr lang="en-GB" sz="1800" err="1">
                <a:latin typeface="Founders Grotesk Regular"/>
              </a:rPr>
              <a:t>i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na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engleskom</a:t>
            </a:r>
            <a:r>
              <a:rPr lang="en-GB" sz="1800">
                <a:latin typeface="Founders Grotesk Regular"/>
              </a:rPr>
              <a:t> </a:t>
            </a:r>
            <a:r>
              <a:rPr lang="en-GB" sz="1800" err="1">
                <a:latin typeface="Founders Grotesk Regular"/>
              </a:rPr>
              <a:t>jeziku</a:t>
            </a:r>
            <a:endParaRPr lang="en-GB" sz="1800" err="1"/>
          </a:p>
        </p:txBody>
      </p:sp>
    </p:spTree>
    <p:extLst>
      <p:ext uri="{BB962C8B-B14F-4D97-AF65-F5344CB8AC3E}">
        <p14:creationId xmlns:p14="http://schemas.microsoft.com/office/powerpoint/2010/main" val="3842380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end logo.mp4">
            <a:hlinkClick r:id="" action="ppaction://media"/>
            <a:extLst>
              <a:ext uri="{FF2B5EF4-FFF2-40B4-BE49-F238E27FC236}">
                <a16:creationId xmlns:a16="http://schemas.microsoft.com/office/drawing/2014/main" id="{3D660F7F-1F77-B9D6-574D-0E69F6C2C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31" y="876993"/>
            <a:ext cx="7170345" cy="4033319"/>
          </a:xfrm>
          <a:prstGeom prst="rect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19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8B43C32-8988-C3DB-D15B-953D732A1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95" y="959519"/>
            <a:ext cx="3883192" cy="38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28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97" descr="A close-up of a car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AAE8-351F-FABD-9362-1FDF75C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2" y="677600"/>
            <a:ext cx="8150806" cy="787853"/>
          </a:xfrm>
        </p:spPr>
        <p:txBody>
          <a:bodyPr>
            <a:normAutofit fontScale="90000"/>
          </a:bodyPr>
          <a:lstStyle/>
          <a:p>
            <a:r>
              <a:rPr lang="hr-HR" b="1">
                <a:latin typeface="Founders Grotesk Semibold"/>
              </a:rPr>
              <a:t>ATTEND – “Podrška ostvarenju jednakih mogućnosti u obrazovanju za učenike s teškoćama u razvoju“ </a:t>
            </a:r>
            <a:endParaRPr lang="en-US">
              <a:latin typeface="Founders Grotesk Semibold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363C1-4CA3-BEEF-9370-EB64D386D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453" y="1596228"/>
            <a:ext cx="7034700" cy="29659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b="1">
                <a:solidFill>
                  <a:schemeClr val="accent2"/>
                </a:solidFill>
                <a:latin typeface="Founders Grotesk Regular" panose="020B0503030202060203" charset="-18"/>
              </a:rPr>
              <a:t>ATTEND</a:t>
            </a:r>
            <a:r>
              <a:rPr lang="hr-HR" b="1">
                <a:latin typeface="Founders Grotesk Regular" panose="020B0503030202060203" charset="-18"/>
              </a:rPr>
              <a:t> </a:t>
            </a:r>
            <a:r>
              <a:rPr lang="hr-HR">
                <a:latin typeface="Founders Grotesk Regular" panose="020B0503030202060203" charset="-18"/>
              </a:rPr>
              <a:t>= </a:t>
            </a:r>
            <a:r>
              <a:rPr lang="hr-HR">
                <a:solidFill>
                  <a:schemeClr val="tx1"/>
                </a:solidFill>
                <a:latin typeface="Founders Grotesk Regular" panose="020B0503030202060203" charset="-18"/>
              </a:rPr>
              <a:t>Assistive Technologies in Education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u="sng">
                <a:solidFill>
                  <a:schemeClr val="accent4"/>
                </a:solidFill>
                <a:latin typeface="Founders Grotesk Regular" panose="020B0503030202060203" charset="-18"/>
              </a:rPr>
              <a:t>svrha projekta</a:t>
            </a:r>
            <a:r>
              <a:rPr lang="hr-HR">
                <a:solidFill>
                  <a:schemeClr val="tx1"/>
                </a:solidFill>
                <a:latin typeface="Founders Grotesk Regular" panose="020B0503030202060203" charset="-18"/>
              </a:rPr>
              <a:t>: </a:t>
            </a: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Poboljšati obrazovanje djece s teškoćama u razvoju osiguravanjem pristupa asistivnoj tehnologiji, kao i adekvatnom i učinkovitom korištenju te tehnologije u obrazovnim aktivnostima djece s teškoćama u razvoju. 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u="sng">
                <a:solidFill>
                  <a:schemeClr val="accent4"/>
                </a:solidFill>
                <a:latin typeface="Founders Grotesk Regular" panose="020B0503030202060203" charset="-18"/>
              </a:rPr>
              <a:t>ciljevi projekta</a:t>
            </a:r>
            <a:r>
              <a:rPr lang="hr-HR">
                <a:latin typeface="Founders Grotesk Regular" panose="020B0503030202060203" charset="-18"/>
              </a:rPr>
              <a:t>: </a:t>
            </a:r>
            <a:endParaRPr lang="en-US">
              <a:latin typeface="Founders Grotesk Regular" panose="020B0503030202060203" charset="-18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/>
              <a:buChar char="Ø"/>
            </a:pPr>
            <a:r>
              <a:rPr lang="hr-HR">
                <a:solidFill>
                  <a:schemeClr val="tx1"/>
                </a:solidFill>
                <a:latin typeface="Founders Grotesk Regular" panose="020B0503030202060203" charset="-18"/>
              </a:rPr>
              <a:t>opremanje ustanova sudionika asistivnom tehnologijom</a:t>
            </a:r>
            <a:endParaRPr lang="en-US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/>
              <a:buChar char="Ø"/>
            </a:pPr>
            <a:r>
              <a:rPr lang="hr-HR">
                <a:solidFill>
                  <a:schemeClr val="tx1"/>
                </a:solidFill>
                <a:latin typeface="Founders Grotesk Regular" panose="020B0503030202060203" charset="-18"/>
              </a:rPr>
              <a:t>obrazovanje odgojno-obrazovnog osoblja u ustanovama za korištenje asistivne tehnologije</a:t>
            </a:r>
            <a:endParaRPr lang="en-US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/>
              <a:buChar char="Ø"/>
            </a:pPr>
            <a:r>
              <a:rPr lang="hr-HR">
                <a:solidFill>
                  <a:schemeClr val="tx1"/>
                </a:solidFill>
                <a:latin typeface="Founders Grotesk Regular" panose="020B0503030202060203" charset="-18"/>
              </a:rPr>
              <a:t>povećanje svijesti o korisnosti asistivne tehnologije i o problematici osoba s posebnim obrazovnim potrebama</a:t>
            </a:r>
          </a:p>
        </p:txBody>
      </p:sp>
    </p:spTree>
    <p:extLst>
      <p:ext uri="{BB962C8B-B14F-4D97-AF65-F5344CB8AC3E}">
        <p14:creationId xmlns:p14="http://schemas.microsoft.com/office/powerpoint/2010/main" val="412688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EE05B67A-72DC-243F-EC76-B01E4056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01" y="1759522"/>
            <a:ext cx="2454222" cy="14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ase, accessory&#10;&#10;Description automatically generated">
            <a:extLst>
              <a:ext uri="{FF2B5EF4-FFF2-40B4-BE49-F238E27FC236}">
                <a16:creationId xmlns:a16="http://schemas.microsoft.com/office/drawing/2014/main" id="{1F43DE5A-8AD5-AC59-E634-8E730D15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23747">
            <a:off x="4983282" y="3076245"/>
            <a:ext cx="2726352" cy="1276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57DE4-F7E7-B55F-BA6B-710458FF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>
                <a:latin typeface="Founders Grotesk Semibold"/>
              </a:rPr>
              <a:t>Asistivna tehnologija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B150E-1FA3-E241-1799-E014055CC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hr-HR" sz="1600" b="0" i="0" u="none" strike="noStrike">
                <a:solidFill>
                  <a:srgbClr val="595959"/>
                </a:solidFill>
                <a:effectLst/>
                <a:latin typeface="Founders Grotesk Regular" panose="020B0503030202060203" charset="-18"/>
              </a:rPr>
              <a:t>Hardver i softver prilagođen osobama s teškoćama koji im pomaže u komunikaciji i stjecanju znanja​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hr-HR" b="0" i="0" u="none" strike="noStrike">
                <a:solidFill>
                  <a:srgbClr val="595959"/>
                </a:solidFill>
                <a:effectLst/>
                <a:latin typeface="Founders Grotesk Regular" panose="020B0503030202060203" charset="-18"/>
              </a:rPr>
              <a:t>prilagođena računalna oprema, posebni ekrani, komunikatori, upravljanje pogledom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hr-HR" b="0" i="0" u="none" strike="noStrike">
                <a:solidFill>
                  <a:srgbClr val="595959"/>
                </a:solidFill>
                <a:effectLst/>
                <a:latin typeface="Founders Grotesk Regular" panose="020B0503030202060203" charset="-18"/>
              </a:rPr>
              <a:t>uvelike pomaže u obrazaovanju djece s posebnim obrazovno-odgojnim potrebama</a:t>
            </a:r>
            <a:r>
              <a:rPr lang="en-US" b="0" i="0">
                <a:solidFill>
                  <a:srgbClr val="000000"/>
                </a:solidFill>
                <a:effectLst/>
                <a:latin typeface="Founders Grotesk Regular" panose="020B0503030202060203" charset="-18"/>
              </a:rPr>
              <a:t>​</a:t>
            </a:r>
            <a:endParaRPr lang="hr-HR" b="0" i="0">
              <a:solidFill>
                <a:srgbClr val="000000"/>
              </a:solidFill>
              <a:effectLst/>
              <a:latin typeface="Founders Grotesk Regular" panose="020B0503030202060203" charset="-18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hr-HR" b="0" i="0" u="none" strike="noStrike">
                <a:solidFill>
                  <a:srgbClr val="595959"/>
                </a:solidFill>
                <a:effectLst/>
                <a:latin typeface="Founders Grotesk Regular" panose="020B0503030202060203" charset="-18"/>
              </a:rPr>
              <a:t>potreba veća od trenutno raspoložive opreme</a:t>
            </a:r>
            <a:r>
              <a:rPr lang="en-US" b="0" i="0">
                <a:solidFill>
                  <a:srgbClr val="000000"/>
                </a:solidFill>
                <a:effectLst/>
                <a:latin typeface="Founders Grotesk Regular" panose="020B0503030202060203" charset="-18"/>
              </a:rPr>
              <a:t>​</a:t>
            </a:r>
          </a:p>
          <a:p>
            <a:pPr marL="114300" indent="0" algn="l" rtl="0" fontAlgn="base">
              <a:buNone/>
            </a:pPr>
            <a:r>
              <a:rPr lang="hr-HR" sz="1400" b="0" i="0">
                <a:solidFill>
                  <a:srgbClr val="000000"/>
                </a:solidFill>
                <a:effectLst/>
                <a:latin typeface="Founders Grotesk Regular" panose="020B0503030202060203" charset="-18"/>
              </a:rPr>
              <a:t>​</a:t>
            </a:r>
          </a:p>
          <a:p>
            <a:pPr marL="114300" indent="0" algn="l" rtl="0" fontAlgn="base">
              <a:buNone/>
            </a:pPr>
            <a:r>
              <a:rPr lang="hr-HR" sz="1400" b="0" i="0" u="none" strike="noStrike">
                <a:solidFill>
                  <a:srgbClr val="595959"/>
                </a:solidFill>
                <a:effectLst/>
                <a:latin typeface="Founders Grotesk Regular" panose="020B0503030202060203" charset="-18"/>
              </a:rPr>
              <a:t>	+ edukacije za korištenje nabavljene opreme! </a:t>
            </a:r>
            <a:endParaRPr lang="en-US" sz="1400" b="0" i="0">
              <a:solidFill>
                <a:srgbClr val="000000"/>
              </a:solidFill>
              <a:effectLst/>
              <a:latin typeface="Founders Grotesk Regular" panose="020B0503030202060203" charset="-18"/>
            </a:endParaRPr>
          </a:p>
        </p:txBody>
      </p:sp>
      <p:pic>
        <p:nvPicPr>
          <p:cNvPr id="5" name="Picture 4" descr="A pair of white headphones&#10;&#10;Description automatically generated with low confidence">
            <a:extLst>
              <a:ext uri="{FF2B5EF4-FFF2-40B4-BE49-F238E27FC236}">
                <a16:creationId xmlns:a16="http://schemas.microsoft.com/office/drawing/2014/main" id="{0BC485B5-2414-24E0-7B2E-26957EB40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630" y="3173272"/>
            <a:ext cx="1756943" cy="1317707"/>
          </a:xfrm>
          <a:prstGeom prst="rect">
            <a:avLst/>
          </a:prstGeom>
        </p:spPr>
      </p:pic>
      <p:pic>
        <p:nvPicPr>
          <p:cNvPr id="7" name="Picture 6" descr="A picture containing electronics, indoor&#10;&#10;Description automatically generated">
            <a:extLst>
              <a:ext uri="{FF2B5EF4-FFF2-40B4-BE49-F238E27FC236}">
                <a16:creationId xmlns:a16="http://schemas.microsoft.com/office/drawing/2014/main" id="{DDDC78BB-090B-9ECD-7606-6883EDB68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096" y="3479466"/>
            <a:ext cx="1861819" cy="1396365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0230289-A477-BE8C-3B19-B1E91B62C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03" y="3173272"/>
            <a:ext cx="3247152" cy="18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2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r>
              <a:rPr lang="hr-HR" sz="2500" b="1">
                <a:solidFill>
                  <a:schemeClr val="tx1"/>
                </a:solidFill>
                <a:latin typeface="Founders Grotesk Semibold"/>
              </a:rPr>
              <a:t>O projektu</a:t>
            </a:r>
            <a:endParaRPr lang="en-US" sz="2500">
              <a:solidFill>
                <a:schemeClr val="tx1"/>
              </a:solidFill>
              <a:latin typeface="Founders Grotesk Semibold"/>
            </a:endParaRPr>
          </a:p>
        </p:txBody>
      </p:sp>
      <p:sp>
        <p:nvSpPr>
          <p:cNvPr id="892" name="Google Shape;892;p81"/>
          <p:cNvSpPr txBox="1">
            <a:spLocks noGrp="1"/>
          </p:cNvSpPr>
          <p:nvPr>
            <p:ph type="body" idx="1"/>
          </p:nvPr>
        </p:nvSpPr>
        <p:spPr>
          <a:xfrm>
            <a:off x="628650" y="1214578"/>
            <a:ext cx="7886700" cy="375411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Financijski mehanizam Europskog gospodarskog prostora (Island, Lihtenštajn i Norveška)</a:t>
            </a:r>
            <a:endParaRPr lang="en-US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Trajanje projekta: 01.07.2021. - 30.04.2024. godine</a:t>
            </a:r>
            <a:endParaRPr lang="en-US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Vrijednost projekta: 3.529.412,00 EUR</a:t>
            </a:r>
            <a:endParaRPr lang="en-US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6540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85% financijski mehanizam EGP</a:t>
            </a:r>
            <a:endParaRPr lang="en-US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6540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15% nacionalno sufinanciranje</a:t>
            </a:r>
          </a:p>
          <a:p>
            <a:pPr marL="1968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1968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nositelj projekta: Hrvatska akademska i istraživačka mreža – CARNET</a:t>
            </a:r>
            <a:endParaRPr lang="en-US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1968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400">
                <a:solidFill>
                  <a:schemeClr val="tx1"/>
                </a:solidFill>
                <a:latin typeface="Founders Grotesk Regular" panose="020B0503030202060203" charset="-18"/>
              </a:rPr>
              <a:t>projektni partneri:</a:t>
            </a:r>
          </a:p>
          <a:p>
            <a:pPr marL="1968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14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6540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r-HR" sz="1200">
                <a:solidFill>
                  <a:schemeClr val="tx1"/>
                </a:solidFill>
                <a:latin typeface="Founders Grotesk Regular" panose="020B0503030202060203" charset="-18"/>
              </a:rPr>
              <a:t>Edukacijsko-rehabilitacijski fakultet Sveučilišta u Zagrebu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hr-HR" sz="12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6540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r-HR" sz="1200">
                <a:solidFill>
                  <a:schemeClr val="tx1"/>
                </a:solidFill>
                <a:latin typeface="Founders Grotesk Regular" panose="020B0503030202060203" charset="-18"/>
              </a:rPr>
              <a:t>Fakultet elektrotehnike i računarstva Sveučilišta u Zagrebu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hr-HR" sz="1200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6540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r-HR" sz="1200">
                <a:solidFill>
                  <a:schemeClr val="tx1"/>
                </a:solidFill>
                <a:latin typeface="Founders Grotesk Regular" panose="020B0503030202060203" charset="-18"/>
              </a:rPr>
              <a:t>Grad Reykjavik, Odjel za edukaciju i mlade</a:t>
            </a:r>
          </a:p>
          <a:p>
            <a:pPr marL="4254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hr-HR">
              <a:solidFill>
                <a:schemeClr val="tx1"/>
              </a:solidFill>
              <a:latin typeface="Founders Grotesk Regular" panose="020B0503030202060203" charset="-18"/>
            </a:endParaRPr>
          </a:p>
          <a:p>
            <a:pPr marL="4254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hr-HR">
              <a:solidFill>
                <a:schemeClr val="tx1"/>
              </a:solidFill>
              <a:latin typeface="Founders Grotesk Regular" panose="020B0503030202060203" charset="-18"/>
            </a:endParaRPr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1974271-EBE5-7E5A-92E1-19273AAD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586" y="3413869"/>
            <a:ext cx="729505" cy="462244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BB8EF29-90D8-5B4F-CF44-1407CB90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586" y="3778062"/>
            <a:ext cx="716057" cy="366993"/>
          </a:xfrm>
          <a:prstGeom prst="rect">
            <a:avLst/>
          </a:prstGeom>
        </p:spPr>
      </p:pic>
      <p:pic>
        <p:nvPicPr>
          <p:cNvPr id="7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2CD494-6160-704D-69A0-951B6254B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696" y="4138331"/>
            <a:ext cx="361391" cy="5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6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81ED-8345-FAB4-9704-1A9D09AE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2" y="510777"/>
            <a:ext cx="7886700" cy="472114"/>
          </a:xfrm>
        </p:spPr>
        <p:txBody>
          <a:bodyPr>
            <a:normAutofit/>
          </a:bodyPr>
          <a:lstStyle/>
          <a:p>
            <a:r>
              <a:rPr lang="hr-HR" sz="2500" b="1">
                <a:latin typeface="Founders Grotesk Semibold"/>
              </a:rPr>
              <a:t>Korisnici projekta</a:t>
            </a:r>
            <a:endParaRPr lang="en-US" sz="2500" b="1">
              <a:latin typeface="Founders Grotesk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35923-5507-ED53-7F1F-F7FB951DB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303" y="1369219"/>
            <a:ext cx="7886700" cy="3263504"/>
          </a:xfrm>
        </p:spPr>
        <p:txBody>
          <a:bodyPr/>
          <a:lstStyle/>
          <a:p>
            <a:pPr marL="13970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hr-HR" sz="1600" u="sng">
                <a:solidFill>
                  <a:schemeClr val="accent4"/>
                </a:solidFill>
                <a:latin typeface="Founders Grotesk Regular"/>
              </a:rPr>
              <a:t>Ustanove sudionici:</a:t>
            </a:r>
          </a:p>
          <a:p>
            <a:pPr marL="13970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hr-HR" sz="1400">
                <a:solidFill>
                  <a:schemeClr val="tx1"/>
                </a:solidFill>
                <a:latin typeface="Founders Grotesk Regular"/>
              </a:rPr>
              <a:t>Centri za odgoj i obrazovanje - ustanove koje provode programe odgoja i obrazovanja isključivo djece s teškoćama u razvoju koja su izvan redovnog sustava obrazovanja</a:t>
            </a:r>
          </a:p>
          <a:p>
            <a:pPr marL="139700" indent="0">
              <a:lnSpc>
                <a:spcPct val="100000"/>
              </a:lnSpc>
              <a:spcBef>
                <a:spcPct val="20000"/>
              </a:spcBef>
              <a:buNone/>
            </a:pPr>
            <a:endParaRPr lang="hr-HR" sz="1200">
              <a:solidFill>
                <a:schemeClr val="accent3"/>
              </a:solidFill>
            </a:endParaRPr>
          </a:p>
          <a:p>
            <a:pPr marL="13970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hr-HR" sz="1600" u="sng">
                <a:solidFill>
                  <a:schemeClr val="accent4"/>
                </a:solidFill>
                <a:latin typeface="Founders Grotesk Regular"/>
              </a:rPr>
              <a:t>Krajnji korisnici: </a:t>
            </a:r>
            <a:endParaRPr lang="en-US" sz="1600" u="sng">
              <a:solidFill>
                <a:schemeClr val="accent4"/>
              </a:solidFill>
              <a:latin typeface="Founders Grotesk Regular"/>
            </a:endParaRPr>
          </a:p>
          <a:p>
            <a:pPr algn="l" rtl="0" fontAlgn="base">
              <a:buFont typeface="Wingdings" panose="05000000000000000000" pitchFamily="2" charset="2"/>
              <a:buChar char="Ø"/>
            </a:pP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odgojno-obrazovni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djelatnici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u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centrima</a:t>
            </a:r>
            <a:r>
              <a:rPr lang="en-GB" sz="1400" b="0" i="0">
                <a:solidFill>
                  <a:schemeClr val="tx1"/>
                </a:solidFill>
                <a:effectLst/>
                <a:latin typeface="Founders Grotesk Regular"/>
              </a:rPr>
              <a:t>​</a:t>
            </a:r>
          </a:p>
          <a:p>
            <a:pPr algn="l" rtl="0" fontAlgn="base">
              <a:buFont typeface="Wingdings" panose="05000000000000000000" pitchFamily="2" charset="2"/>
              <a:buChar char="Ø"/>
            </a:pP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učenici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u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centrima</a:t>
            </a:r>
            <a:r>
              <a:rPr lang="en-GB" sz="1400" b="0" i="0">
                <a:solidFill>
                  <a:schemeClr val="tx1"/>
                </a:solidFill>
                <a:effectLst/>
                <a:latin typeface="Founders Grotesk Regular"/>
              </a:rPr>
              <a:t>​</a:t>
            </a:r>
          </a:p>
          <a:p>
            <a:pPr algn="l" rtl="0" fontAlgn="base">
              <a:buFont typeface="Wingdings" panose="05000000000000000000" pitchFamily="2" charset="2"/>
              <a:buChar char="Ø"/>
            </a:pP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roditelji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i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šira</a:t>
            </a:r>
            <a:r>
              <a:rPr lang="en-GB" sz="1400" b="0" i="0" u="none" strike="noStrike">
                <a:solidFill>
                  <a:schemeClr val="tx1"/>
                </a:solidFill>
                <a:effectLst/>
                <a:latin typeface="Founders Grotesk Regular"/>
              </a:rPr>
              <a:t> </a:t>
            </a:r>
            <a:r>
              <a:rPr lang="en-GB" sz="1400" b="0" i="0" u="none" strike="noStrike" err="1">
                <a:solidFill>
                  <a:schemeClr val="tx1"/>
                </a:solidFill>
                <a:effectLst/>
                <a:latin typeface="Founders Grotesk Regular"/>
              </a:rPr>
              <a:t>javnost</a:t>
            </a:r>
            <a:endParaRPr lang="en-GB" sz="1400" b="0" i="0">
              <a:solidFill>
                <a:schemeClr val="tx1"/>
              </a:solidFill>
              <a:effectLst/>
              <a:latin typeface="Founders Grotesk Regular"/>
            </a:endParaRPr>
          </a:p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2349-771F-13B0-663E-E092E16D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7" y="523628"/>
            <a:ext cx="7886700" cy="556335"/>
          </a:xfrm>
        </p:spPr>
        <p:txBody>
          <a:bodyPr>
            <a:normAutofit/>
          </a:bodyPr>
          <a:lstStyle/>
          <a:p>
            <a:r>
              <a:rPr lang="hr-HR" sz="2500">
                <a:latin typeface="Founders Grotesk Semibold"/>
              </a:rPr>
              <a:t>Okvirni vremenik projekta</a:t>
            </a:r>
            <a:endParaRPr lang="en-US" sz="2500">
              <a:latin typeface="Founders Grotesk Semibold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0D9A316E-76D6-8837-07CD-5596F927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016"/>
            <a:ext cx="9144000" cy="33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1D98-0981-661A-7AED-D7AA224B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Founders Grotesk Semibold"/>
              </a:rPr>
              <a:t>Online </a:t>
            </a:r>
            <a:r>
              <a:rPr lang="en-GB" err="1">
                <a:latin typeface="Founders Grotesk Semibold"/>
              </a:rPr>
              <a:t>istraživanje</a:t>
            </a:r>
            <a:endParaRPr lang="en-GB">
              <a:latin typeface="Founders Grotesk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2D01E-1B90-5EFD-6B1F-BD35B7388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Founders Grotesk Regular"/>
              </a:rPr>
              <a:t>1613 </a:t>
            </a:r>
            <a:r>
              <a:rPr lang="en-GB" err="1">
                <a:latin typeface="Founders Grotesk Regular"/>
              </a:rPr>
              <a:t>djelatnika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i</a:t>
            </a:r>
            <a:r>
              <a:rPr lang="en-GB">
                <a:latin typeface="Founders Grotesk Regular"/>
              </a:rPr>
              <a:t> 163 </a:t>
            </a:r>
            <a:r>
              <a:rPr lang="en-GB" err="1">
                <a:latin typeface="Founders Grotesk Regular"/>
              </a:rPr>
              <a:t>stručnih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suradnika</a:t>
            </a:r>
            <a:r>
              <a:rPr lang="en-GB">
                <a:latin typeface="Founders Grotesk Regular"/>
              </a:rPr>
              <a:t> </a:t>
            </a:r>
            <a:endParaRPr lang="en-GB"/>
          </a:p>
          <a:p>
            <a:pPr>
              <a:lnSpc>
                <a:spcPct val="114999"/>
              </a:lnSpc>
            </a:pPr>
            <a:r>
              <a:rPr lang="en-GB">
                <a:latin typeface="Founders Grotesk Regular"/>
              </a:rPr>
              <a:t>5977 </a:t>
            </a:r>
            <a:r>
              <a:rPr lang="en-GB" err="1">
                <a:latin typeface="Founders Grotesk Regular"/>
              </a:rPr>
              <a:t>korisnika</a:t>
            </a:r>
          </a:p>
          <a:p>
            <a:pPr>
              <a:lnSpc>
                <a:spcPct val="114999"/>
              </a:lnSpc>
            </a:pPr>
            <a:r>
              <a:rPr lang="en-GB">
                <a:latin typeface="Founders Grotesk Regular"/>
              </a:rPr>
              <a:t>63% </a:t>
            </a:r>
            <a:r>
              <a:rPr lang="en-GB" err="1">
                <a:latin typeface="Founders Grotesk Regular"/>
              </a:rPr>
              <a:t>djeca</a:t>
            </a:r>
            <a:r>
              <a:rPr lang="en-GB">
                <a:latin typeface="Founders Grotesk Regular"/>
              </a:rPr>
              <a:t> </a:t>
            </a:r>
            <a:r>
              <a:rPr lang="en-GB" err="1">
                <a:latin typeface="Founders Grotesk Regular"/>
              </a:rPr>
              <a:t>između</a:t>
            </a:r>
            <a:r>
              <a:rPr lang="en-GB">
                <a:latin typeface="Founders Grotesk Regular"/>
              </a:rPr>
              <a:t> 6 </a:t>
            </a:r>
            <a:r>
              <a:rPr lang="en-GB" err="1">
                <a:latin typeface="Founders Grotesk Regular"/>
              </a:rPr>
              <a:t>i</a:t>
            </a:r>
            <a:r>
              <a:rPr lang="en-GB">
                <a:latin typeface="Founders Grotesk Regular"/>
              </a:rPr>
              <a:t> 15 </a:t>
            </a:r>
            <a:r>
              <a:rPr lang="en-GB" err="1">
                <a:latin typeface="Founders Grotesk Regular"/>
              </a:rPr>
              <a:t>godina</a:t>
            </a: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87786F8-10E5-2520-009B-5A9A6818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988" y="1726121"/>
            <a:ext cx="5103742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91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1D98-0981-661A-7AED-D7AA224B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Founders Grotesk Semibold"/>
              </a:rPr>
              <a:t>Oprema</a:t>
            </a:r>
            <a:r>
              <a:rPr lang="en-GB">
                <a:latin typeface="Founders Grotesk Semibold"/>
              </a:rPr>
              <a:t> u </a:t>
            </a:r>
            <a:r>
              <a:rPr lang="en-GB" err="1">
                <a:latin typeface="Founders Grotesk Semibold"/>
              </a:rPr>
              <a:t>ustanovama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2D01E-1B90-5EFD-6B1F-BD35B7388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GB" dirty="0" err="1">
                <a:latin typeface="Founders Grotesk Regular"/>
              </a:rPr>
              <a:t>potrebe</a:t>
            </a:r>
            <a:r>
              <a:rPr lang="en-GB" dirty="0">
                <a:latin typeface="Founders Grotesk Regular"/>
              </a:rPr>
              <a:t> za </a:t>
            </a:r>
            <a:r>
              <a:rPr lang="en-GB" dirty="0" err="1">
                <a:latin typeface="Founders Grotesk Regular"/>
              </a:rPr>
              <a:t>opremom</a:t>
            </a:r>
            <a:r>
              <a:rPr lang="en-GB" dirty="0">
                <a:latin typeface="Founders Grotesk Regular"/>
              </a:rPr>
              <a:t> vs. </a:t>
            </a:r>
            <a:r>
              <a:rPr lang="en-GB" dirty="0" err="1">
                <a:latin typeface="Founders Grotesk Regular"/>
              </a:rPr>
              <a:t>trenutna</a:t>
            </a:r>
            <a:r>
              <a:rPr lang="en-GB" dirty="0">
                <a:latin typeface="Founders Grotesk Regular"/>
              </a:rPr>
              <a:t> </a:t>
            </a:r>
            <a:r>
              <a:rPr lang="en-GB" dirty="0" err="1">
                <a:latin typeface="Founders Grotesk Regular"/>
              </a:rPr>
              <a:t>opremljenost</a:t>
            </a:r>
            <a:endParaRPr lang="en-GB" dirty="0">
              <a:latin typeface="Founders Grotesk Regular"/>
            </a:endParaRPr>
          </a:p>
          <a:p>
            <a:pPr lvl="1">
              <a:lnSpc>
                <a:spcPct val="114999"/>
              </a:lnSpc>
            </a:pPr>
            <a:r>
              <a:rPr lang="en-GB" dirty="0" err="1"/>
              <a:t>oprema</a:t>
            </a:r>
            <a:r>
              <a:rPr lang="en-GB" dirty="0"/>
              <a:t> za </a:t>
            </a:r>
            <a:r>
              <a:rPr lang="en-GB" dirty="0" err="1"/>
              <a:t>potpomognutu</a:t>
            </a:r>
            <a:r>
              <a:rPr lang="en-GB" dirty="0"/>
              <a:t> </a:t>
            </a:r>
            <a:r>
              <a:rPr lang="en-GB" dirty="0" err="1"/>
              <a:t>komunikaciju</a:t>
            </a:r>
            <a:r>
              <a:rPr lang="en-GB" dirty="0">
                <a:latin typeface="Founders Grotesk Regular"/>
              </a:rPr>
              <a:t> - </a:t>
            </a:r>
            <a:r>
              <a:rPr lang="en-GB" dirty="0">
                <a:solidFill>
                  <a:srgbClr val="C00000"/>
                </a:solidFill>
              </a:rPr>
              <a:t>3x </a:t>
            </a:r>
            <a:r>
              <a:rPr lang="en-GB" dirty="0" err="1">
                <a:solidFill>
                  <a:srgbClr val="C00000"/>
                </a:solidFill>
              </a:rPr>
              <a:t>veće</a:t>
            </a:r>
            <a:r>
              <a:rPr lang="en-GB" dirty="0">
                <a:solidFill>
                  <a:srgbClr val="C00000"/>
                </a:solidFill>
              </a:rPr>
              <a:t> </a:t>
            </a:r>
          </a:p>
          <a:p>
            <a:pPr lvl="2">
              <a:lnSpc>
                <a:spcPct val="114999"/>
              </a:lnSpc>
            </a:pPr>
            <a:r>
              <a:rPr lang="en-GB" sz="1200" dirty="0" err="1">
                <a:latin typeface="Founders Grotesk Regular"/>
              </a:rPr>
              <a:t>sklopke</a:t>
            </a:r>
            <a:r>
              <a:rPr lang="en-GB" sz="1200" dirty="0">
                <a:latin typeface="Founders Grotesk Regular"/>
              </a:rPr>
              <a:t>, </a:t>
            </a:r>
            <a:r>
              <a:rPr lang="en-GB" sz="1200" dirty="0" err="1">
                <a:latin typeface="Founders Grotesk Regular"/>
              </a:rPr>
              <a:t>interaktivni</a:t>
            </a:r>
            <a:r>
              <a:rPr lang="en-GB" sz="1200" dirty="0">
                <a:latin typeface="Founders Grotesk Regular"/>
              </a:rPr>
              <a:t> </a:t>
            </a:r>
            <a:r>
              <a:rPr lang="en-GB" sz="1200" dirty="0" err="1">
                <a:latin typeface="Founders Grotesk Regular"/>
              </a:rPr>
              <a:t>zidovi</a:t>
            </a:r>
            <a:r>
              <a:rPr lang="en-GB" sz="1200" dirty="0">
                <a:latin typeface="Founders Grotesk Regular"/>
              </a:rPr>
              <a:t>, </a:t>
            </a:r>
            <a:r>
              <a:rPr lang="en-GB" sz="1200" dirty="0" err="1">
                <a:latin typeface="Founders Grotesk Regular"/>
              </a:rPr>
              <a:t>pričajući</a:t>
            </a:r>
            <a:r>
              <a:rPr lang="en-GB" sz="1200" dirty="0">
                <a:latin typeface="Founders Grotesk Regular"/>
              </a:rPr>
              <a:t> </a:t>
            </a:r>
            <a:r>
              <a:rPr lang="en-GB" sz="1200" dirty="0" err="1">
                <a:latin typeface="Founders Grotesk Regular"/>
              </a:rPr>
              <a:t>rasporedi</a:t>
            </a:r>
            <a:r>
              <a:rPr lang="en-GB" sz="1200" dirty="0">
                <a:latin typeface="Founders Grotesk Regular"/>
              </a:rPr>
              <a:t>, </a:t>
            </a:r>
            <a:r>
              <a:rPr lang="en-GB" sz="1200" dirty="0" err="1">
                <a:latin typeface="Founders Grotesk Regular"/>
              </a:rPr>
              <a:t>komunikatori</a:t>
            </a:r>
            <a:r>
              <a:rPr lang="en-GB" sz="1200" dirty="0">
                <a:latin typeface="Founders Grotesk Regular"/>
              </a:rPr>
              <a:t>, </a:t>
            </a:r>
            <a:r>
              <a:rPr lang="en-GB" sz="1200" dirty="0" err="1">
                <a:latin typeface="Founders Grotesk Regular"/>
              </a:rPr>
              <a:t>softver</a:t>
            </a:r>
            <a:endParaRPr lang="en-GB" sz="1200" dirty="0">
              <a:latin typeface="Founders Grotesk Regular"/>
            </a:endParaRPr>
          </a:p>
          <a:p>
            <a:pPr lvl="1">
              <a:lnSpc>
                <a:spcPct val="114999"/>
              </a:lnSpc>
            </a:pPr>
            <a:r>
              <a:rPr lang="en-GB" dirty="0" err="1"/>
              <a:t>oprema</a:t>
            </a:r>
            <a:r>
              <a:rPr lang="en-GB" dirty="0"/>
              <a:t> za </a:t>
            </a:r>
            <a:r>
              <a:rPr lang="en-GB" dirty="0" err="1"/>
              <a:t>pristup</a:t>
            </a:r>
            <a:r>
              <a:rPr lang="en-GB" dirty="0"/>
              <a:t> </a:t>
            </a:r>
            <a:r>
              <a:rPr lang="en-GB" dirty="0" err="1"/>
              <a:t>računalu</a:t>
            </a:r>
            <a:r>
              <a:rPr lang="en-GB" dirty="0"/>
              <a:t> - </a:t>
            </a:r>
            <a:r>
              <a:rPr lang="en-GB" dirty="0">
                <a:solidFill>
                  <a:srgbClr val="C00000"/>
                </a:solidFill>
              </a:rPr>
              <a:t>5x </a:t>
            </a:r>
            <a:r>
              <a:rPr lang="en-GB" dirty="0" err="1">
                <a:solidFill>
                  <a:srgbClr val="C00000"/>
                </a:solidFill>
              </a:rPr>
              <a:t>veće</a:t>
            </a:r>
            <a:r>
              <a:rPr lang="en-GB" dirty="0">
                <a:solidFill>
                  <a:srgbClr val="C00000"/>
                </a:solidFill>
              </a:rPr>
              <a:t> </a:t>
            </a:r>
          </a:p>
          <a:p>
            <a:pPr lvl="2">
              <a:lnSpc>
                <a:spcPct val="114999"/>
              </a:lnSpc>
            </a:pPr>
            <a:r>
              <a:rPr lang="en-GB" sz="1200" dirty="0" err="1"/>
              <a:t>prilagođene</a:t>
            </a:r>
            <a:r>
              <a:rPr lang="en-GB" sz="1200" dirty="0"/>
              <a:t> </a:t>
            </a:r>
            <a:r>
              <a:rPr lang="en-GB" sz="1200" dirty="0" err="1"/>
              <a:t>tipkovnice</a:t>
            </a:r>
            <a:r>
              <a:rPr lang="en-GB" sz="1200" dirty="0"/>
              <a:t>, </a:t>
            </a:r>
            <a:r>
              <a:rPr lang="en-GB" sz="1200" dirty="0" err="1"/>
              <a:t>miševi</a:t>
            </a:r>
            <a:r>
              <a:rPr lang="en-GB" sz="1200" dirty="0"/>
              <a:t> </a:t>
            </a:r>
            <a:r>
              <a:rPr lang="en-GB" sz="1200" dirty="0" err="1"/>
              <a:t>i</a:t>
            </a:r>
            <a:r>
              <a:rPr lang="en-GB" sz="1200" dirty="0"/>
              <a:t> </a:t>
            </a:r>
            <a:r>
              <a:rPr lang="en-GB" sz="1200" dirty="0" err="1"/>
              <a:t>monitori</a:t>
            </a:r>
            <a:r>
              <a:rPr lang="en-GB" sz="1200" dirty="0"/>
              <a:t>, </a:t>
            </a:r>
            <a:r>
              <a:rPr lang="en-GB" sz="1200" dirty="0" err="1"/>
              <a:t>specijalizirani</a:t>
            </a:r>
            <a:r>
              <a:rPr lang="en-GB" sz="1200" dirty="0"/>
              <a:t> </a:t>
            </a:r>
            <a:r>
              <a:rPr lang="en-GB" sz="1200" dirty="0" err="1"/>
              <a:t>programi</a:t>
            </a:r>
            <a:r>
              <a:rPr lang="en-GB" sz="1200" dirty="0"/>
              <a:t> </a:t>
            </a:r>
            <a:r>
              <a:rPr lang="en-GB" sz="1200" dirty="0" err="1"/>
              <a:t>i</a:t>
            </a:r>
            <a:r>
              <a:rPr lang="en-GB" sz="1200" dirty="0"/>
              <a:t> </a:t>
            </a:r>
            <a:r>
              <a:rPr lang="en-GB" sz="1200" dirty="0" err="1"/>
              <a:t>aplikacije</a:t>
            </a:r>
            <a:endParaRPr lang="en-GB" sz="1200" dirty="0"/>
          </a:p>
          <a:p>
            <a:pPr lvl="1">
              <a:lnSpc>
                <a:spcPct val="114999"/>
              </a:lnSpc>
            </a:pPr>
            <a:r>
              <a:rPr lang="en-GB" dirty="0" err="1"/>
              <a:t>oprema</a:t>
            </a:r>
            <a:r>
              <a:rPr lang="en-GB" dirty="0"/>
              <a:t> </a:t>
            </a:r>
            <a:r>
              <a:rPr lang="en-GB" dirty="0" err="1"/>
              <a:t>vezana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prilagođenu</a:t>
            </a:r>
            <a:r>
              <a:rPr lang="en-GB" dirty="0"/>
              <a:t> </a:t>
            </a:r>
            <a:r>
              <a:rPr lang="en-GB" dirty="0" err="1"/>
              <a:t>okolinu</a:t>
            </a:r>
            <a:r>
              <a:rPr lang="en-GB" dirty="0"/>
              <a:t> - </a:t>
            </a:r>
            <a:r>
              <a:rPr lang="en-GB" dirty="0">
                <a:solidFill>
                  <a:srgbClr val="C00000"/>
                </a:solidFill>
              </a:rPr>
              <a:t>8x </a:t>
            </a:r>
            <a:r>
              <a:rPr lang="en-GB" dirty="0" err="1">
                <a:solidFill>
                  <a:srgbClr val="C00000"/>
                </a:solidFill>
              </a:rPr>
              <a:t>veće</a:t>
            </a:r>
            <a:r>
              <a:rPr lang="en-GB" dirty="0">
                <a:solidFill>
                  <a:srgbClr val="C00000"/>
                </a:solidFill>
              </a:rPr>
              <a:t> </a:t>
            </a:r>
          </a:p>
          <a:p>
            <a:pPr lvl="2">
              <a:lnSpc>
                <a:spcPct val="114999"/>
              </a:lnSpc>
            </a:pPr>
            <a:r>
              <a:rPr lang="en-GB" sz="1200" dirty="0"/>
              <a:t>VR, </a:t>
            </a:r>
            <a:r>
              <a:rPr lang="en-GB" sz="1200" dirty="0" err="1"/>
              <a:t>interaktivne</a:t>
            </a:r>
            <a:r>
              <a:rPr lang="en-GB" sz="1200" dirty="0"/>
              <a:t> </a:t>
            </a:r>
            <a:r>
              <a:rPr lang="en-GB" sz="1200" dirty="0" err="1"/>
              <a:t>zidne</a:t>
            </a:r>
            <a:r>
              <a:rPr lang="en-GB" sz="1200" dirty="0"/>
              <a:t> </a:t>
            </a:r>
            <a:r>
              <a:rPr lang="en-GB" sz="1200" dirty="0" err="1"/>
              <a:t>ploče</a:t>
            </a:r>
            <a:r>
              <a:rPr lang="en-GB" sz="1200" dirty="0"/>
              <a:t>, </a:t>
            </a:r>
            <a:r>
              <a:rPr lang="en-GB" sz="1200" dirty="0" err="1"/>
              <a:t>uređaju</a:t>
            </a:r>
            <a:r>
              <a:rPr lang="en-GB" sz="1200" dirty="0"/>
              <a:t> koji </a:t>
            </a:r>
            <a:r>
              <a:rPr lang="en-GB" sz="1200" dirty="0" err="1"/>
              <a:t>podržavaju</a:t>
            </a:r>
            <a:r>
              <a:rPr lang="en-GB" sz="1200" dirty="0"/>
              <a:t> </a:t>
            </a:r>
            <a:r>
              <a:rPr lang="en-GB" sz="1200" dirty="0" err="1"/>
              <a:t>proširenu</a:t>
            </a:r>
            <a:r>
              <a:rPr lang="en-GB" sz="1200" dirty="0"/>
              <a:t> </a:t>
            </a:r>
            <a:r>
              <a:rPr lang="en-GB" sz="1200" dirty="0" err="1"/>
              <a:t>stvarnost</a:t>
            </a:r>
            <a:endParaRPr lang="en-GB" sz="1200" dirty="0"/>
          </a:p>
          <a:p>
            <a:pPr lvl="1">
              <a:lnSpc>
                <a:spcPct val="114999"/>
              </a:lnSpc>
            </a:pPr>
            <a:r>
              <a:rPr lang="en-GB" dirty="0" err="1"/>
              <a:t>pomagala</a:t>
            </a:r>
            <a:r>
              <a:rPr lang="en-GB" dirty="0"/>
              <a:t> za </a:t>
            </a:r>
            <a:r>
              <a:rPr lang="en-GB" dirty="0" err="1"/>
              <a:t>nastavu</a:t>
            </a:r>
            <a:r>
              <a:rPr lang="en-GB" dirty="0"/>
              <a:t> - </a:t>
            </a:r>
            <a:r>
              <a:rPr lang="en-GB" dirty="0">
                <a:solidFill>
                  <a:srgbClr val="C00000"/>
                </a:solidFill>
              </a:rPr>
              <a:t>4x </a:t>
            </a:r>
            <a:r>
              <a:rPr lang="en-GB" dirty="0" err="1">
                <a:solidFill>
                  <a:srgbClr val="C00000"/>
                </a:solidFill>
              </a:rPr>
              <a:t>veće</a:t>
            </a:r>
            <a:r>
              <a:rPr lang="en-GB" dirty="0">
                <a:solidFill>
                  <a:srgbClr val="C00000"/>
                </a:solidFill>
              </a:rPr>
              <a:t> </a:t>
            </a:r>
          </a:p>
          <a:p>
            <a:pPr lvl="2">
              <a:lnSpc>
                <a:spcPct val="114999"/>
              </a:lnSpc>
            </a:pPr>
            <a:r>
              <a:rPr lang="en-GB" sz="1200" dirty="0" err="1"/>
              <a:t>govorni</a:t>
            </a:r>
            <a:r>
              <a:rPr lang="en-GB" sz="1200" dirty="0"/>
              <a:t> </a:t>
            </a:r>
            <a:r>
              <a:rPr lang="en-GB" sz="1200" dirty="0" err="1"/>
              <a:t>znanstveni</a:t>
            </a:r>
            <a:r>
              <a:rPr lang="en-GB" sz="1200" dirty="0"/>
              <a:t> </a:t>
            </a:r>
            <a:r>
              <a:rPr lang="en-GB" sz="1200" dirty="0" err="1"/>
              <a:t>kalkulatori</a:t>
            </a:r>
            <a:r>
              <a:rPr lang="en-GB" sz="1200" dirty="0"/>
              <a:t>, </a:t>
            </a:r>
            <a:r>
              <a:rPr lang="en-GB" sz="1200" dirty="0" err="1"/>
              <a:t>povećala</a:t>
            </a:r>
            <a:r>
              <a:rPr lang="en-GB" sz="1200" dirty="0"/>
              <a:t> za </a:t>
            </a:r>
            <a:r>
              <a:rPr lang="en-GB" sz="1200" dirty="0" err="1"/>
              <a:t>slabovidne</a:t>
            </a:r>
            <a:r>
              <a:rPr lang="en-GB" sz="1200" dirty="0"/>
              <a:t>, </a:t>
            </a:r>
            <a:r>
              <a:rPr lang="en-GB" sz="1200" dirty="0" err="1"/>
              <a:t>Brailleve</a:t>
            </a:r>
            <a:r>
              <a:rPr lang="en-GB" sz="1200" dirty="0"/>
              <a:t> </a:t>
            </a:r>
            <a:r>
              <a:rPr lang="en-GB" sz="1200" dirty="0" err="1"/>
              <a:t>bilježnice</a:t>
            </a:r>
            <a:r>
              <a:rPr lang="en-GB" sz="1200" dirty="0"/>
              <a:t>...</a:t>
            </a:r>
          </a:p>
          <a:p>
            <a:pPr lvl="1">
              <a:lnSpc>
                <a:spcPct val="114999"/>
              </a:lnSpc>
            </a:pPr>
            <a:r>
              <a:rPr lang="en-GB" dirty="0" err="1"/>
              <a:t>oprema</a:t>
            </a:r>
            <a:r>
              <a:rPr lang="en-GB" dirty="0"/>
              <a:t> za </a:t>
            </a:r>
            <a:r>
              <a:rPr lang="en-GB" dirty="0" err="1"/>
              <a:t>pozicioniranje</a:t>
            </a:r>
            <a:r>
              <a:rPr lang="en-GB" dirty="0"/>
              <a:t> - </a:t>
            </a:r>
            <a:r>
              <a:rPr lang="en-GB" dirty="0">
                <a:solidFill>
                  <a:srgbClr val="C00000"/>
                </a:solidFill>
              </a:rPr>
              <a:t>30x </a:t>
            </a:r>
            <a:r>
              <a:rPr lang="en-GB" dirty="0" err="1">
                <a:solidFill>
                  <a:srgbClr val="C00000"/>
                </a:solidFill>
              </a:rPr>
              <a:t>veće</a:t>
            </a:r>
            <a:r>
              <a:rPr lang="en-GB" dirty="0">
                <a:solidFill>
                  <a:srgbClr val="C00000"/>
                </a:solidFill>
              </a:rPr>
              <a:t> </a:t>
            </a:r>
          </a:p>
          <a:p>
            <a:pPr lvl="2">
              <a:lnSpc>
                <a:spcPct val="114999"/>
              </a:lnSpc>
            </a:pPr>
            <a:r>
              <a:rPr lang="en-GB" sz="1200" dirty="0" err="1"/>
              <a:t>stalci</a:t>
            </a:r>
            <a:r>
              <a:rPr lang="en-GB" sz="1200" dirty="0"/>
              <a:t> za </a:t>
            </a:r>
            <a:r>
              <a:rPr lang="en-GB" sz="1200" dirty="0" err="1"/>
              <a:t>učvrščivanje</a:t>
            </a:r>
            <a:r>
              <a:rPr lang="en-GB" sz="1200" dirty="0"/>
              <a:t> </a:t>
            </a:r>
            <a:r>
              <a:rPr lang="en-GB" sz="1200" dirty="0" err="1"/>
              <a:t>uređaja</a:t>
            </a:r>
            <a:r>
              <a:rPr lang="en-GB" sz="1200" dirty="0"/>
              <a:t>, </a:t>
            </a:r>
            <a:r>
              <a:rPr lang="en-GB" sz="1200" dirty="0" err="1"/>
              <a:t>držači</a:t>
            </a:r>
            <a:r>
              <a:rPr lang="en-GB" sz="1200" dirty="0"/>
              <a:t>...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718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4792A6812CBB4B968B49D0F474095F" ma:contentTypeVersion="13" ma:contentTypeDescription="Create a new document." ma:contentTypeScope="" ma:versionID="cee1b022c0940644a2f70989d3f8a430">
  <xsd:schema xmlns:xsd="http://www.w3.org/2001/XMLSchema" xmlns:xs="http://www.w3.org/2001/XMLSchema" xmlns:p="http://schemas.microsoft.com/office/2006/metadata/properties" xmlns:ns2="2e8e2b4a-ef37-442b-82ec-e6fe2ff3cbfa" xmlns:ns3="2dbe657d-1e24-4e55-997a-24531fa92989" targetNamespace="http://schemas.microsoft.com/office/2006/metadata/properties" ma:root="true" ma:fieldsID="08459e60d84d186c5cf965350164903b" ns2:_="" ns3:_="">
    <xsd:import namespace="2e8e2b4a-ef37-442b-82ec-e6fe2ff3cbfa"/>
    <xsd:import namespace="2dbe657d-1e24-4e55-997a-24531fa929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e2b4a-ef37-442b-82ec-e6fe2ff3c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d986ede-ccc4-4a57-b6a6-e316a042c0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e657d-1e24-4e55-997a-24531fa9298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18d6fcd-ec76-4263-96ae-30cdcd0a091a}" ma:internalName="TaxCatchAll" ma:showField="CatchAllData" ma:web="2dbe657d-1e24-4e55-997a-24531fa92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F1A088-1178-4818-B52B-B0A285A196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8ACC3A-F4E0-4198-9143-11BEB3500BB2}">
  <ds:schemaRefs>
    <ds:schemaRef ds:uri="2dbe657d-1e24-4e55-997a-24531fa92989"/>
    <ds:schemaRef ds:uri="2e8e2b4a-ef37-442b-82ec-e6fe2ff3cb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29</Slides>
  <Notes>11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Simple Light</vt:lpstr>
      <vt:lpstr>Office Theme</vt:lpstr>
      <vt:lpstr>Simple Light</vt:lpstr>
      <vt:lpstr>PowerPoint Presentation</vt:lpstr>
      <vt:lpstr>PowerPoint Presentation</vt:lpstr>
      <vt:lpstr>ATTEND – “Podrška ostvarenju jednakih mogućnosti u obrazovanju za učenike s teškoćama u razvoju“  </vt:lpstr>
      <vt:lpstr>Asistivna tehnologija</vt:lpstr>
      <vt:lpstr>O projektu</vt:lpstr>
      <vt:lpstr>Korisnici projekta</vt:lpstr>
      <vt:lpstr>Okvirni vremenik projekta</vt:lpstr>
      <vt:lpstr>Online istraživanje</vt:lpstr>
      <vt:lpstr>Oprema u ustanovama</vt:lpstr>
      <vt:lpstr>Najčešće prepreke za korištenje asistivne tehnologije  </vt:lpstr>
      <vt:lpstr>PowerPoint Presentation</vt:lpstr>
      <vt:lpstr>Model opremanja</vt:lpstr>
      <vt:lpstr>Opremanje</vt:lpstr>
      <vt:lpstr>Edukacija – uloga CARNET-a i projektnih partnera</vt:lpstr>
      <vt:lpstr>PowerPoint Presentation</vt:lpstr>
      <vt:lpstr>"ATTEND – konferencija na naš način" - Inicijalna radionica u Opatiji 25.-26.05.2022.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Vidljivost</vt:lpstr>
      <vt:lpstr>PR i marketing </vt:lpstr>
      <vt:lpstr>Logo i znak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6</cp:revision>
  <dcterms:modified xsi:type="dcterms:W3CDTF">2022-10-25T16:05:18Z</dcterms:modified>
</cp:coreProperties>
</file>