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62" r:id="rId3"/>
    <p:sldId id="258" r:id="rId4"/>
    <p:sldId id="268" r:id="rId5"/>
    <p:sldId id="266" r:id="rId6"/>
    <p:sldId id="269" r:id="rId7"/>
    <p:sldId id="270" r:id="rId8"/>
    <p:sldId id="271" r:id="rId9"/>
    <p:sldId id="260" r:id="rId10"/>
    <p:sldId id="272" r:id="rId11"/>
    <p:sldId id="261" r:id="rId12"/>
    <p:sldId id="273" r:id="rId13"/>
    <p:sldId id="264" r:id="rId14"/>
    <p:sldId id="275" r:id="rId15"/>
    <p:sldId id="259" r:id="rId16"/>
    <p:sldId id="286" r:id="rId17"/>
    <p:sldId id="276" r:id="rId18"/>
    <p:sldId id="277" r:id="rId19"/>
    <p:sldId id="278" r:id="rId20"/>
    <p:sldId id="284" r:id="rId21"/>
    <p:sldId id="280" r:id="rId22"/>
    <p:sldId id="283" r:id="rId23"/>
    <p:sldId id="281" r:id="rId24"/>
    <p:sldId id="285" r:id="rId25"/>
    <p:sldId id="274" r:id="rId26"/>
    <p:sldId id="265" r:id="rId27"/>
    <p:sldId id="279" r:id="rId28"/>
    <p:sldId id="26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0336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55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773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077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026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83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252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0011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236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113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553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716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958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361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804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69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79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3CA5E2-6481-4575-B351-7C79B7C620E8}" type="datetimeFigureOut">
              <a:rPr lang="hr-HR" smtClean="0"/>
              <a:t>30.9.2022.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758312-21F6-48AF-8F32-CBEA240771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8109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AC24-086A-403A-B5A9-A15479780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549" y="2057400"/>
            <a:ext cx="8746826" cy="2421464"/>
          </a:xfrm>
        </p:spPr>
        <p:txBody>
          <a:bodyPr>
            <a:normAutofit/>
          </a:bodyPr>
          <a:lstStyle/>
          <a:p>
            <a:r>
              <a:rPr lang="hr-HR" sz="5400" b="1" dirty="0"/>
              <a:t>Projekt XV. gimnazije #</a:t>
            </a:r>
            <a:r>
              <a:rPr lang="hr-HR" sz="5400" b="1" dirty="0" err="1"/>
              <a:t>volontiramurealnom</a:t>
            </a:r>
            <a:endParaRPr lang="hr-HR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546DC-ADA0-4731-A7E4-E2F1AD228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3155" y="5366140"/>
            <a:ext cx="2791883" cy="922517"/>
          </a:xfrm>
        </p:spPr>
        <p:txBody>
          <a:bodyPr/>
          <a:lstStyle/>
          <a:p>
            <a:pPr algn="r"/>
            <a:r>
              <a:rPr lang="hr-HR" sz="1600" i="1" cap="none" dirty="0"/>
              <a:t>Nikola Dmitrović, prof.            </a:t>
            </a:r>
          </a:p>
          <a:p>
            <a:pPr algn="r"/>
            <a:r>
              <a:rPr lang="hr-HR" sz="1600" i="1" cap="none" dirty="0"/>
              <a:t>Jelena Raguž, </a:t>
            </a:r>
            <a:r>
              <a:rPr lang="hr-HR" sz="1600" i="1" cap="none" dirty="0" err="1"/>
              <a:t>mag</a:t>
            </a:r>
            <a:r>
              <a:rPr lang="hr-HR" sz="1600" i="1" cap="none" dirty="0"/>
              <a:t>. </a:t>
            </a:r>
            <a:r>
              <a:rPr lang="hr-HR" sz="1600" i="1" cap="none" dirty="0" err="1"/>
              <a:t>paed</a:t>
            </a:r>
            <a:r>
              <a:rPr lang="hr-HR" cap="none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AB342-A7A9-4C59-BAC9-B69720C19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49" y="334962"/>
            <a:ext cx="2857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6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7415F-F415-4122-AB6F-13BEFAB3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800" y="2426758"/>
            <a:ext cx="6544733" cy="1154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 i="1" dirty="0"/>
              <a:t>Čiju pomoć trebamo?</a:t>
            </a:r>
          </a:p>
        </p:txBody>
      </p:sp>
    </p:spTree>
    <p:extLst>
      <p:ext uri="{BB962C8B-B14F-4D97-AF65-F5344CB8AC3E}">
        <p14:creationId xmlns:p14="http://schemas.microsoft.com/office/powerpoint/2010/main" val="326107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0DE4-3080-4AD5-8DE2-3F1601CE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8" y="440267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>
                <a:latin typeface="+mn-lt"/>
              </a:rPr>
              <a:t>Partneri projekta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FF7EA-9E79-4334-99A4-E9133761C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59533" cy="435133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pronalazak zainteresiranih poslodavaca </a:t>
            </a:r>
            <a:r>
              <a:rPr lang="hr-HR" dirty="0">
                <a:sym typeface="Wingdings" panose="05000000000000000000" pitchFamily="2" charset="2"/>
              </a:rPr>
              <a:t> z</a:t>
            </a:r>
            <a:r>
              <a:rPr lang="hr-HR" dirty="0"/>
              <a:t>adaća Vijeća roditelja</a:t>
            </a:r>
          </a:p>
          <a:p>
            <a:r>
              <a:rPr lang="hr-HR" dirty="0"/>
              <a:t>U prvoj godini pronašli smo devet poslodavaca za suradnju: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err="1"/>
              <a:t>Storm</a:t>
            </a:r>
            <a:r>
              <a:rPr lang="hr-HR" dirty="0"/>
              <a:t> </a:t>
            </a:r>
            <a:r>
              <a:rPr lang="hr-HR" dirty="0" err="1"/>
              <a:t>Computers</a:t>
            </a:r>
            <a:r>
              <a:rPr lang="hr-HR" dirty="0"/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err="1"/>
              <a:t>Notus</a:t>
            </a:r>
            <a:r>
              <a:rPr lang="hr-HR" dirty="0"/>
              <a:t> IT,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err="1"/>
              <a:t>Databox</a:t>
            </a:r>
            <a:r>
              <a:rPr lang="hr-HR" dirty="0"/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err="1"/>
              <a:t>mStart</a:t>
            </a:r>
            <a:r>
              <a:rPr lang="hr-HR" dirty="0"/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Centar umjetne inteligencije Lipik,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err="1"/>
              <a:t>Mindsmiths</a:t>
            </a:r>
            <a:r>
              <a:rPr lang="hr-HR" dirty="0"/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Pastor,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 JYSK,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Rimac Automobili.</a:t>
            </a:r>
          </a:p>
          <a:p>
            <a:r>
              <a:rPr lang="hr-HR" dirty="0"/>
              <a:t>partneri su ponudili broj učenika koje su spremni primiti (prvotno 5 učenika)</a:t>
            </a:r>
          </a:p>
        </p:txBody>
      </p:sp>
    </p:spTree>
    <p:extLst>
      <p:ext uri="{BB962C8B-B14F-4D97-AF65-F5344CB8AC3E}">
        <p14:creationId xmlns:p14="http://schemas.microsoft.com/office/powerpoint/2010/main" val="236158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FCA6-2A77-41DA-A559-546E615FD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66" y="2282825"/>
            <a:ext cx="9762067" cy="10869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800" i="1" dirty="0"/>
              <a:t>Kako odabrati učenike koji će sudjelovati u projektu?</a:t>
            </a:r>
          </a:p>
        </p:txBody>
      </p:sp>
    </p:spTree>
    <p:extLst>
      <p:ext uri="{BB962C8B-B14F-4D97-AF65-F5344CB8AC3E}">
        <p14:creationId xmlns:p14="http://schemas.microsoft.com/office/powerpoint/2010/main" val="314719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382C-A37E-4343-9102-C0427A71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>
                <a:latin typeface="+mn-lt"/>
              </a:rPr>
              <a:t>Selekcija zainteresiranih učenika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E06C-22E1-466C-9F06-883FFE10C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2489200"/>
            <a:ext cx="10515600" cy="2841096"/>
          </a:xfrm>
        </p:spPr>
        <p:txBody>
          <a:bodyPr/>
          <a:lstStyle/>
          <a:p>
            <a:r>
              <a:rPr lang="hr-HR" dirty="0"/>
              <a:t>uvjet: jednaka prilika za sudjelovanje, neovisno o iskustvu i akademskom uspjehu</a:t>
            </a:r>
          </a:p>
          <a:p>
            <a:r>
              <a:rPr lang="hr-HR" dirty="0"/>
              <a:t>učenici se prijavljuju anonimno </a:t>
            </a:r>
            <a:r>
              <a:rPr lang="hr-HR" dirty="0">
                <a:sym typeface="Wingdings" panose="05000000000000000000" pitchFamily="2" charset="2"/>
              </a:rPr>
              <a:t> motivacijska pisma</a:t>
            </a:r>
            <a:endParaRPr lang="hr-HR" dirty="0"/>
          </a:p>
          <a:p>
            <a:r>
              <a:rPr lang="hr-HR" dirty="0"/>
              <a:t>poslodavci su dobili mogućnost samostalno odabrati učenike putem anonimnih motivacijskih pisama </a:t>
            </a:r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51388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5308D-EE10-492E-8772-A424D68F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025"/>
            <a:ext cx="9939867" cy="1865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i="1" dirty="0"/>
              <a:t>Koja je svrha projekta za odabrane učenike i školu?</a:t>
            </a:r>
          </a:p>
        </p:txBody>
      </p:sp>
    </p:spTree>
    <p:extLst>
      <p:ext uri="{BB962C8B-B14F-4D97-AF65-F5344CB8AC3E}">
        <p14:creationId xmlns:p14="http://schemas.microsoft.com/office/powerpoint/2010/main" val="201630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02BC-F37E-4A74-AB2E-1B587018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5533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>
                <a:latin typeface="+mn-lt"/>
              </a:rPr>
              <a:t>Svrha projekta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5680A-A318-4258-B534-DA79B7F95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0" y="1439335"/>
            <a:ext cx="8229599" cy="4622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Učenici:</a:t>
            </a:r>
          </a:p>
          <a:p>
            <a:r>
              <a:rPr lang="hr-HR" dirty="0"/>
              <a:t>upoznaju svijet rada - motivacija za učenje i zalaganje </a:t>
            </a:r>
          </a:p>
          <a:p>
            <a:r>
              <a:rPr lang="hr-HR" dirty="0"/>
              <a:t>raspoznaju/prepoznaju/potvrde vlastite interese i potrebe</a:t>
            </a:r>
          </a:p>
          <a:p>
            <a:r>
              <a:rPr lang="hr-HR" dirty="0"/>
              <a:t>koriste iskustveno učenje i timski rad, upoznaju nove uloge i situacije</a:t>
            </a:r>
          </a:p>
          <a:p>
            <a:r>
              <a:rPr lang="hr-HR" dirty="0"/>
              <a:t>izrađuju plan za buduće učenje te stvaraju kontakte za daljnji samostalni razvoj </a:t>
            </a:r>
          </a:p>
          <a:p>
            <a:r>
              <a:rPr lang="hr-HR" dirty="0"/>
              <a:t>primjenjuju školska znanja u radu, vještine rješavanja problema i organizacije vremena</a:t>
            </a:r>
          </a:p>
          <a:p>
            <a:r>
              <a:rPr lang="hr-HR" dirty="0"/>
              <a:t>razvijaju prezentacijske i komunikacijske vještine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Škola:</a:t>
            </a:r>
          </a:p>
          <a:p>
            <a:r>
              <a:rPr lang="hr-HR" dirty="0"/>
              <a:t>ostvaruje partnerstvo škole i Vijeća roditelja,</a:t>
            </a:r>
          </a:p>
          <a:p>
            <a:r>
              <a:rPr lang="hr-HR" dirty="0"/>
              <a:t>približava se svijetu rada i omogućava učenicima praktičan rad</a:t>
            </a:r>
          </a:p>
          <a:p>
            <a:r>
              <a:rPr lang="hr-HR" dirty="0"/>
              <a:t>uvodi novi oblik profesionalne orijentacije</a:t>
            </a:r>
          </a:p>
          <a:p>
            <a:r>
              <a:rPr lang="hr-HR" dirty="0"/>
              <a:t>širi socijalne resurse </a:t>
            </a:r>
          </a:p>
        </p:txBody>
      </p:sp>
    </p:spTree>
    <p:extLst>
      <p:ext uri="{BB962C8B-B14F-4D97-AF65-F5344CB8AC3E}">
        <p14:creationId xmlns:p14="http://schemas.microsoft.com/office/powerpoint/2010/main" val="29160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7F9EBE-2ABF-4C90-8111-DB0150D6435D}"/>
              </a:ext>
            </a:extLst>
          </p:cNvPr>
          <p:cNvSpPr/>
          <p:nvPr/>
        </p:nvSpPr>
        <p:spPr>
          <a:xfrm>
            <a:off x="2429933" y="2743200"/>
            <a:ext cx="693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000" i="1" dirty="0"/>
              <a:t>Tijek i realizacija</a:t>
            </a:r>
          </a:p>
        </p:txBody>
      </p:sp>
    </p:spTree>
    <p:extLst>
      <p:ext uri="{BB962C8B-B14F-4D97-AF65-F5344CB8AC3E}">
        <p14:creationId xmlns:p14="http://schemas.microsoft.com/office/powerpoint/2010/main" val="59934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53A08-8EF2-4485-A67C-1670A1A12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66" y="2308225"/>
            <a:ext cx="10515600" cy="2069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i="1" dirty="0"/>
              <a:t>Zadovoljstvo učenika i partnera po završetku sudjelovanja u projektu?</a:t>
            </a:r>
          </a:p>
        </p:txBody>
      </p:sp>
    </p:spTree>
    <p:extLst>
      <p:ext uri="{BB962C8B-B14F-4D97-AF65-F5344CB8AC3E}">
        <p14:creationId xmlns:p14="http://schemas.microsoft.com/office/powerpoint/2010/main" val="240781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F4C4B-3600-430F-BE0D-1A4B32970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7"/>
            <a:ext cx="10515600" cy="3298296"/>
          </a:xfrm>
        </p:spPr>
        <p:txBody>
          <a:bodyPr/>
          <a:lstStyle/>
          <a:p>
            <a:r>
              <a:rPr lang="hr-HR" dirty="0"/>
              <a:t>ukupno prijavljenih učenika u 1. godini provedbe projekta: 89</a:t>
            </a:r>
          </a:p>
          <a:p>
            <a:r>
              <a:rPr lang="hr-HR" dirty="0"/>
              <a:t>ukupno uključenih učenika u 1. godini provedbe projekta: 54 (31 realiziran; 23 u tijeku)</a:t>
            </a:r>
          </a:p>
          <a:p>
            <a:r>
              <a:rPr lang="hr-HR" dirty="0"/>
              <a:t>ukupno uključenih poduzeća u 1. godini provedbe projekta: 10 (9 realizirano, 1 u tijeku)</a:t>
            </a:r>
          </a:p>
          <a:p>
            <a:r>
              <a:rPr lang="hr-HR" dirty="0"/>
              <a:t>evaluaciju sudjelovanja u projektu ispunilo 19 učenika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11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19137-2A26-4ADD-BB39-D5D1083C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>
                <a:latin typeface="+mn-lt"/>
              </a:rPr>
              <a:t>Rezultati evaluacije - učenici</a:t>
            </a:r>
          </a:p>
        </p:txBody>
      </p:sp>
      <p:pic>
        <p:nvPicPr>
          <p:cNvPr id="1026" name="Picture 2" descr="Forms response chart. Question title: Ocjenite zadovoljstvo sudjelovanjem u projektu #volontiramurealnom.&#10;(1 - nisam uopće zadovoljan/na, 5- u potpunosti sam zadovoljan/na). Number of responses: 19 responses.">
            <a:extLst>
              <a:ext uri="{FF2B5EF4-FFF2-40B4-BE49-F238E27FC236}">
                <a16:creationId xmlns:a16="http://schemas.microsoft.com/office/drawing/2014/main" id="{182EE81C-6D73-4340-B2AB-15C79844C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07" y="2065867"/>
            <a:ext cx="8074026" cy="37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CBD1-E6E4-4228-9A5B-9538301A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>
                <a:latin typeface="+mn-lt"/>
              </a:rPr>
              <a:t>Sadržaj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7C07E-06CD-43E1-AE20-C754AE2DA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Posebnosti XV. gimnazije</a:t>
            </a:r>
          </a:p>
          <a:p>
            <a:r>
              <a:rPr lang="hr-HR" sz="2000" dirty="0"/>
              <a:t>Potreba učenika</a:t>
            </a:r>
          </a:p>
          <a:p>
            <a:r>
              <a:rPr lang="hr-HR" sz="2000" dirty="0"/>
              <a:t>Odgovor škole na potrebe učenika</a:t>
            </a:r>
          </a:p>
          <a:p>
            <a:r>
              <a:rPr lang="hr-HR" sz="2000" dirty="0"/>
              <a:t>Osmišljavanje i tijek projekta</a:t>
            </a:r>
          </a:p>
          <a:p>
            <a:r>
              <a:rPr lang="hr-HR" sz="2000" dirty="0"/>
              <a:t>Zadovoljstvo projektom</a:t>
            </a:r>
          </a:p>
          <a:p>
            <a:r>
              <a:rPr lang="hr-HR" sz="2000" dirty="0"/>
              <a:t>Planovi za budućnost</a:t>
            </a:r>
          </a:p>
          <a:p>
            <a:endParaRPr lang="hr-HR" sz="2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739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0996-5851-47C9-8AD9-B232DA0B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200" dirty="0">
                <a:latin typeface="+mn-lt"/>
              </a:rPr>
              <a:t>KOJE SU PREDNOSTI sudjelovanja u projektu #</a:t>
            </a:r>
            <a:r>
              <a:rPr lang="hr-HR" sz="3200" dirty="0" err="1">
                <a:latin typeface="+mn-lt"/>
              </a:rPr>
              <a:t>volontiramuralnom</a:t>
            </a:r>
            <a:r>
              <a:rPr lang="hr-HR" sz="3200" dirty="0">
                <a:latin typeface="+mn-lt"/>
              </a:rPr>
              <a:t>? Ukratko objasni svoj odgovor.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4B66-7584-407D-A7C3-E4AF84E14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9758"/>
            <a:ext cx="10515600" cy="3787775"/>
          </a:xfrm>
        </p:spPr>
        <p:txBody>
          <a:bodyPr>
            <a:normAutofit/>
          </a:bodyPr>
          <a:lstStyle/>
          <a:p>
            <a:r>
              <a:rPr lang="hr-HR" dirty="0"/>
              <a:t>dobiva se uvid u funkcioniranje poduzeća (7 osoba)</a:t>
            </a:r>
          </a:p>
          <a:p>
            <a:r>
              <a:rPr lang="hr-HR" dirty="0"/>
              <a:t>pomaže učenicima prilikom odabira fakulteta (6 osoba)</a:t>
            </a:r>
          </a:p>
          <a:p>
            <a:r>
              <a:rPr lang="hr-HR" dirty="0"/>
              <a:t>upoznavanje sa svijetom rada  (kako je to raditi negdje) (5 osobe) </a:t>
            </a:r>
          </a:p>
          <a:p>
            <a:r>
              <a:rPr lang="hr-HR" dirty="0"/>
              <a:t>upoznavanje novih ljudi (4 osobe)</a:t>
            </a:r>
          </a:p>
          <a:p>
            <a:r>
              <a:rPr lang="hr-HR" dirty="0"/>
              <a:t>mogućnost zapošljavanja u tom poduzeću u budućnosti (2 osoba)</a:t>
            </a:r>
          </a:p>
          <a:p>
            <a:r>
              <a:rPr lang="hr-HR" dirty="0"/>
              <a:t>mogu iskusiti i upoznati stvari za koje nisu sigurni hoće li imati više prilike (1 osoba)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5899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Odgovara li projekt #volontiramurealnom na učeničku potrebu za upoznavanjem sa svijetom rada? (1 - uopće ne odgovara, 5- u potpunosti odgovara). Number of responses: 19 responses.">
            <a:extLst>
              <a:ext uri="{FF2B5EF4-FFF2-40B4-BE49-F238E27FC236}">
                <a16:creationId xmlns:a16="http://schemas.microsoft.com/office/drawing/2014/main" id="{5D7CC495-13D7-40D8-85DB-EA13CCE6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65" y="1778001"/>
            <a:ext cx="7651233" cy="34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30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DCECD-BAF2-43C3-AC54-82851ED7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667" cy="1325563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latin typeface="+mn-lt"/>
              </a:rPr>
              <a:t>Što biste promijenili ili dodali u projekt #</a:t>
            </a:r>
            <a:r>
              <a:rPr lang="hr-HR" sz="3200" dirty="0" err="1">
                <a:latin typeface="+mn-lt"/>
              </a:rPr>
              <a:t>volontiramurealnom</a:t>
            </a:r>
            <a:r>
              <a:rPr lang="hr-HR" sz="3200" dirty="0">
                <a:latin typeface="+mn-lt"/>
              </a:rPr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37A3-F4BA-43CF-9255-DAB34521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199"/>
            <a:ext cx="10515600" cy="4068763"/>
          </a:xfrm>
        </p:spPr>
        <p:txBody>
          <a:bodyPr>
            <a:normAutofit/>
          </a:bodyPr>
          <a:lstStyle/>
          <a:p>
            <a:r>
              <a:rPr lang="hr-HR" dirty="0"/>
              <a:t>više praktičnog rada tijekom volontiranja (7 osoba)</a:t>
            </a:r>
          </a:p>
          <a:p>
            <a:r>
              <a:rPr lang="hr-HR" dirty="0"/>
              <a:t>dulje trajanje volontiranja (6 osoba)</a:t>
            </a:r>
          </a:p>
          <a:p>
            <a:r>
              <a:rPr lang="hr-HR" dirty="0"/>
              <a:t>raznovrsnija područja rada i/ili zanimanja (4 osobe)</a:t>
            </a:r>
          </a:p>
          <a:p>
            <a:r>
              <a:rPr lang="hr-HR" dirty="0"/>
              <a:t>ništa (3 osobe)</a:t>
            </a:r>
          </a:p>
          <a:p>
            <a:r>
              <a:rPr lang="hr-HR" dirty="0"/>
              <a:t>više oglašavanja o projektu unutar škole (1 osoba)</a:t>
            </a:r>
          </a:p>
          <a:p>
            <a:r>
              <a:rPr lang="hr-HR" dirty="0"/>
              <a:t>prednost pri odabiru učenika 3. i 4. razreda (1 osoba)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106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Kako vam se svidio način odabira učenika za sudjelovanje u projektu?. Number of responses: 19 responses.">
            <a:extLst>
              <a:ext uri="{FF2B5EF4-FFF2-40B4-BE49-F238E27FC236}">
                <a16:creationId xmlns:a16="http://schemas.microsoft.com/office/drawing/2014/main" id="{6DA95633-CDC8-4A3B-8CB5-5610C3F04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24" y="1705239"/>
            <a:ext cx="7882557" cy="37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13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Biste li preporučili drugim učenicima sudjelovanje u projektu #volontiramurealnom. Number of responses: 19 responses.">
            <a:extLst>
              <a:ext uri="{FF2B5EF4-FFF2-40B4-BE49-F238E27FC236}">
                <a16:creationId xmlns:a16="http://schemas.microsoft.com/office/drawing/2014/main" id="{8B7F2878-8438-4FE7-8639-EBF388D3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33" y="2047061"/>
            <a:ext cx="8111067" cy="34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74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1D933-DE7D-4FB9-9DEE-FBB05FCA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4" y="2087033"/>
            <a:ext cx="10143066" cy="2683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400" dirty="0"/>
              <a:t>Što bismo promijenili / dodali / oduzeli? </a:t>
            </a:r>
          </a:p>
          <a:p>
            <a:pPr marL="0" indent="0" algn="ctr">
              <a:buNone/>
            </a:pPr>
            <a:r>
              <a:rPr lang="hr-HR" sz="4400" dirty="0"/>
              <a:t>Kako obogatiti program iduće godine?</a:t>
            </a:r>
          </a:p>
        </p:txBody>
      </p:sp>
    </p:spTree>
    <p:extLst>
      <p:ext uri="{BB962C8B-B14F-4D97-AF65-F5344CB8AC3E}">
        <p14:creationId xmlns:p14="http://schemas.microsoft.com/office/powerpoint/2010/main" val="319587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F955-7EFA-476D-975C-9B4EAF57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>
                <a:latin typeface="+mn-lt"/>
              </a:rPr>
              <a:t>Plan za budućnost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BD7DE-8E50-4DBC-BB20-3C2C3900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8" y="1883833"/>
            <a:ext cx="10131425" cy="3090333"/>
          </a:xfrm>
        </p:spPr>
        <p:txBody>
          <a:bodyPr>
            <a:normAutofit/>
          </a:bodyPr>
          <a:lstStyle/>
          <a:p>
            <a:r>
              <a:rPr lang="hr-HR" dirty="0"/>
              <a:t>povećati broj volontiranja godišnje i broj partnera – poslodavaca</a:t>
            </a:r>
          </a:p>
          <a:p>
            <a:r>
              <a:rPr lang="hr-HR" dirty="0"/>
              <a:t>proširiti suradnju s partnerima različitih područja rada</a:t>
            </a:r>
          </a:p>
          <a:p>
            <a:r>
              <a:rPr lang="hr-HR" dirty="0"/>
              <a:t>program profesionalne orijentacije obogatiti pripremajući učenike za sudjelovanje u projektu kroz radionice pisanja motivacijskog pisma i  životopisa</a:t>
            </a:r>
          </a:p>
          <a:p>
            <a:r>
              <a:rPr lang="hr-HR" dirty="0"/>
              <a:t>provesti anketu o očekivanjima i stavovima </a:t>
            </a:r>
            <a:r>
              <a:rPr lang="hr-HR" b="1" dirty="0"/>
              <a:t>učenika i partnera </a:t>
            </a:r>
            <a:r>
              <a:rPr lang="hr-HR" dirty="0"/>
              <a:t>prije i nakon volontiranja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7906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5A4E-B1BC-43BF-B005-AC685431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400" b="1" dirty="0">
                <a:latin typeface="+mn-lt"/>
              </a:rPr>
              <a:t>Evaluacija</a:t>
            </a:r>
            <a:r>
              <a:rPr lang="hr-HR" dirty="0">
                <a:latin typeface="+mn-lt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616AD-1BD0-4E73-8968-98B507C8A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66" y="2057399"/>
            <a:ext cx="4047067" cy="40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85432-39DD-430E-8BE3-0C367DDC1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0759"/>
            <a:ext cx="10515600" cy="1112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000" i="1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8480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0219-B62E-4883-B207-B72E908E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>
                <a:latin typeface="+mn-lt"/>
              </a:rPr>
              <a:t>Posebnosti XV. gimnazije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ACD28-29DE-4948-A143-630582D35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prirodoslovno – matematički program i međunarodni IB program</a:t>
            </a:r>
          </a:p>
          <a:p>
            <a:r>
              <a:rPr lang="hr-HR" dirty="0"/>
              <a:t>1036 učenika </a:t>
            </a:r>
          </a:p>
          <a:p>
            <a:r>
              <a:rPr lang="hr-HR" dirty="0"/>
              <a:t>izvrsni akademski rezultati (rezultati Državne mature, plasmani na državnim i međunarodnim natjecanjima znanja) </a:t>
            </a:r>
          </a:p>
          <a:p>
            <a:r>
              <a:rPr lang="hr-HR" dirty="0"/>
              <a:t>brojne mogućnosti izborne i fakultativne nastave i sudjelovanja u projektima</a:t>
            </a:r>
          </a:p>
          <a:p>
            <a:r>
              <a:rPr lang="hr-HR" dirty="0"/>
              <a:t>Zaklada MIOC </a:t>
            </a:r>
            <a:r>
              <a:rPr lang="hr-HR" dirty="0" err="1"/>
              <a:t>Alumni</a:t>
            </a:r>
            <a:r>
              <a:rPr lang="hr-HR" dirty="0"/>
              <a:t> – serija predavanja </a:t>
            </a:r>
            <a:r>
              <a:rPr lang="hr-HR" dirty="0" err="1"/>
              <a:t>Xvsrtan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265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B6F23-5587-4E34-9E54-934807E18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4" y="1851025"/>
            <a:ext cx="9766300" cy="2441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i="1" dirty="0"/>
              <a:t>Koja je stvarna potreba učenika XV. gimnazije?</a:t>
            </a:r>
          </a:p>
        </p:txBody>
      </p:sp>
    </p:spTree>
    <p:extLst>
      <p:ext uri="{BB962C8B-B14F-4D97-AF65-F5344CB8AC3E}">
        <p14:creationId xmlns:p14="http://schemas.microsoft.com/office/powerpoint/2010/main" val="33778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FC872-48BA-4C62-8A22-DC10251F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>
                <a:latin typeface="+mn-lt"/>
              </a:rPr>
              <a:t>Potreba učenika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98102-C654-4911-850E-62CACB1B1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1200"/>
            <a:ext cx="10131425" cy="2362200"/>
          </a:xfrm>
        </p:spPr>
        <p:txBody>
          <a:bodyPr/>
          <a:lstStyle/>
          <a:p>
            <a:r>
              <a:rPr lang="hr-HR" dirty="0"/>
              <a:t>Učenici nakon gimnazije imaju brojna stečena znanja i vještine te mogućnosti za nastavak obrazovanja.</a:t>
            </a:r>
          </a:p>
          <a:p>
            <a:r>
              <a:rPr lang="hr-HR" dirty="0"/>
              <a:t>Učenici nisu dovoljno informirani o mogućnostima nakon srednje škole, kao i mogućnosti koje im pojedini fakultet pruža.</a:t>
            </a:r>
          </a:p>
          <a:p>
            <a:r>
              <a:rPr lang="hr-HR" dirty="0"/>
              <a:t>Učenici nemaju iskustva u realnom sektoru koje bi im olakšalo odabir zanimanja.</a:t>
            </a:r>
          </a:p>
        </p:txBody>
      </p:sp>
    </p:spTree>
    <p:extLst>
      <p:ext uri="{BB962C8B-B14F-4D97-AF65-F5344CB8AC3E}">
        <p14:creationId xmlns:p14="http://schemas.microsoft.com/office/powerpoint/2010/main" val="110337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FEF9-CC71-485F-A87D-3FE433D94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2892"/>
            <a:ext cx="10515600" cy="221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i="1" dirty="0"/>
              <a:t>Kako zadovoljiti tu potrebu?</a:t>
            </a:r>
          </a:p>
        </p:txBody>
      </p:sp>
    </p:spTree>
    <p:extLst>
      <p:ext uri="{BB962C8B-B14F-4D97-AF65-F5344CB8AC3E}">
        <p14:creationId xmlns:p14="http://schemas.microsoft.com/office/powerpoint/2010/main" val="118258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5A607-3E1E-4CD0-B6FF-03BDE1242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811867"/>
            <a:ext cx="9719731" cy="2921000"/>
          </a:xfrm>
        </p:spPr>
        <p:txBody>
          <a:bodyPr/>
          <a:lstStyle/>
          <a:p>
            <a:r>
              <a:rPr lang="hr-HR" dirty="0"/>
              <a:t>informiranje učenika o svakom fakultetu pojedinačno – suradnja sa Zakladom MIOC </a:t>
            </a:r>
            <a:r>
              <a:rPr lang="hr-HR" dirty="0" err="1"/>
              <a:t>Alumni</a:t>
            </a:r>
            <a:r>
              <a:rPr lang="hr-HR" dirty="0"/>
              <a:t> (predavanja bivših učenika)</a:t>
            </a:r>
          </a:p>
          <a:p>
            <a:r>
              <a:rPr lang="hr-HR" dirty="0"/>
              <a:t>posjeti fakultetima i fakultetski posjeti Školi</a:t>
            </a:r>
          </a:p>
          <a:p>
            <a:r>
              <a:rPr lang="hr-HR" dirty="0"/>
              <a:t>radionice karijernog savjetovanja i individualno karijerno savjetovanje</a:t>
            </a:r>
          </a:p>
          <a:p>
            <a:r>
              <a:rPr lang="hr-HR" dirty="0"/>
              <a:t>suradnja s CRO AI udrugom i tvrtkom </a:t>
            </a:r>
            <a:r>
              <a:rPr lang="hr-HR" dirty="0" err="1"/>
              <a:t>Mindsmits</a:t>
            </a:r>
            <a:endParaRPr lang="hr-HR" dirty="0"/>
          </a:p>
          <a:p>
            <a:r>
              <a:rPr lang="hr-HR" dirty="0"/>
              <a:t>ljetna praksa za najbolje natjecatelje iz nastavnog predmeta Informatika - pokušaj</a:t>
            </a:r>
          </a:p>
          <a:p>
            <a:r>
              <a:rPr lang="hr-HR" dirty="0"/>
              <a:t>približavanje učenika svijetu rada i uvid u zanimanja – suradnja s Vijećem roditelja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817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386EA-F9E4-4A93-9977-0FF96233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767" y="2536825"/>
            <a:ext cx="10541000" cy="1400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800" i="1" dirty="0"/>
              <a:t>Kako povezati svijet rada i učenike?</a:t>
            </a:r>
          </a:p>
        </p:txBody>
      </p:sp>
    </p:spTree>
    <p:extLst>
      <p:ext uri="{BB962C8B-B14F-4D97-AF65-F5344CB8AC3E}">
        <p14:creationId xmlns:p14="http://schemas.microsoft.com/office/powerpoint/2010/main" val="395321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62B4-F5B6-4178-93BF-1E5CF6E6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>
                <a:latin typeface="+mn-lt"/>
              </a:rPr>
              <a:t>Tijek projekta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F2804-0475-47B2-B5BD-02D4C3A5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8" y="2167467"/>
            <a:ext cx="10131425" cy="2362200"/>
          </a:xfrm>
        </p:spPr>
        <p:txBody>
          <a:bodyPr>
            <a:normAutofit/>
          </a:bodyPr>
          <a:lstStyle/>
          <a:p>
            <a:r>
              <a:rPr lang="hr-HR" dirty="0"/>
              <a:t>diskusija s Vijećem roditelja o idejama i mogućnostima te resursima za upoznavanje učenika sa svijetom rada </a:t>
            </a:r>
            <a:r>
              <a:rPr lang="hr-HR" dirty="0">
                <a:sym typeface="Wingdings" panose="05000000000000000000" pitchFamily="2" charset="2"/>
              </a:rPr>
              <a:t> nastanak projekta #</a:t>
            </a:r>
            <a:r>
              <a:rPr lang="hr-HR" dirty="0" err="1">
                <a:sym typeface="Wingdings" panose="05000000000000000000" pitchFamily="2" charset="2"/>
              </a:rPr>
              <a:t>volontiramurealnom</a:t>
            </a:r>
            <a:r>
              <a:rPr lang="hr-HR" dirty="0"/>
              <a:t> </a:t>
            </a:r>
          </a:p>
          <a:p>
            <a:r>
              <a:rPr lang="hr-HR" dirty="0"/>
              <a:t>prvi puta realiziran u travnju 2022. godine</a:t>
            </a:r>
          </a:p>
          <a:p>
            <a:r>
              <a:rPr lang="hr-HR" dirty="0"/>
              <a:t>ideja projekta: pružanje mogućnosti učenicima za jednodnevno volontiranje u realnom sektoru i dobivanje uvida u svijet rada i poslove određenih zanimanja</a:t>
            </a:r>
          </a:p>
        </p:txBody>
      </p:sp>
    </p:spTree>
    <p:extLst>
      <p:ext uri="{BB962C8B-B14F-4D97-AF65-F5344CB8AC3E}">
        <p14:creationId xmlns:p14="http://schemas.microsoft.com/office/powerpoint/2010/main" val="3831439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674</TotalTime>
  <Words>766</Words>
  <Application>Microsoft Office PowerPoint</Application>
  <PresentationFormat>Widescreen</PresentationFormat>
  <Paragraphs>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Celestial</vt:lpstr>
      <vt:lpstr>Projekt XV. gimnazije #volontiramurealnom</vt:lpstr>
      <vt:lpstr>Sadržaj</vt:lpstr>
      <vt:lpstr>Posebnosti XV. gimnazije</vt:lpstr>
      <vt:lpstr>PowerPoint Presentation</vt:lpstr>
      <vt:lpstr>Potreba učenika</vt:lpstr>
      <vt:lpstr>PowerPoint Presentation</vt:lpstr>
      <vt:lpstr>PowerPoint Presentation</vt:lpstr>
      <vt:lpstr>PowerPoint Presentation</vt:lpstr>
      <vt:lpstr>Tijek projekta</vt:lpstr>
      <vt:lpstr>PowerPoint Presentation</vt:lpstr>
      <vt:lpstr>Partneri projekta</vt:lpstr>
      <vt:lpstr>PowerPoint Presentation</vt:lpstr>
      <vt:lpstr>Selekcija zainteresiranih učenika</vt:lpstr>
      <vt:lpstr>PowerPoint Presentation</vt:lpstr>
      <vt:lpstr>Svrha projekta</vt:lpstr>
      <vt:lpstr>PowerPoint Presentation</vt:lpstr>
      <vt:lpstr>PowerPoint Presentation</vt:lpstr>
      <vt:lpstr>PowerPoint Presentation</vt:lpstr>
      <vt:lpstr>Rezultati evaluacije - učenici</vt:lpstr>
      <vt:lpstr>KOJE SU PREDNOSTI sudjelovanja u projektu #volontiramuralnom? Ukratko objasni svoj odgovor.</vt:lpstr>
      <vt:lpstr>PowerPoint Presentation</vt:lpstr>
      <vt:lpstr>Što biste promijenili ili dodali u projekt #volontiramurealnom? </vt:lpstr>
      <vt:lpstr>PowerPoint Presentation</vt:lpstr>
      <vt:lpstr>PowerPoint Presentation</vt:lpstr>
      <vt:lpstr>PowerPoint Presentation</vt:lpstr>
      <vt:lpstr>Plan za budućnost</vt:lpstr>
      <vt:lpstr>Evaluacija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XV. gimnazije #volontiramurealnom</dc:title>
  <dc:creator>Jelena Raguž</dc:creator>
  <cp:lastModifiedBy>Jelena Raguž</cp:lastModifiedBy>
  <cp:revision>21</cp:revision>
  <dcterms:created xsi:type="dcterms:W3CDTF">2022-09-22T11:28:05Z</dcterms:created>
  <dcterms:modified xsi:type="dcterms:W3CDTF">2022-09-30T12:31:06Z</dcterms:modified>
</cp:coreProperties>
</file>