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76"/>
  </p:notesMasterIdLst>
  <p:sldIdLst>
    <p:sldId id="276" r:id="rId5"/>
    <p:sldId id="572" r:id="rId6"/>
    <p:sldId id="576" r:id="rId7"/>
    <p:sldId id="581" r:id="rId8"/>
    <p:sldId id="573" r:id="rId9"/>
    <p:sldId id="583" r:id="rId10"/>
    <p:sldId id="644" r:id="rId11"/>
    <p:sldId id="580" r:id="rId12"/>
    <p:sldId id="495" r:id="rId13"/>
    <p:sldId id="607" r:id="rId14"/>
    <p:sldId id="608" r:id="rId15"/>
    <p:sldId id="609" r:id="rId16"/>
    <p:sldId id="617" r:id="rId17"/>
    <p:sldId id="614" r:id="rId18"/>
    <p:sldId id="619" r:id="rId19"/>
    <p:sldId id="618" r:id="rId20"/>
    <p:sldId id="610" r:id="rId21"/>
    <p:sldId id="578" r:id="rId22"/>
    <p:sldId id="574" r:id="rId23"/>
    <p:sldId id="587" r:id="rId24"/>
    <p:sldId id="585" r:id="rId25"/>
    <p:sldId id="586" r:id="rId26"/>
    <p:sldId id="584" r:id="rId27"/>
    <p:sldId id="592" r:id="rId28"/>
    <p:sldId id="593" r:id="rId29"/>
    <p:sldId id="588" r:id="rId30"/>
    <p:sldId id="589" r:id="rId31"/>
    <p:sldId id="597" r:id="rId32"/>
    <p:sldId id="598" r:id="rId33"/>
    <p:sldId id="599" r:id="rId34"/>
    <p:sldId id="616" r:id="rId35"/>
    <p:sldId id="590" r:id="rId36"/>
    <p:sldId id="591" r:id="rId37"/>
    <p:sldId id="600" r:id="rId38"/>
    <p:sldId id="613" r:id="rId39"/>
    <p:sldId id="594" r:id="rId40"/>
    <p:sldId id="596" r:id="rId41"/>
    <p:sldId id="595" r:id="rId42"/>
    <p:sldId id="602" r:id="rId43"/>
    <p:sldId id="603" r:id="rId44"/>
    <p:sldId id="604" r:id="rId45"/>
    <p:sldId id="605" r:id="rId46"/>
    <p:sldId id="611" r:id="rId47"/>
    <p:sldId id="620" r:id="rId48"/>
    <p:sldId id="612" r:id="rId49"/>
    <p:sldId id="621" r:id="rId50"/>
    <p:sldId id="622" r:id="rId51"/>
    <p:sldId id="623" r:id="rId52"/>
    <p:sldId id="624" r:id="rId53"/>
    <p:sldId id="625" r:id="rId54"/>
    <p:sldId id="626" r:id="rId55"/>
    <p:sldId id="627" r:id="rId56"/>
    <p:sldId id="628" r:id="rId57"/>
    <p:sldId id="629" r:id="rId58"/>
    <p:sldId id="630" r:id="rId59"/>
    <p:sldId id="631" r:id="rId60"/>
    <p:sldId id="632" r:id="rId61"/>
    <p:sldId id="633" r:id="rId62"/>
    <p:sldId id="634" r:id="rId63"/>
    <p:sldId id="635" r:id="rId64"/>
    <p:sldId id="636" r:id="rId65"/>
    <p:sldId id="637" r:id="rId66"/>
    <p:sldId id="638" r:id="rId67"/>
    <p:sldId id="639" r:id="rId68"/>
    <p:sldId id="640" r:id="rId69"/>
    <p:sldId id="641" r:id="rId70"/>
    <p:sldId id="642" r:id="rId71"/>
    <p:sldId id="643" r:id="rId72"/>
    <p:sldId id="524" r:id="rId73"/>
    <p:sldId id="539" r:id="rId74"/>
    <p:sldId id="275" r:id="rId7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7948D1-291E-5037-D77B-2370BE89408A}" name="Ivana Fastić-Pajk" initials="IF" userId="S::ivanafp@carnet.hr::47ab12d1-ed84-4841-8a0d-18a59e123d8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ja Korda" initials="AK" lastIdx="5" clrIdx="0">
    <p:extLst>
      <p:ext uri="{19B8F6BF-5375-455C-9EA6-DF929625EA0E}">
        <p15:presenceInfo xmlns:p15="http://schemas.microsoft.com/office/powerpoint/2012/main" userId="S::akorda@carnet.hr::c85dc663-d8b9-49cf-8f50-89c710b77723" providerId="AD"/>
      </p:ext>
    </p:extLst>
  </p:cmAuthor>
  <p:cmAuthor id="2" name="Branka Vuk" initials="BV" lastIdx="23" clrIdx="1">
    <p:extLst>
      <p:ext uri="{19B8F6BF-5375-455C-9EA6-DF929625EA0E}">
        <p15:presenceInfo xmlns:p15="http://schemas.microsoft.com/office/powerpoint/2012/main" userId="S::bvuk@carnet.hr::1e3409da-0e21-4203-9ad7-f8d448c29495" providerId="AD"/>
      </p:ext>
    </p:extLst>
  </p:cmAuthor>
  <p:cmAuthor id="3" name="Andrijana Prskalo Maček" initials="APM" lastIdx="4" clrIdx="2">
    <p:extLst>
      <p:ext uri="{19B8F6BF-5375-455C-9EA6-DF929625EA0E}">
        <p15:presenceInfo xmlns:p15="http://schemas.microsoft.com/office/powerpoint/2012/main" userId="S::aprskalo@carnet.hr::b1057381-d6bd-46c8-8691-5b29b86c96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EA"/>
    <a:srgbClr val="7F7F7F"/>
    <a:srgbClr val="F8851B"/>
    <a:srgbClr val="E71A7A"/>
    <a:srgbClr val="84BC2E"/>
    <a:srgbClr val="299991"/>
    <a:srgbClr val="FFFFFF"/>
    <a:srgbClr val="2BF535"/>
    <a:srgbClr val="333333"/>
    <a:srgbClr val="60CE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89648" autoAdjust="0"/>
  </p:normalViewPr>
  <p:slideViewPr>
    <p:cSldViewPr snapToGrid="0" snapToObjects="1">
      <p:cViewPr varScale="1">
        <p:scale>
          <a:sx n="110" d="100"/>
          <a:sy n="110" d="100"/>
        </p:scale>
        <p:origin x="608" y="176"/>
      </p:cViewPr>
      <p:guideLst>
        <p:guide orient="horz" pos="2160"/>
        <p:guide pos="374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8/10/relationships/authors" Target="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Stupanj općeg zadovoljstva polaznika pojedinom radionicom, virtualnom radionicom, webinarom ili 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e-tečajem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H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'results-survey985251'!$A$3:$A$8</c:f>
              <c:strCache>
                <c:ptCount val="6"/>
                <c:pt idx="0">
                  <c:v>1 = potpuno nezadovoljan/na</c:v>
                </c:pt>
                <c:pt idx="1">
                  <c:v>2 = uglavnom nezadovoljan/na</c:v>
                </c:pt>
                <c:pt idx="2">
                  <c:v>3 = više nezadovoljan/na nego zadovoljan/na</c:v>
                </c:pt>
                <c:pt idx="3">
                  <c:v>4 = više zadovoljan/na nego nezadovoljan/na</c:v>
                </c:pt>
                <c:pt idx="4">
                  <c:v>5 = uglavnom zadovoljan/na</c:v>
                </c:pt>
                <c:pt idx="5">
                  <c:v>6 = potpuno zadovoljan/na</c:v>
                </c:pt>
              </c:strCache>
            </c:strRef>
          </c:cat>
          <c:val>
            <c:numRef>
              <c:f>'results-survey985251'!$C$3:$C$8</c:f>
              <c:numCache>
                <c:formatCode>0.00%</c:formatCode>
                <c:ptCount val="6"/>
                <c:pt idx="0">
                  <c:v>4.2514424536896451E-3</c:v>
                </c:pt>
                <c:pt idx="1">
                  <c:v>6.0734892195566355E-3</c:v>
                </c:pt>
                <c:pt idx="2">
                  <c:v>1.8827816580625569E-2</c:v>
                </c:pt>
                <c:pt idx="3">
                  <c:v>4.9195262678408742E-2</c:v>
                </c:pt>
                <c:pt idx="4">
                  <c:v>0.18493774673549954</c:v>
                </c:pt>
                <c:pt idx="5">
                  <c:v>0.68630428180989977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87-4B60-BB66-B629FF47D3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66473679"/>
        <c:axId val="1"/>
      </c:barChart>
      <c:catAx>
        <c:axId val="17664736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H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HR"/>
          </a:p>
        </c:txPr>
        <c:crossAx val="1766473679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H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10E0F-5AC1-5945-B897-6E9D98AA9D42}" type="datetimeFigureOut">
              <a:rPr lang="sr-Latn-RS" smtClean="0"/>
              <a:t>27.10.22.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1418811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r-Latn-R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8C879-C2D5-2246-B2A6-B5FC72896E12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60580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Provedena nabava učeničkih računala i interaktivnih zaslona. U ovom trenutku se provodi proces odabira najpovoljnije ponude te demo testiranja ponuđenih uređaja. Planirani rokovi isporuke ovise o odabranom ponuditelju i stanju na svjetskim tržištima proizvođača računalne opreme kao i transportnim pravcima.</a:t>
            </a:r>
          </a:p>
          <a:p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Nabava dodatne i specijalne opreme je u fazi istraživanja tržišta. Nakon te faze provest će se javna nabava te potpisati ugovori za isporuku opreme.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C879-C2D5-2246-B2A6-B5FC72896E12}" type="slidenum">
              <a:rPr lang="sr-Latn-RS" smtClean="0"/>
              <a:t>3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69597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CARNET ID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Novi sustav za dodjeljivanje i upravljanje infrastrukturnim resursima ustanova i korisnika.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Radi se na pripremi produkcije novog sustava te se planira početak korištenja sustava u drugom polugodištu tekuće školske godine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Sustav uključuje novi sustav elektroničke pošte, novu WordPress platformu portala za škole te admin dio.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CARNET ID sustav će biti predstavljen i na posebnom predavanju u sklopu CUC-a.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O CN id-u mogli čuti u srijedu u 16 sati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CARNET ctrl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Nabava aplikacije za upravljanje školskom mrežom - CARNET ctrl​</a:t>
            </a:r>
            <a:br>
              <a:rPr lang="hr-HR" b="0" dirty="0"/>
            </a:br>
            <a:r>
              <a:rPr lang="hr-HR" b="0" dirty="0"/>
              <a:t>    Aplikacija je razvijena te je u tijeku migracija servisa s razvojne na testnu okolinu (ako zelite mozemo vam poslati neki screenshot),</a:t>
            </a:r>
            <a:br>
              <a:rPr lang="hr-HR" b="0" dirty="0"/>
            </a:br>
            <a:r>
              <a:rPr lang="hr-HR" b="0" dirty="0"/>
              <a:t>    Buduće aktivnosti: puštanje u produkciju u 2. polugodištu 2022./'23.;</a:t>
            </a:r>
            <a:br>
              <a:rPr lang="hr-HR" b="0" dirty="0"/>
            </a:b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CARNET data – (staro ime CARNET delta)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Ekosustav za analitiku učenja.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Sustav je trenutno na produkciji i dostupan za korištenje. Rade se dodatne nadogradnje sustava.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Detaljnije o samom sustavu u sklopu posebnog interaktivnog izlaganja na CUC-u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9776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CARNET ID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Novi sustav za dodjeljivanje i upravljanje infrastrukturnim resursima ustanova i korisnika.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Radi se na pripremi produkcije novog sustava te se planira početak korištenja sustava u drugom polugodištu tekuće školske godine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Sustav uključuje novi sustav elektroničke pošte, novu WordPress platformu portala za škole te admin dio.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CARNET ID sustav će biti predstavljen i na posebnom predavanju u sklopu CUC-a.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O CN id-u mogli čuti u srijedu u 16 sati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CARNET ctrl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Nabava aplikacije za upravljanje školskom mrežom - CARNET ctrl​</a:t>
            </a:r>
            <a:br>
              <a:rPr lang="hr-HR" b="0" dirty="0"/>
            </a:br>
            <a:r>
              <a:rPr lang="hr-HR" b="0" dirty="0"/>
              <a:t>    Aplikacija je razvijena te je u tijeku migracija servisa s razvojne na testnu okolinu (ako zelite mozemo vam poslati neki screenshot),</a:t>
            </a:r>
            <a:br>
              <a:rPr lang="hr-HR" b="0" dirty="0"/>
            </a:br>
            <a:r>
              <a:rPr lang="hr-HR" b="0" dirty="0"/>
              <a:t>    Buduće aktivnosti: puštanje u produkciju u 2. polugodištu 2022./'23.;</a:t>
            </a:r>
            <a:br>
              <a:rPr lang="hr-HR" b="0" dirty="0"/>
            </a:b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CARNET data – (staro ime CARNET delta)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Ekosustav za analitiku učenja.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Sustav je trenutno na produkciji i dostupan za korištenje. Rade se dodatne nadogradnje sustava.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Detaljnije o samom sustavu u sklopu posebnog interaktivnog izlaganja na CUC-u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780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CARNET info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Sustav za korisnike zamišljen je kao self care portal koji će dionicima programa e-Škole, omogućiti uvid u podatke o CARNET-ovim uslugama, aplikacijama i projektnim aktivnostima korištenjem različitih baza podataka. Sustav će također pružiti personaliziranu mogućnost centralizirane korisničke podrške, upravljanje korisničkim računima, funkcionalnosti digitalno potpisanih dokumenata te uvid u statistike korištenja određenih CARNET-ovih usluga.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Kroz sustav će korisnici primjerice dobiti informacije o statistikama škole poput broja učenika, nastavnika, prosijeka ocjena i sl. Također će dobiti aktualne informacije o lokalnoj mreži u školi,  projektima i uslugama CARNET-a u kojima je škola do sada sudjelovala, edukacijama koje je pohađao određeni korisnik i edukacijama koje su mu na raspolaganju. Korisnici će na jednom mjestu imati uvid u listu digitalno potpisanih dokumenata ili primjerice listu opreme koja je, povezano s CARNET-ovim uslugama, dodijeljena školi.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7156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/>
              <a:t>CARNET ID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Novi sustav za dodjeljivanje i upravljanje infrastrukturnim resursima ustanova i korisnika.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Radi se na pripremi produkcije novog sustava te se planira početak korištenja sustava u drugom polugodištu tekuće školske godine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Sustav uključuje novi sustav elektroničke pošte, novu WordPress platformu portala za škole te admin dio.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CARNET ID sustav će biti predstavljen i na posebnom predavanju u sklopu CUC-a.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O CN id-u mogli čuti u srijedu u 16 sati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/>
              <a:t>CARNET ctrl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Nabava aplikacije za upravljanje školskom mrežom - CARNET ctrl​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 Aplikacija je razvijena te je u tijeku migracija servisa s razvojne na testnu okolinu (ako zelite mozemo vam poslati neki screenshot),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 Buduće aktivnosti: puštanje u produkciju u 2. polugodištu 2022./'23.;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hr-H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/>
              <a:t>CARNET info</a:t>
            </a:r>
          </a:p>
          <a:p>
            <a:r>
              <a:rPr lang="hr-H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Sustav za korisnike zamišljen je kao self care portal koji će dionicima programa e-Škole, omogućiti uvid u podatke o CARNET-ovim uslugama, aplikacijama i projektnim aktivnostima korištenjem različitih baza podataka. Sustav će također pružiti personaliziranu mogućnost centralizirane korisničke podrške, upravljanje korisničkim računima, funkcionalnosti digitalno potpisanih dokumenata te uvid u statistike korištenja određenih CARNET-ovih usluga. 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r-H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r-H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Kroz sustav će korisnici primjerice dobiti informacije o statistikama škole poput broja učenika, nastavnika, prosijeka ocjena i sl. Također će dobiti aktualne informacije o lokalnoj mreži u školi,  projektima i uslugama CARNET-a u kojima je škola do sada sudjelovala, edukacijama koje je pohađao određeni korisnik i edukacijama koje su mu na raspolaganju. Korisnici će na jednom mjestu imati uvid u listu digitalno potpisanih dokumenata ili primjerice listu opreme koja je, povezano s CARNET-ovim uslugama, dodijeljena školi.</a:t>
            </a:r>
          </a:p>
          <a:p>
            <a:endParaRPr lang="hr-HR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r-H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1503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U tijeku je nadogradnja e-usluga Loomen i EMA, a uskoro i Edutorija. Želimo unaprijediti izgled, korisničko iskustvo, pristupačnost, funkcionalnosti i infrastrukturu u pozadini ovih e-usluga. Nadogradnja će biti gotova do kraja projekta e-Škole.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S početkom školske godine objavljen je novi Loomen baziran na Moodle 4.0 inačici. Fokus je stavljen na intuitivno sučelje i jednostavnije iskustvo učenja, kao i na prilagodbu potrebama različitih skupina korisnika. Korisnici mogu birati Loomen za škole, fakultete, stručna usavršavanja i natjecanja.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Nova verzija EMA-e će biti objavljena u proljeće 2023. godine.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9562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Korisnici mogu birati Loomen za škole, fakultete, stručna usavršavanja i natjecanja.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C879-C2D5-2246-B2A6-B5FC72896E12}" type="slidenum">
              <a:rPr lang="sr-Latn-RS" smtClean="0"/>
              <a:t>25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576028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Od početka provedbe programa obrazovanja u sklopu 2. faze – od listopada 2021. pa do kraja rujna 2022. održano je:</a:t>
            </a:r>
          </a:p>
          <a:p>
            <a:endParaRPr lang="hr-HR" dirty="0"/>
          </a:p>
          <a:p>
            <a:r>
              <a:rPr lang="hr-HR" dirty="0"/>
              <a:t>Radionice u školama: 2.753 radionice, ukupno 51.971 polaznika</a:t>
            </a:r>
          </a:p>
          <a:p>
            <a:endParaRPr lang="hr-HR" dirty="0"/>
          </a:p>
          <a:p>
            <a:r>
              <a:rPr lang="hr-HR" dirty="0"/>
              <a:t>Online edukacije: </a:t>
            </a:r>
          </a:p>
          <a:p>
            <a:r>
              <a:rPr lang="hr-HR" dirty="0"/>
              <a:t>- Virtualne radionice – 72 radionice, ukupno 1.632 polaznika</a:t>
            </a:r>
          </a:p>
          <a:p>
            <a:r>
              <a:rPr lang="hr-HR" dirty="0"/>
              <a:t>- Webinari – 18 webinara, ukupno 11.863 polaznika </a:t>
            </a:r>
          </a:p>
          <a:p>
            <a:r>
              <a:rPr lang="hr-HR" dirty="0"/>
              <a:t>- E-tečajevi – 4 e-tečaja, ukupno 5.533 upisanih polaznika od kojih je njih 1.110 uspješno završilo tečajeve</a:t>
            </a:r>
          </a:p>
          <a:p>
            <a:endParaRPr lang="hr-HR" dirty="0"/>
          </a:p>
          <a:p>
            <a:r>
              <a:rPr lang="hr-HR" dirty="0"/>
              <a:t>Napomena: Brojke polaznika su zbirni prikaz broja posjeta edukacija (odgojno-obrazovni djelatnici), a ne radi se o jedinstvenim korisnicima.</a:t>
            </a:r>
          </a:p>
          <a:p>
            <a:endParaRPr lang="hr-HR" dirty="0"/>
          </a:p>
          <a:p>
            <a:r>
              <a:rPr lang="hr-HR" dirty="0"/>
              <a:t>U provedbi je trenutno 17 vrsti (tema) radionica koje se održavaju u školama i virtualno te se provodi 11 vrsti (tema) webinara. </a:t>
            </a:r>
          </a:p>
          <a:p>
            <a:r>
              <a:rPr lang="hr-HR" dirty="0"/>
              <a:t>U tijeku je provedba 3 vrste (teme) e-tečajeva u obliku MOOC-a u koje se odgojno-obrazovni radnici mogu uključiti u bilo kojem trenutku koji im odgovara i pohađati ih do kraja školske godine 2022/2023 prema dinamici koja im odgovara.</a:t>
            </a:r>
          </a:p>
          <a:p>
            <a:endParaRPr lang="hr-HR" dirty="0"/>
          </a:p>
          <a:p>
            <a:r>
              <a:rPr lang="hr-HR" dirty="0"/>
              <a:t>U tijeku je finalizacija prvih 40 lekcija iz paketa interaktivnih obrazovnih sadržaja za samoučenje tzv. EduBlic te će do kraja listopada isti postati korisnicima dostupni putem Edutorija.</a:t>
            </a:r>
          </a:p>
          <a:p>
            <a:r>
              <a:rPr lang="hr-HR" dirty="0"/>
              <a:t>Ostatak od ukupno 230 lekcija EduBlica bit će dovršeno do kraja veljače 2023. godine.</a:t>
            </a:r>
          </a:p>
          <a:p>
            <a:endParaRPr lang="hr-HR" dirty="0"/>
          </a:p>
          <a:p>
            <a:r>
              <a:rPr lang="hr-HR" dirty="0"/>
              <a:t>Do kraja prvog polugodišta šk. god. 2022/2023 bit će izrađeni i s provedbom krenuti preostale 4 vrste (teme) webinara i 13 vrsti (tema) e-tečajeva. </a:t>
            </a:r>
          </a:p>
          <a:p>
            <a:endParaRPr lang="hr-HR" dirty="0"/>
          </a:p>
          <a:p>
            <a:r>
              <a:rPr lang="hr-HR" dirty="0"/>
              <a:t>Sve edukacije iz e-Škole programa obrazovanja provodit će se do kraja šk.god. 2022/2023. 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C879-C2D5-2246-B2A6-B5FC72896E12}" type="slidenum">
              <a:rPr lang="sr-Latn-RS" smtClean="0"/>
              <a:t>27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45037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Primjer e-tečaja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C879-C2D5-2246-B2A6-B5FC72896E12}" type="slidenum">
              <a:rPr lang="sr-Latn-RS" smtClean="0"/>
              <a:t>28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23412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Primjer radionice i webinara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C879-C2D5-2246-B2A6-B5FC72896E12}" type="slidenum">
              <a:rPr lang="sr-Latn-RS" smtClean="0"/>
              <a:t>29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63243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C879-C2D5-2246-B2A6-B5FC72896E12}" type="slidenum">
              <a:rPr lang="sr-Latn-RS" smtClean="0"/>
              <a:t>30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63153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e-Škole: A.1.1 Izgradnja lokalne mreže škola ​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Završene aktivnosti: ​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Usluga projektiranja - 19.12.2018. - 18.06.2021., 1510 lokacija ​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Usluga stručnog nadzora - 18.04.2019. - 18.11.2021., 1493 lokacije ​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Izgradnja pasivne mreže - 10.05.2019. - 10.11.2021., 1493 lokacije ​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Usluga voditelja projekta - 19.04.2019. - 19.11.2021.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Nabava aktivne mrežne opreme, Faza 1 - 05.10.2020. - 05.03.2022., 774 lokacije ​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Aktivnosti u tijeku: ​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Nabava aktivne mrežne opreme, Faza 2 - 20.10.2021. - 30.06.2023. ​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 tijeku pripremne aktivnosti za nove slotove. ​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G1: planirani početak 6. slota 24.10.2022. ​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G2: planirani početak 4. slota 24.10.2022. ​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G3: započeo 4. slot 10.10.2022.​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Status izvršenja ugovora faza 2: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Grupa 1: realizirano 357/454 lokacije (78,63 %)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Grupa 2: realizirano 212/444 lokacije (47,75 %)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Grupa 3: realizirano 308/825 lokacija (37,33 %)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Svaki slot implementacije prati i edukacija stručnjaka tehničke podrške (nadležne za novoopremljenje škole).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Također, u sklopu 2. faze nabave aktivne mrežne opreme, priručnik za koriš je proširen s dodatnim temama.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Rezime A1.1 (faza 1 + faza 2) - broj lokacija koje imaju funkcionalnu lokalnu mrežu: 1332/1672 (79,67%) --&gt; ovaj broj se odnosi na sve škole u RH osim malih područnih koje imaju manje od 30 učenika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e-Škole: A.1.2 Nadogradnja okosnice mreže 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Aktivnosti u tijeku: 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Nabava mrežne opreme za okosnicu CARNET mreže - natječaj je objavljen 05.09.2022. u EOJN, inicijalni rok za dostavu ponuda je bio 10.10.2022., međutim zbog zahtjeva zainteresiranih gospodarskih subjekata za izmjenom DoN-a, natječajna dokumnetacija je izmjenjena te je produžen rok za dostavu ponuda do 25.10.2022.</a:t>
            </a:r>
          </a:p>
          <a:p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Poboljšavanje tehničkih uvjeta CARNET čvorišta: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Grupa 1: Podatkovni centar Osijek – Ugovor je u potpisan 14.10.2022.,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Grupa 2: Ostala CARNET čvorišta - završeni radovi u čvorištima Krapina, Koprivnica, Bjelovar, Virovitica, Požega, Gospić i Šibenik​.</a:t>
            </a: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C879-C2D5-2246-B2A6-B5FC72896E12}" type="slidenum">
              <a:rPr lang="sr-Latn-RS" smtClean="0"/>
              <a:t>5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92824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C879-C2D5-2246-B2A6-B5FC72896E12}" type="slidenum">
              <a:rPr lang="sr-Latn-RS" smtClean="0"/>
              <a:t>31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20991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Do sada je izrađeno 47 DOS-ova, 350 scenarija za međupredmetne teme te 190 interaktivnih sadržaja za međupredmetne teme i 448 predmetnih scenarija poučavanja. U tijeku je izrada još tisuću scenarija poučavanja koji će pratiti predmetne DOS-ove i biti temeljni na kurikulumu za pojedini nastavni predmet. Uskoro se kreće s izradom 51 novog digitalnog obrazovnog sadržaja u formi interaktivne videolekcije, od čega će biti izrađena 43 DOS-a za nastavne predmete te </a:t>
            </a:r>
          </a:p>
          <a:p>
            <a:r>
              <a:rPr lang="hr-HR" dirty="0"/>
              <a:t>8 interdisciplinarnih DOS-ova za sljedeće razrede; od 5. - 8. razreda OŠ te od 1. - 4. SŠ.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C879-C2D5-2246-B2A6-B5FC72896E12}" type="slidenum">
              <a:rPr lang="sr-Latn-RS" smtClean="0"/>
              <a:t>33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43324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U tijeku je nadogradnja e-usluga Loomen i EMA, a uskoro i Edutorija. Želimo unaprijediti izgled, korisničko iskustvo, pristupačnost, funkcionalnosti i infrastrukturu u pozadini ovih e-usluga. Nadogradnja će biti gotova do kraja projekta e-Škole.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S početkom školske godine objavljen je novi Loomen baziran na Moodle 4.0 inačici. Fokus je stavljen na intuitivno sučelje i jednostavnije iskustvo učenja, kao i na prilagodbu potrebama različitih skupina korisnika. Korisnici mogu birati Loomen za škole, fakultete, stručna usavršavanja i natjecanja.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Nova verzija EMA-e će biti objavljena u proljeće 2023. godine.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37706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B.1.5 Razvoj digitalne zrelosti škola</a:t>
            </a:r>
          </a:p>
          <a:p>
            <a:endParaRPr lang="hr-HR" dirty="0"/>
          </a:p>
          <a:p>
            <a:r>
              <a:rPr lang="hr-HR" dirty="0"/>
              <a:t>Održana je druga Ljetna škola digitalne zrelosti za ravnatelje u Splitu u srpnju 2022. </a:t>
            </a:r>
          </a:p>
          <a:p>
            <a:r>
              <a:rPr lang="hr-HR" dirty="0"/>
              <a:t>Do kraja projekta se planira provesti finalno samovrednovanje škola, te vanjsko vrednovanje 250 odabranih škola koje su već sudjelovale u vanjskom vrednovanju 2020. godine. Plan je da se vrednovanje provede od ožujka do lipnja 2022.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C879-C2D5-2246-B2A6-B5FC72896E12}" type="slidenum">
              <a:rPr lang="sr-Latn-RS" smtClean="0"/>
              <a:t>37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88634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B.1.3. Provedba istraživanja o primjeni digitalnih tehnologija</a:t>
            </a:r>
          </a:p>
          <a:p>
            <a:endParaRPr lang="hr-HR" dirty="0"/>
          </a:p>
          <a:p>
            <a:r>
              <a:rPr lang="hr-HR" dirty="0"/>
              <a:t>U okviru Istraživanja učinaka projekta e-Škole provedeno je inicijalno istraživanje učinka projekta na dvije temeljne skupine ishodnih varijabli: 1. digitalne kompetencije odgojno-obrazovnih djelatnika (učitelja, nastavnika i stručnih suradnika) i ravnatelja i 2. stavove i iskustva vezane uz IKT kod odgojno-obrazovnih djelatnika, ravnatelja, administrativnog osoblja, stručnjaka za tehničku podršku i roditelja. </a:t>
            </a:r>
          </a:p>
          <a:p>
            <a:endParaRPr lang="hr-HR" dirty="0"/>
          </a:p>
          <a:p>
            <a:r>
              <a:rPr lang="hr-HR" dirty="0"/>
              <a:t>U tijeku je izrada završnog istraživačkog izvještaja s preporukama za primjenu modela korištenja IKT-a u u čenju i poučavanju. Na CUC-u 2022 u okviru Okruglog stola 27.10. bit će predstavljeni preliminarni rezulati istraživanja.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C879-C2D5-2246-B2A6-B5FC72896E12}" type="slidenum">
              <a:rPr lang="sr-Latn-RS" smtClean="0"/>
              <a:t>38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882433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 sklopu ovog podelementa analizirano je postojeće stanje CARNET mreže i javno dostupnih usluga koje koriste škole uključene u projekt. Rezultat analize tzv. snimke stanja poslužio je za pripremu natječajne dokumentacije za tri razine zaštite: sigurnosne komponente podatkovnog centra, sigurnosne komponente za zaštitu školskih mreža, sigurnosne komponente okosnice CARNET mreže. Ugradnjom planiranih sigurnosnih komponenti želi se postići odgovarajuća razina sigurnosti CARNET mreže, infrastrukture i njenih korisnika. </a:t>
            </a:r>
          </a:p>
          <a:p>
            <a:r>
              <a:rPr lang="hr-HR" dirty="0"/>
              <a:t>Analiza stanja sigurnosti CARNET mreže će se periodički ponavljati kako bi se mogli pratiti trendovi te pravovremeno donositi odluke i održavati odgovarajuću razinu sigurnosti mreže.  Uz to predlagat će se sigurnosna rješenja (hardver/softver) kojima će se povećati ukupna sigurnost cijelog ekosustava e-Škola.     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C879-C2D5-2246-B2A6-B5FC72896E12}" type="slidenum">
              <a:rPr lang="sr-Latn-RS" smtClean="0"/>
              <a:t>40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633623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A.3.2. Sigurnost aplikacija i B.3.1. Sigurnost aplikacija     </a:t>
            </a:r>
          </a:p>
          <a:p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Definirani su sigurnosni standardi koji su ugrađeni u natječajnu dokumentaciju svih ugovora za nadogradnju ili razvoj „usluga/aplikacija“ unutar projekta kako bi se utvrdila njihova spremnost za postavljanje u produkcijsku okolinu. Sve nadograđene i novorazvijene aplikacije sigurnosno se testiraju te se pokreću u produkcijskoj okolini tek nakon ispravljenih pronađenih ranjivosti. Sigurnosno testiranje obavlja se provjerom rada aplikacije usluge, izvornog koda te okruženja u kojem se nalazi, kao i mrežne infrastrukture.</a:t>
            </a:r>
          </a:p>
          <a:p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C879-C2D5-2246-B2A6-B5FC72896E12}" type="slidenum">
              <a:rPr lang="sr-Latn-RS" smtClean="0"/>
              <a:t>41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296519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B.3.2. Razvoj sigurnosnih aspekata korištenja IKT-a</a:t>
            </a:r>
          </a:p>
          <a:p>
            <a:r>
              <a:rPr lang="hr-HR" dirty="0"/>
              <a:t>Provedba aktivnosti edukacije s ciljem podizanja svijesti i aktivnog prenošenja znanja o kibernetičkoj higijeni, prepoznavanju kibernetičkih prijetnji i primjerenim odgovorom na moguću pojavu kibernetičkog incidenta. Održan je webinar „Primjena mjera zaštite pojedinca i podataka u digitalnom okruženju za hrabre“ za 400 prijavljenih korisnika projekta koji su imali brojna pitanja o kibernetičkoj sigurnosti https://ema.e-skole.hr/edukacija/16676. </a:t>
            </a:r>
          </a:p>
          <a:p>
            <a:r>
              <a:rPr lang="hr-HR" dirty="0"/>
              <a:t>U okviru podelementa razvoja zajedno s partnerskom institucijom Inovacijski centar Nikola Tesla - ICENT radimo na razvoju dva alata – za otkrivanje kompromitiranih web sjedišta i za automatizirano izvještavanje o provedenim penetracijskim testiranjima. Razvoj alata koristit će za  poboljšanje i održavanje kibernetičke sigurnosti informacijskog sustava e-Škola.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C879-C2D5-2246-B2A6-B5FC72896E12}" type="slidenum">
              <a:rPr lang="sr-Latn-RS" smtClean="0"/>
              <a:t>42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61740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B.3.2. Razvoj sigurnosnih aspekata korištenja IKT-a</a:t>
            </a:r>
          </a:p>
          <a:p>
            <a:r>
              <a:rPr lang="hr-HR" dirty="0"/>
              <a:t>Provedba aktivnosti edukacije s ciljem podizanja svijesti i aktivnog prenošenja znanja o kibernetičkoj higijeni, prepoznavanju kibernetičkih prijetnji i primjerenim odgovorom na moguću pojavu kibernetičkog incidenta. Održan je webinar „Primjena mjera zaštite pojedinca i podataka u digitalnom okruženju za hrabre“ za 400 prijavljenih korisnika projekta koji su imali brojna pitanja o kibernetičkoj sigurnosti https://ema.e-skole.hr/edukacija/16676. </a:t>
            </a:r>
          </a:p>
          <a:p>
            <a:r>
              <a:rPr lang="hr-HR" dirty="0"/>
              <a:t>U okviru podelementa razvoja zajedno s partnerskom institucijom Inovacijski centar Nikola Tesla - ICENT radimo na razvoju dva alata – za otkrivanje kompromitiranih web sjedišta i za automatizirano izvještavanje o provedenim penetracijskim testiranjima. Razvoj alata koristit će za  poboljšanje i održavanje kibernetičke sigurnosti informacijskog sustava e-Škola.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C879-C2D5-2246-B2A6-B5FC72896E12}" type="slidenum">
              <a:rPr lang="sr-Latn-RS" smtClean="0"/>
              <a:t>44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82208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Provedena nabava učeničkih računala i interaktivnih zaslona. U ovom trenutku se provodi proces odabira najpovoljnije ponude te demo testiranja ponuđenih uređaja. Planirani rokovi isporuke ovise o odabranom ponuditelju i stanju na svjetskim tržištima proizvođača računalne opreme kao i transportnim pravcima.</a:t>
            </a:r>
          </a:p>
          <a:p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Nabava dodatne i specijalne opreme je u fazi istraživanja tržišta. Nakon te faze provest će se javna nabava te potpisati ugovori za isporuku opreme.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C879-C2D5-2246-B2A6-B5FC72896E12}" type="slidenum">
              <a:rPr lang="sr-Latn-RS" smtClean="0"/>
              <a:t>7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70395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/>
              <a:t>CARNET sigma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Sustav za informatizaciju poslovanja ustanove CARNET sigma je centralizirani, jedinstveni i standardizirani sustav za informatizaciju poslovanja i praćenja poslovnih procesa u školama.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S 30.9.2022. ukupno 221 ustanova koristi sigma sustav. Radi se na uključivanju novih ustanova i dodatnim nadogradnjama.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Detaljnije o samom sustavu CARNET sigma možete čuti na posebnom interaktivnom izlaganju ovogodišnjeg CUC-a. - SIGMA i poslovanje ustanova Karla Lojen, Hrvatska akademska i istraživačka mreža; Marko Lovrić, InfoDom d.o.o. – poslije ove prezentacije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/>
              <a:t>CARNET AERO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Sustav za upravljanje pametnim senzorima (CARNET AERO) se sastoji od Cloud i web aplikacije za pametno praćenje osnovnih indikatora kvalitete zraka u školama, koja uključuje osnovne funkcionalnosti za prihvat i prikaz podataka sa senzora: temperature, vlage i CO2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Napravljena je nadogradnja postojećeg sustava te se uskoro očekuje produkcija novog nadograđenog sustava.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Novi sustav nudi podršku za nove tipove senzora, poboljšanje performansi te razne druge nadogradnje.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/>
              <a:t>CARNET privatnost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Sustav za upravljanje GDPR zahtjevima, privolama i podacima.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Trenutno se radi na razvoju modula za upravljanje životnim ciklusom privola. Očekuje se puštanje u produkciji i rad krajnjih korisnika na sustavu u drugom polugodište tekuće školske godine.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Prije samog puštanja u produkciju planirano je informiranje te edukacija krajnjih korisnika.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/>
              <a:t>CARNET data – (staro ime CARNET delta)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Ekosustav za analitiku učenja.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Sustav je trenutno na produkciji i dostupan za korištenje. Rade se dodatne nadogradnje sustava.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Detaljnije o samom sustavu u sklopu posebnog interaktivnog izlaganja na CUC-u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/>
              <a:t>CARNET sigma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Sustav za informatizaciju poslovanja ustanove CARNET sigma je centralizirani, jedinstveni i standardizirani sustav za informatizaciju poslovanja i praćenja poslovnih procesa u školama.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S 30.9.2022. ukupno 221 ustanova koristi sigma sustav. Radi se na uključivanju novih ustanova i dodatnim nadogradnjama.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Detaljnije o samom sustavu CARNET sigma možete čuti na posebnom interaktivnom izlaganju ovogodišnjeg CUC-a. - SIGMA i poslovanje ustanova Karla Lojen, Hrvatska akademska i istraživačka mreža; Marko Lovrić, InfoDom d.o.o. – poslije ove prezentacije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/>
              <a:t>CARNET AERO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Sustav za upravljanje pametnim senzorima (CARNET AERO) se sastoji od Cloud i web aplikacije za pametno praćenje osnovnih indikatora kvalitete zraka u školama, koja uključuje osnovne funkcionalnosti za prihvat i prikaz podataka sa senzora: temperature, vlage i CO2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Napravljena je nadogradnja postojećeg sustava te se uskoro očekuje produkcija novog nadograđenog sustava.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Novi sustav nudi podršku za nove tipove senzora, poboljšanje performansi te razne druge nadogradnje.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1688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CARNET privatnost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Sustav za upravljanje GDPR zahtjevima, privolama i podacima.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Trenutno se radi na razvoju modula za upravljanje životnim ciklusom privola. Očekuje se puštanje u produkciji i rad krajnjih korisnika na sustavu u drugom polugodište tekuće školske godine.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Prije samog puštanja u produkciju planirano je informiranje te edukacija krajnjih korisnika.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CARNET data – (staro ime CARNET delta)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Ekosustav za analitiku učenja.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Sustav je trenutno na produkciji i dostupan za korištenje. Rade se dodatne nadogradnje sustava.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Detaljnije o samom sustavu u sklopu posebnog interaktivnog izlaganja na CUC-u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8458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CARNET ID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Novi sustav za dodjeljivanje i upravljanje infrastrukturnim resursima ustanova i korisnika.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Radi se na pripremi produkcije novog sustava te se planira početak korištenja sustava u drugom polugodištu tekuće školske godine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Sustav uključuje novi sustav elektroničke pošte, novu WordPress platformu portala za škole te admin dio.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CARNET ID sustav će biti predstavljen i na posebnom predavanju u sklopu CUC-a.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O CN id-u mogli čuti u srijedu u 16 sati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CARNET ctrl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Nabava aplikacije za upravljanje školskom mrežom - CARNET ctrl​</a:t>
            </a:r>
            <a:br>
              <a:rPr lang="hr-HR" b="0" dirty="0"/>
            </a:br>
            <a:r>
              <a:rPr lang="hr-HR" b="0" dirty="0"/>
              <a:t>    Aplikacija je razvijena te je u tijeku migracija servisa s razvojne na testnu okolinu (ako zelite mozemo vam poslati neki screenshot),</a:t>
            </a:r>
            <a:br>
              <a:rPr lang="hr-HR" b="0" dirty="0"/>
            </a:br>
            <a:r>
              <a:rPr lang="hr-HR" b="0" dirty="0"/>
              <a:t>    Buduće aktivnosti: puštanje u produkciju u 2. polugodištu 2022./'23.;</a:t>
            </a:r>
            <a:br>
              <a:rPr lang="hr-HR" b="0" dirty="0"/>
            </a:b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CARNET data – (staro ime CARNET delta)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Ekosustav za analitiku učenja.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Sustav je trenutno na produkciji i dostupan za korištenje. Rade se dodatne nadogradnje sustava.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Detaljnije o samom sustavu u sklopu posebnog interaktivnog izlaganja na CUC-u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994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CARNET ID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Novi sustav za dodjeljivanje i upravljanje infrastrukturnim resursima ustanova i korisnika.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Radi se na pripremi produkcije novog sustava te se planira početak korištenja sustava u drugom polugodištu tekuće školske godine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Sustav uključuje novi sustav elektroničke pošte, novu WordPress platformu portala za škole te admin dio.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CARNET ID sustav će biti predstavljen i na posebnom predavanju u sklopu CUC-a.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O CN id-u mogli čuti u srijedu u 16 sati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CARNET ctrl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Nabava aplikacije za upravljanje školskom mrežom - CARNET ctrl​</a:t>
            </a:r>
            <a:br>
              <a:rPr lang="hr-HR" b="0" dirty="0"/>
            </a:br>
            <a:r>
              <a:rPr lang="hr-HR" b="0" dirty="0"/>
              <a:t>    Aplikacija je razvijena te je u tijeku migracija servisa s razvojne na testnu okolinu (ako zelite mozemo vam poslati neki screenshot),</a:t>
            </a:r>
            <a:br>
              <a:rPr lang="hr-HR" b="0" dirty="0"/>
            </a:br>
            <a:r>
              <a:rPr lang="hr-HR" b="0" dirty="0"/>
              <a:t>    Buduće aktivnosti: puštanje u produkciju u 2. polugodištu 2022./'23.;</a:t>
            </a:r>
            <a:br>
              <a:rPr lang="hr-HR" b="0" dirty="0"/>
            </a:b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CARNET data – (staro ime CARNET delta)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Ekosustav za analitiku učenja.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Sustav je trenutno na produkciji i dostupan za korištenje. Rade se dodatne nadogradnje sustava.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Detaljnije o samom sustavu u sklopu posebnog interaktivnog izlaganja na CUC-u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478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685800" y="1418811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CARNET ID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Novi sustav za dodjeljivanje i upravljanje infrastrukturnim resursima ustanova i korisnika.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Radi se na pripremi produkcije novog sustava te se planira početak korištenja sustava u drugom polugodištu tekuće školske godine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Sustav uključuje novi sustav elektroničke pošte, novu WordPress platformu portala za škole te admin dio.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CARNET ID sustav će biti predstavljen i na posebnom predavanju u sklopu CUC-a.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O CN id-u mogli čuti u srijedu u 16 sati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CARNET ctrl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Nabava aplikacije za upravljanje školskom mrežom - CARNET ctrl​</a:t>
            </a:r>
            <a:br>
              <a:rPr lang="hr-HR" b="0" dirty="0"/>
            </a:br>
            <a:r>
              <a:rPr lang="hr-HR" b="0" dirty="0"/>
              <a:t>    Aplikacija je razvijena te je u tijeku migracija servisa s razvojne na testnu okolinu (ako zelite mozemo vam poslati neki screenshot),</a:t>
            </a:r>
            <a:br>
              <a:rPr lang="hr-HR" b="0" dirty="0"/>
            </a:br>
            <a:r>
              <a:rPr lang="hr-HR" b="0" dirty="0"/>
              <a:t>    Buduće aktivnosti: puštanje u produkciju u 2. polugodištu 2022./'23.;</a:t>
            </a:r>
            <a:br>
              <a:rPr lang="hr-HR" b="0" dirty="0"/>
            </a:b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CARNET data – (staro ime CARNET delta)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Ekosustav za analitiku učenja.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Sustav je trenutno na produkciji i dostupan za korištenje. Rade se dodatne nadogradnje sustava.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/>
              <a:t>Detaljnije o samom sustavu u sklopu posebnog interaktivnog izlaganja na CUC-u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2827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13212FC-034A-064A-BBDB-D92A3BC2B0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9BEA"/>
              </a:gs>
              <a:gs pos="100000">
                <a:srgbClr val="2FD6E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8BA37A-19A8-9448-9B5A-DCF2439610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3036" y="3051729"/>
            <a:ext cx="5861589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 b="1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 dirty="0"/>
              <a:t>MASTER TITLE STYLE</a:t>
            </a:r>
            <a:endParaRPr lang="sr-Latn-R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3670A36-D8F5-7E4F-BEDC-17D1AB326E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83036" y="4651929"/>
            <a:ext cx="5861589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31C2CE-445E-7847-90A6-A9270DFD173B}"/>
              </a:ext>
            </a:extLst>
          </p:cNvPr>
          <p:cNvGrpSpPr/>
          <p:nvPr userDrawn="1"/>
        </p:nvGrpSpPr>
        <p:grpSpPr>
          <a:xfrm>
            <a:off x="4751866" y="5627915"/>
            <a:ext cx="6523928" cy="816062"/>
            <a:chOff x="1308844" y="5417042"/>
            <a:chExt cx="9574307" cy="119762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6D31C14-0A6C-894C-AAF5-BCF7482FC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08844" y="5417042"/>
              <a:ext cx="7407289" cy="1197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AD93F3B-13BB-0141-BC6D-2FAB95D09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91983" y="5755983"/>
              <a:ext cx="2091168" cy="5197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BD53012-95CC-EE4A-B3FB-13390F6AAC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325736" y="900574"/>
            <a:ext cx="5246226" cy="52462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C7C757-669F-3A4A-ABB2-18FA314823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68719" y="997391"/>
            <a:ext cx="1090223" cy="143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21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D66B833-ED4B-5A4F-85F1-84502FAD83E8}"/>
              </a:ext>
            </a:extLst>
          </p:cNvPr>
          <p:cNvGrpSpPr/>
          <p:nvPr userDrawn="1"/>
        </p:nvGrpSpPr>
        <p:grpSpPr>
          <a:xfrm flipV="1">
            <a:off x="0" y="6766559"/>
            <a:ext cx="12192000" cy="137159"/>
            <a:chOff x="0" y="6612673"/>
            <a:chExt cx="10036100" cy="2453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1ADFC4A-E5CF-664A-AA61-CF82AA763CEC}"/>
                </a:ext>
              </a:extLst>
            </p:cNvPr>
            <p:cNvSpPr/>
            <p:nvPr/>
          </p:nvSpPr>
          <p:spPr>
            <a:xfrm>
              <a:off x="0" y="6612673"/>
              <a:ext cx="2007220" cy="245327"/>
            </a:xfrm>
            <a:prstGeom prst="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A68DC7-1483-6F41-9333-7E9FCFF2A234}"/>
                </a:ext>
              </a:extLst>
            </p:cNvPr>
            <p:cNvSpPr/>
            <p:nvPr/>
          </p:nvSpPr>
          <p:spPr>
            <a:xfrm>
              <a:off x="2007220" y="6612673"/>
              <a:ext cx="2007220" cy="245327"/>
            </a:xfrm>
            <a:prstGeom prst="rect">
              <a:avLst/>
            </a:prstGeom>
            <a:solidFill>
              <a:srgbClr val="2999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0E0DC5-FFAE-2D43-B51E-0F77271DB222}"/>
                </a:ext>
              </a:extLst>
            </p:cNvPr>
            <p:cNvSpPr/>
            <p:nvPr/>
          </p:nvSpPr>
          <p:spPr>
            <a:xfrm>
              <a:off x="4014440" y="6612673"/>
              <a:ext cx="2007220" cy="245327"/>
            </a:xfrm>
            <a:prstGeom prst="rect">
              <a:avLst/>
            </a:prstGeom>
            <a:solidFill>
              <a:srgbClr val="84B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466940-8E46-1048-AB94-083555FEC769}"/>
                </a:ext>
              </a:extLst>
            </p:cNvPr>
            <p:cNvSpPr/>
            <p:nvPr/>
          </p:nvSpPr>
          <p:spPr>
            <a:xfrm>
              <a:off x="6021660" y="6612673"/>
              <a:ext cx="2007220" cy="245327"/>
            </a:xfrm>
            <a:prstGeom prst="rect">
              <a:avLst/>
            </a:prstGeom>
            <a:solidFill>
              <a:srgbClr val="F8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C03266F-85E3-6741-ACB3-7F07C368A751}"/>
                </a:ext>
              </a:extLst>
            </p:cNvPr>
            <p:cNvSpPr/>
            <p:nvPr/>
          </p:nvSpPr>
          <p:spPr>
            <a:xfrm>
              <a:off x="8028880" y="6612673"/>
              <a:ext cx="2007220" cy="245327"/>
            </a:xfrm>
            <a:prstGeom prst="rect">
              <a:avLst/>
            </a:prstGeom>
            <a:solidFill>
              <a:srgbClr val="E71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554BCDA-19C2-8F42-8681-66DF87D13805}"/>
              </a:ext>
            </a:extLst>
          </p:cNvPr>
          <p:cNvSpPr/>
          <p:nvPr userDrawn="1"/>
        </p:nvSpPr>
        <p:spPr>
          <a:xfrm>
            <a:off x="0" y="0"/>
            <a:ext cx="12192000" cy="6766559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66300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0F8E4EE-3B78-ED49-A367-8F4735CCE0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9BEA"/>
              </a:gs>
              <a:gs pos="100000">
                <a:srgbClr val="2FD6E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b="0" i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043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E52240-15FE-D14D-97AC-B9C757C1A069}"/>
              </a:ext>
            </a:extLst>
          </p:cNvPr>
          <p:cNvSpPr/>
          <p:nvPr userDrawn="1"/>
        </p:nvSpPr>
        <p:spPr>
          <a:xfrm>
            <a:off x="0" y="0"/>
            <a:ext cx="7315200" cy="6766559"/>
          </a:xfrm>
          <a:prstGeom prst="rect">
            <a:avLst/>
          </a:prstGeom>
          <a:gradFill flip="none" rotWithShape="1">
            <a:gsLst>
              <a:gs pos="0">
                <a:srgbClr val="009BEA"/>
              </a:gs>
              <a:gs pos="100000">
                <a:srgbClr val="2FD6E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8BA37A-19A8-9448-9B5A-DCF2439610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65" y="1848160"/>
            <a:ext cx="5861589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60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Master title style</a:t>
            </a:r>
            <a:endParaRPr lang="sr-Latn-R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3670A36-D8F5-7E4F-BEDC-17D1AB326E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8065" y="3448360"/>
            <a:ext cx="5861589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C34CF4E-2FB2-3B42-BD5D-C04C0E7885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15200" y="0"/>
            <a:ext cx="4876800" cy="6765925"/>
          </a:xfrm>
        </p:spPr>
        <p:txBody>
          <a:bodyPr/>
          <a:lstStyle/>
          <a:p>
            <a:endParaRPr lang="hr-H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5D2917-39B5-0C43-AC6B-40D8771CE432}"/>
              </a:ext>
            </a:extLst>
          </p:cNvPr>
          <p:cNvGrpSpPr/>
          <p:nvPr userDrawn="1"/>
        </p:nvGrpSpPr>
        <p:grpSpPr>
          <a:xfrm flipV="1">
            <a:off x="0" y="6766559"/>
            <a:ext cx="12192000" cy="137159"/>
            <a:chOff x="0" y="6612673"/>
            <a:chExt cx="10036100" cy="24532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F256A1-4512-8C43-A961-B940634EB1C6}"/>
                </a:ext>
              </a:extLst>
            </p:cNvPr>
            <p:cNvSpPr/>
            <p:nvPr/>
          </p:nvSpPr>
          <p:spPr>
            <a:xfrm>
              <a:off x="0" y="6612673"/>
              <a:ext cx="2007220" cy="245327"/>
            </a:xfrm>
            <a:prstGeom prst="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E1A2CF-2F2E-3943-9A0C-BD39FF4B8302}"/>
                </a:ext>
              </a:extLst>
            </p:cNvPr>
            <p:cNvSpPr/>
            <p:nvPr/>
          </p:nvSpPr>
          <p:spPr>
            <a:xfrm>
              <a:off x="2007220" y="6612673"/>
              <a:ext cx="2007220" cy="245327"/>
            </a:xfrm>
            <a:prstGeom prst="rect">
              <a:avLst/>
            </a:prstGeom>
            <a:solidFill>
              <a:srgbClr val="2999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ED7E3F2-CDBC-A54F-80FB-8CEBE9DA2203}"/>
                </a:ext>
              </a:extLst>
            </p:cNvPr>
            <p:cNvSpPr/>
            <p:nvPr/>
          </p:nvSpPr>
          <p:spPr>
            <a:xfrm>
              <a:off x="4014440" y="6612673"/>
              <a:ext cx="2007220" cy="245327"/>
            </a:xfrm>
            <a:prstGeom prst="rect">
              <a:avLst/>
            </a:prstGeom>
            <a:solidFill>
              <a:srgbClr val="84B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3F80F3-0801-9B42-BFC7-A14E9E6D2C08}"/>
                </a:ext>
              </a:extLst>
            </p:cNvPr>
            <p:cNvSpPr/>
            <p:nvPr/>
          </p:nvSpPr>
          <p:spPr>
            <a:xfrm>
              <a:off x="6021660" y="6612673"/>
              <a:ext cx="2007220" cy="245327"/>
            </a:xfrm>
            <a:prstGeom prst="rect">
              <a:avLst/>
            </a:prstGeom>
            <a:solidFill>
              <a:srgbClr val="F8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6ECD6EB-8D1B-D543-B9C2-A86E95980CA1}"/>
                </a:ext>
              </a:extLst>
            </p:cNvPr>
            <p:cNvSpPr/>
            <p:nvPr/>
          </p:nvSpPr>
          <p:spPr>
            <a:xfrm>
              <a:off x="8028880" y="6612673"/>
              <a:ext cx="2007220" cy="245327"/>
            </a:xfrm>
            <a:prstGeom prst="rect">
              <a:avLst/>
            </a:prstGeom>
            <a:solidFill>
              <a:srgbClr val="E71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2947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88C5C9-B4E4-744F-BD4C-AF0931685AED}"/>
              </a:ext>
            </a:extLst>
          </p:cNvPr>
          <p:cNvSpPr/>
          <p:nvPr userDrawn="1"/>
        </p:nvSpPr>
        <p:spPr>
          <a:xfrm>
            <a:off x="0" y="0"/>
            <a:ext cx="7315200" cy="6766559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112A47-9C7A-EB44-AF76-13DE90BFB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816" y="1848160"/>
            <a:ext cx="3932237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60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Master title style</a:t>
            </a:r>
            <a:endParaRPr lang="sr-Latn-R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6B5CA-6A4C-3947-87D2-7BD750BEB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816" y="344836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DFD8A-F16C-2F41-9135-1891625BF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694" y="775252"/>
            <a:ext cx="3538331" cy="542424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FontTx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FontTx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FontTx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r-Latn-R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B4036C-1043-D146-9779-7A11AE2C8649}"/>
              </a:ext>
            </a:extLst>
          </p:cNvPr>
          <p:cNvGrpSpPr/>
          <p:nvPr userDrawn="1"/>
        </p:nvGrpSpPr>
        <p:grpSpPr>
          <a:xfrm flipV="1">
            <a:off x="0" y="6766559"/>
            <a:ext cx="12192000" cy="137159"/>
            <a:chOff x="0" y="6612673"/>
            <a:chExt cx="10036100" cy="24532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719701-F9B1-4644-A054-2495F5865246}"/>
                </a:ext>
              </a:extLst>
            </p:cNvPr>
            <p:cNvSpPr/>
            <p:nvPr/>
          </p:nvSpPr>
          <p:spPr>
            <a:xfrm>
              <a:off x="0" y="6612673"/>
              <a:ext cx="2007220" cy="245327"/>
            </a:xfrm>
            <a:prstGeom prst="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E0CC79-463E-1847-8311-4ECB57772C42}"/>
                </a:ext>
              </a:extLst>
            </p:cNvPr>
            <p:cNvSpPr/>
            <p:nvPr/>
          </p:nvSpPr>
          <p:spPr>
            <a:xfrm>
              <a:off x="2007220" y="6612673"/>
              <a:ext cx="2007220" cy="245327"/>
            </a:xfrm>
            <a:prstGeom prst="rect">
              <a:avLst/>
            </a:prstGeom>
            <a:solidFill>
              <a:srgbClr val="2999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C7221EA-768E-EB46-87EE-8F3ECD79A875}"/>
                </a:ext>
              </a:extLst>
            </p:cNvPr>
            <p:cNvSpPr/>
            <p:nvPr/>
          </p:nvSpPr>
          <p:spPr>
            <a:xfrm>
              <a:off x="4014440" y="6612673"/>
              <a:ext cx="2007220" cy="245327"/>
            </a:xfrm>
            <a:prstGeom prst="rect">
              <a:avLst/>
            </a:prstGeom>
            <a:solidFill>
              <a:srgbClr val="84B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9D75A7-2C60-AA4B-A3CF-08FA8DACA353}"/>
                </a:ext>
              </a:extLst>
            </p:cNvPr>
            <p:cNvSpPr/>
            <p:nvPr/>
          </p:nvSpPr>
          <p:spPr>
            <a:xfrm>
              <a:off x="6021660" y="6612673"/>
              <a:ext cx="2007220" cy="245327"/>
            </a:xfrm>
            <a:prstGeom prst="rect">
              <a:avLst/>
            </a:prstGeom>
            <a:solidFill>
              <a:srgbClr val="F8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1F24B1-79B4-124E-B8B8-297CCA42C38F}"/>
                </a:ext>
              </a:extLst>
            </p:cNvPr>
            <p:cNvSpPr/>
            <p:nvPr/>
          </p:nvSpPr>
          <p:spPr>
            <a:xfrm>
              <a:off x="8028880" y="6612673"/>
              <a:ext cx="2007220" cy="245327"/>
            </a:xfrm>
            <a:prstGeom prst="rect">
              <a:avLst/>
            </a:prstGeom>
            <a:solidFill>
              <a:srgbClr val="E71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945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302FAF5-7505-B946-AF37-904293B8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49" y="765313"/>
            <a:ext cx="5570951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sr-Latn-R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7D0DF7F-32E9-F44D-8102-63C8CE376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049" y="2365513"/>
            <a:ext cx="5570951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222EAF67-18FE-D946-B63D-E0AABB33C0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15200" y="0"/>
            <a:ext cx="4876800" cy="6765925"/>
          </a:xfrm>
        </p:spPr>
        <p:txBody>
          <a:bodyPr/>
          <a:lstStyle/>
          <a:p>
            <a:endParaRPr lang="hr-HR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AE8A67F-63EF-B348-B1AB-E07C922A40A0}"/>
              </a:ext>
            </a:extLst>
          </p:cNvPr>
          <p:cNvGrpSpPr/>
          <p:nvPr userDrawn="1"/>
        </p:nvGrpSpPr>
        <p:grpSpPr>
          <a:xfrm flipV="1">
            <a:off x="0" y="6766559"/>
            <a:ext cx="12192000" cy="137159"/>
            <a:chOff x="0" y="6612673"/>
            <a:chExt cx="10036100" cy="2453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B183D35-999F-8843-8190-AF274B19227F}"/>
                </a:ext>
              </a:extLst>
            </p:cNvPr>
            <p:cNvSpPr/>
            <p:nvPr/>
          </p:nvSpPr>
          <p:spPr>
            <a:xfrm>
              <a:off x="0" y="6612673"/>
              <a:ext cx="2007220" cy="245327"/>
            </a:xfrm>
            <a:prstGeom prst="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B8E3B9-9A21-7343-B1B4-A8AD4FCC8964}"/>
                </a:ext>
              </a:extLst>
            </p:cNvPr>
            <p:cNvSpPr/>
            <p:nvPr/>
          </p:nvSpPr>
          <p:spPr>
            <a:xfrm>
              <a:off x="2007220" y="6612673"/>
              <a:ext cx="2007220" cy="245327"/>
            </a:xfrm>
            <a:prstGeom prst="rect">
              <a:avLst/>
            </a:prstGeom>
            <a:solidFill>
              <a:srgbClr val="2999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0EC70B-994D-C140-AD7B-BF9B941157E8}"/>
                </a:ext>
              </a:extLst>
            </p:cNvPr>
            <p:cNvSpPr/>
            <p:nvPr/>
          </p:nvSpPr>
          <p:spPr>
            <a:xfrm>
              <a:off x="4014440" y="6612673"/>
              <a:ext cx="2007220" cy="245327"/>
            </a:xfrm>
            <a:prstGeom prst="rect">
              <a:avLst/>
            </a:prstGeom>
            <a:solidFill>
              <a:srgbClr val="84B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49DF072-769A-2448-845E-8402F413AE60}"/>
                </a:ext>
              </a:extLst>
            </p:cNvPr>
            <p:cNvSpPr/>
            <p:nvPr/>
          </p:nvSpPr>
          <p:spPr>
            <a:xfrm>
              <a:off x="6021660" y="6612673"/>
              <a:ext cx="2007220" cy="245327"/>
            </a:xfrm>
            <a:prstGeom prst="rect">
              <a:avLst/>
            </a:prstGeom>
            <a:solidFill>
              <a:srgbClr val="F8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09F004-F62C-B245-A754-DC5DD28AC050}"/>
                </a:ext>
              </a:extLst>
            </p:cNvPr>
            <p:cNvSpPr/>
            <p:nvPr/>
          </p:nvSpPr>
          <p:spPr>
            <a:xfrm>
              <a:off x="8028880" y="6612673"/>
              <a:ext cx="2007220" cy="245327"/>
            </a:xfrm>
            <a:prstGeom prst="rect">
              <a:avLst/>
            </a:prstGeom>
            <a:solidFill>
              <a:srgbClr val="E71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1419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786450-B8D3-D446-8218-71C655CD0586}"/>
              </a:ext>
            </a:extLst>
          </p:cNvPr>
          <p:cNvSpPr/>
          <p:nvPr userDrawn="1"/>
        </p:nvSpPr>
        <p:spPr>
          <a:xfrm>
            <a:off x="0" y="0"/>
            <a:ext cx="4876800" cy="6766559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DAE54D-0A53-094C-9C97-87B2CAD7F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816" y="2582862"/>
            <a:ext cx="3932237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60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Master title style</a:t>
            </a:r>
            <a:endParaRPr lang="sr-Latn-R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FB7EBE1-D71C-A045-B000-4CCC9CE3CABE}"/>
              </a:ext>
            </a:extLst>
          </p:cNvPr>
          <p:cNvGrpSpPr/>
          <p:nvPr userDrawn="1"/>
        </p:nvGrpSpPr>
        <p:grpSpPr>
          <a:xfrm flipV="1">
            <a:off x="0" y="6766559"/>
            <a:ext cx="12192000" cy="137159"/>
            <a:chOff x="0" y="6612673"/>
            <a:chExt cx="10036100" cy="2453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84C0BC-B942-314B-9843-F7B8BAA6FB89}"/>
                </a:ext>
              </a:extLst>
            </p:cNvPr>
            <p:cNvSpPr/>
            <p:nvPr/>
          </p:nvSpPr>
          <p:spPr>
            <a:xfrm>
              <a:off x="0" y="6612673"/>
              <a:ext cx="2007220" cy="245327"/>
            </a:xfrm>
            <a:prstGeom prst="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6CA68E-6D4B-4D4B-ADFD-844D07381851}"/>
                </a:ext>
              </a:extLst>
            </p:cNvPr>
            <p:cNvSpPr/>
            <p:nvPr/>
          </p:nvSpPr>
          <p:spPr>
            <a:xfrm>
              <a:off x="2007220" y="6612673"/>
              <a:ext cx="2007220" cy="245327"/>
            </a:xfrm>
            <a:prstGeom prst="rect">
              <a:avLst/>
            </a:prstGeom>
            <a:solidFill>
              <a:srgbClr val="2999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D0C66C2-940A-C441-BE8D-C907232DF34C}"/>
                </a:ext>
              </a:extLst>
            </p:cNvPr>
            <p:cNvSpPr/>
            <p:nvPr/>
          </p:nvSpPr>
          <p:spPr>
            <a:xfrm>
              <a:off x="4014440" y="6612673"/>
              <a:ext cx="2007220" cy="245327"/>
            </a:xfrm>
            <a:prstGeom prst="rect">
              <a:avLst/>
            </a:prstGeom>
            <a:solidFill>
              <a:srgbClr val="84B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13A21BA-E902-0F44-92A5-4F9BE0AA3421}"/>
                </a:ext>
              </a:extLst>
            </p:cNvPr>
            <p:cNvSpPr/>
            <p:nvPr/>
          </p:nvSpPr>
          <p:spPr>
            <a:xfrm>
              <a:off x="6021660" y="6612673"/>
              <a:ext cx="2007220" cy="245327"/>
            </a:xfrm>
            <a:prstGeom prst="rect">
              <a:avLst/>
            </a:prstGeom>
            <a:solidFill>
              <a:srgbClr val="F8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A7CDEA2-A300-D24D-8A86-2FE97029D0DF}"/>
                </a:ext>
              </a:extLst>
            </p:cNvPr>
            <p:cNvSpPr/>
            <p:nvPr/>
          </p:nvSpPr>
          <p:spPr>
            <a:xfrm>
              <a:off x="8028880" y="6612673"/>
              <a:ext cx="2007220" cy="245327"/>
            </a:xfrm>
            <a:prstGeom prst="rect">
              <a:avLst/>
            </a:prstGeom>
            <a:solidFill>
              <a:srgbClr val="E71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77F7573C-C1CF-E145-AAF9-54AB5FFAA8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6800" y="0"/>
            <a:ext cx="7315200" cy="6765925"/>
          </a:xfrm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0382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88C5C9-B4E4-744F-BD4C-AF0931685AED}"/>
              </a:ext>
            </a:extLst>
          </p:cNvPr>
          <p:cNvSpPr/>
          <p:nvPr userDrawn="1"/>
        </p:nvSpPr>
        <p:spPr>
          <a:xfrm>
            <a:off x="0" y="0"/>
            <a:ext cx="6089715" cy="6766559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112A47-9C7A-EB44-AF76-13DE90BFB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816" y="1848160"/>
            <a:ext cx="3932237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60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Master title style</a:t>
            </a:r>
            <a:endParaRPr lang="sr-Latn-R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6B5CA-6A4C-3947-87D2-7BD750BEB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816" y="344836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DFD8A-F16C-2F41-9135-1891625BF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694" y="775252"/>
            <a:ext cx="3538331" cy="542424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FontTx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FontTx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FontTx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r-Latn-R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B4036C-1043-D146-9779-7A11AE2C8649}"/>
              </a:ext>
            </a:extLst>
          </p:cNvPr>
          <p:cNvGrpSpPr/>
          <p:nvPr userDrawn="1"/>
        </p:nvGrpSpPr>
        <p:grpSpPr>
          <a:xfrm flipV="1">
            <a:off x="0" y="6766559"/>
            <a:ext cx="12192000" cy="137159"/>
            <a:chOff x="0" y="6612673"/>
            <a:chExt cx="10036100" cy="24532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719701-F9B1-4644-A054-2495F5865246}"/>
                </a:ext>
              </a:extLst>
            </p:cNvPr>
            <p:cNvSpPr/>
            <p:nvPr/>
          </p:nvSpPr>
          <p:spPr>
            <a:xfrm>
              <a:off x="0" y="6612673"/>
              <a:ext cx="2007220" cy="245327"/>
            </a:xfrm>
            <a:prstGeom prst="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E0CC79-463E-1847-8311-4ECB57772C42}"/>
                </a:ext>
              </a:extLst>
            </p:cNvPr>
            <p:cNvSpPr/>
            <p:nvPr/>
          </p:nvSpPr>
          <p:spPr>
            <a:xfrm>
              <a:off x="2007220" y="6612673"/>
              <a:ext cx="2007220" cy="245327"/>
            </a:xfrm>
            <a:prstGeom prst="rect">
              <a:avLst/>
            </a:prstGeom>
            <a:solidFill>
              <a:srgbClr val="2999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C7221EA-768E-EB46-87EE-8F3ECD79A875}"/>
                </a:ext>
              </a:extLst>
            </p:cNvPr>
            <p:cNvSpPr/>
            <p:nvPr/>
          </p:nvSpPr>
          <p:spPr>
            <a:xfrm>
              <a:off x="4014440" y="6612673"/>
              <a:ext cx="2007220" cy="245327"/>
            </a:xfrm>
            <a:prstGeom prst="rect">
              <a:avLst/>
            </a:prstGeom>
            <a:solidFill>
              <a:srgbClr val="84B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9D75A7-2C60-AA4B-A3CF-08FA8DACA353}"/>
                </a:ext>
              </a:extLst>
            </p:cNvPr>
            <p:cNvSpPr/>
            <p:nvPr/>
          </p:nvSpPr>
          <p:spPr>
            <a:xfrm>
              <a:off x="6021660" y="6612673"/>
              <a:ext cx="2007220" cy="245327"/>
            </a:xfrm>
            <a:prstGeom prst="rect">
              <a:avLst/>
            </a:prstGeom>
            <a:solidFill>
              <a:srgbClr val="F8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1F24B1-79B4-124E-B8B8-297CCA42C38F}"/>
                </a:ext>
              </a:extLst>
            </p:cNvPr>
            <p:cNvSpPr/>
            <p:nvPr/>
          </p:nvSpPr>
          <p:spPr>
            <a:xfrm>
              <a:off x="8028880" y="6612673"/>
              <a:ext cx="2007220" cy="245327"/>
            </a:xfrm>
            <a:prstGeom prst="rect">
              <a:avLst/>
            </a:prstGeom>
            <a:solidFill>
              <a:srgbClr val="E71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566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88C5C9-B4E4-744F-BD4C-AF0931685AED}"/>
              </a:ext>
            </a:extLst>
          </p:cNvPr>
          <p:cNvSpPr/>
          <p:nvPr userDrawn="1"/>
        </p:nvSpPr>
        <p:spPr>
          <a:xfrm>
            <a:off x="0" y="0"/>
            <a:ext cx="6089715" cy="6766559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112A47-9C7A-EB44-AF76-13DE90BFB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816" y="1103443"/>
            <a:ext cx="4711621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="0" i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Master title style</a:t>
            </a:r>
            <a:endParaRPr lang="sr-Latn-R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6B5CA-6A4C-3947-87D2-7BD750BEB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816" y="3259825"/>
            <a:ext cx="4711621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B4036C-1043-D146-9779-7A11AE2C8649}"/>
              </a:ext>
            </a:extLst>
          </p:cNvPr>
          <p:cNvGrpSpPr/>
          <p:nvPr userDrawn="1"/>
        </p:nvGrpSpPr>
        <p:grpSpPr>
          <a:xfrm flipV="1">
            <a:off x="0" y="6766559"/>
            <a:ext cx="12192000" cy="137159"/>
            <a:chOff x="0" y="6612673"/>
            <a:chExt cx="10036100" cy="24532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719701-F9B1-4644-A054-2495F5865246}"/>
                </a:ext>
              </a:extLst>
            </p:cNvPr>
            <p:cNvSpPr/>
            <p:nvPr/>
          </p:nvSpPr>
          <p:spPr>
            <a:xfrm>
              <a:off x="0" y="6612673"/>
              <a:ext cx="2007220" cy="245327"/>
            </a:xfrm>
            <a:prstGeom prst="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E0CC79-463E-1847-8311-4ECB57772C42}"/>
                </a:ext>
              </a:extLst>
            </p:cNvPr>
            <p:cNvSpPr/>
            <p:nvPr/>
          </p:nvSpPr>
          <p:spPr>
            <a:xfrm>
              <a:off x="2007220" y="6612673"/>
              <a:ext cx="2007220" cy="245327"/>
            </a:xfrm>
            <a:prstGeom prst="rect">
              <a:avLst/>
            </a:prstGeom>
            <a:solidFill>
              <a:srgbClr val="2999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C7221EA-768E-EB46-87EE-8F3ECD79A875}"/>
                </a:ext>
              </a:extLst>
            </p:cNvPr>
            <p:cNvSpPr/>
            <p:nvPr/>
          </p:nvSpPr>
          <p:spPr>
            <a:xfrm>
              <a:off x="4014440" y="6612673"/>
              <a:ext cx="2007220" cy="245327"/>
            </a:xfrm>
            <a:prstGeom prst="rect">
              <a:avLst/>
            </a:prstGeom>
            <a:solidFill>
              <a:srgbClr val="84B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9D75A7-2C60-AA4B-A3CF-08FA8DACA353}"/>
                </a:ext>
              </a:extLst>
            </p:cNvPr>
            <p:cNvSpPr/>
            <p:nvPr/>
          </p:nvSpPr>
          <p:spPr>
            <a:xfrm>
              <a:off x="6021660" y="6612673"/>
              <a:ext cx="2007220" cy="245327"/>
            </a:xfrm>
            <a:prstGeom prst="rect">
              <a:avLst/>
            </a:prstGeom>
            <a:solidFill>
              <a:srgbClr val="F8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1F24B1-79B4-124E-B8B8-297CCA42C38F}"/>
                </a:ext>
              </a:extLst>
            </p:cNvPr>
            <p:cNvSpPr/>
            <p:nvPr/>
          </p:nvSpPr>
          <p:spPr>
            <a:xfrm>
              <a:off x="8028880" y="6612673"/>
              <a:ext cx="2007220" cy="245327"/>
            </a:xfrm>
            <a:prstGeom prst="rect">
              <a:avLst/>
            </a:prstGeom>
            <a:solidFill>
              <a:srgbClr val="E71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EBB162F-AE08-4F4F-B66C-DAEBCBBCA7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9650" y="0"/>
            <a:ext cx="6102350" cy="3327400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AB6183E0-1CA3-0F45-84E4-70BE4B9BCC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89650" y="3327399"/>
            <a:ext cx="6102350" cy="3439159"/>
          </a:xfr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92335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B7EBE1-D71C-A045-B000-4CCC9CE3CABE}"/>
              </a:ext>
            </a:extLst>
          </p:cNvPr>
          <p:cNvGrpSpPr/>
          <p:nvPr userDrawn="1"/>
        </p:nvGrpSpPr>
        <p:grpSpPr>
          <a:xfrm flipV="1">
            <a:off x="0" y="6766559"/>
            <a:ext cx="12192000" cy="137159"/>
            <a:chOff x="0" y="6612673"/>
            <a:chExt cx="10036100" cy="2453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84C0BC-B942-314B-9843-F7B8BAA6FB89}"/>
                </a:ext>
              </a:extLst>
            </p:cNvPr>
            <p:cNvSpPr/>
            <p:nvPr/>
          </p:nvSpPr>
          <p:spPr>
            <a:xfrm>
              <a:off x="0" y="6612673"/>
              <a:ext cx="2007220" cy="245327"/>
            </a:xfrm>
            <a:prstGeom prst="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6CA68E-6D4B-4D4B-ADFD-844D07381851}"/>
                </a:ext>
              </a:extLst>
            </p:cNvPr>
            <p:cNvSpPr/>
            <p:nvPr/>
          </p:nvSpPr>
          <p:spPr>
            <a:xfrm>
              <a:off x="2007220" y="6612673"/>
              <a:ext cx="2007220" cy="245327"/>
            </a:xfrm>
            <a:prstGeom prst="rect">
              <a:avLst/>
            </a:prstGeom>
            <a:solidFill>
              <a:srgbClr val="2999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D0C66C2-940A-C441-BE8D-C907232DF34C}"/>
                </a:ext>
              </a:extLst>
            </p:cNvPr>
            <p:cNvSpPr/>
            <p:nvPr/>
          </p:nvSpPr>
          <p:spPr>
            <a:xfrm>
              <a:off x="4014440" y="6612673"/>
              <a:ext cx="2007220" cy="245327"/>
            </a:xfrm>
            <a:prstGeom prst="rect">
              <a:avLst/>
            </a:prstGeom>
            <a:solidFill>
              <a:srgbClr val="84B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13A21BA-E902-0F44-92A5-4F9BE0AA3421}"/>
                </a:ext>
              </a:extLst>
            </p:cNvPr>
            <p:cNvSpPr/>
            <p:nvPr/>
          </p:nvSpPr>
          <p:spPr>
            <a:xfrm>
              <a:off x="6021660" y="6612673"/>
              <a:ext cx="2007220" cy="245327"/>
            </a:xfrm>
            <a:prstGeom prst="rect">
              <a:avLst/>
            </a:prstGeom>
            <a:solidFill>
              <a:srgbClr val="F8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A7CDEA2-A300-D24D-8A86-2FE97029D0DF}"/>
                </a:ext>
              </a:extLst>
            </p:cNvPr>
            <p:cNvSpPr/>
            <p:nvPr/>
          </p:nvSpPr>
          <p:spPr>
            <a:xfrm>
              <a:off x="8028880" y="6612673"/>
              <a:ext cx="2007220" cy="245327"/>
            </a:xfrm>
            <a:prstGeom prst="rect">
              <a:avLst/>
            </a:prstGeom>
            <a:solidFill>
              <a:srgbClr val="E71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77F7573C-C1CF-E145-AAF9-54AB5FFAA8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765925"/>
          </a:xfrm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5320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D66B833-ED4B-5A4F-85F1-84502FAD83E8}"/>
              </a:ext>
            </a:extLst>
          </p:cNvPr>
          <p:cNvGrpSpPr/>
          <p:nvPr userDrawn="1"/>
        </p:nvGrpSpPr>
        <p:grpSpPr>
          <a:xfrm flipV="1">
            <a:off x="0" y="6766559"/>
            <a:ext cx="12192000" cy="137159"/>
            <a:chOff x="0" y="6612673"/>
            <a:chExt cx="10036100" cy="2453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1ADFC4A-E5CF-664A-AA61-CF82AA763CEC}"/>
                </a:ext>
              </a:extLst>
            </p:cNvPr>
            <p:cNvSpPr/>
            <p:nvPr/>
          </p:nvSpPr>
          <p:spPr>
            <a:xfrm>
              <a:off x="0" y="6612673"/>
              <a:ext cx="2007220" cy="245327"/>
            </a:xfrm>
            <a:prstGeom prst="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A68DC7-1483-6F41-9333-7E9FCFF2A234}"/>
                </a:ext>
              </a:extLst>
            </p:cNvPr>
            <p:cNvSpPr/>
            <p:nvPr/>
          </p:nvSpPr>
          <p:spPr>
            <a:xfrm>
              <a:off x="2007220" y="6612673"/>
              <a:ext cx="2007220" cy="245327"/>
            </a:xfrm>
            <a:prstGeom prst="rect">
              <a:avLst/>
            </a:prstGeom>
            <a:solidFill>
              <a:srgbClr val="2999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0E0DC5-FFAE-2D43-B51E-0F77271DB222}"/>
                </a:ext>
              </a:extLst>
            </p:cNvPr>
            <p:cNvSpPr/>
            <p:nvPr/>
          </p:nvSpPr>
          <p:spPr>
            <a:xfrm>
              <a:off x="4014440" y="6612673"/>
              <a:ext cx="2007220" cy="245327"/>
            </a:xfrm>
            <a:prstGeom prst="rect">
              <a:avLst/>
            </a:prstGeom>
            <a:solidFill>
              <a:srgbClr val="84B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466940-8E46-1048-AB94-083555FEC769}"/>
                </a:ext>
              </a:extLst>
            </p:cNvPr>
            <p:cNvSpPr/>
            <p:nvPr/>
          </p:nvSpPr>
          <p:spPr>
            <a:xfrm>
              <a:off x="6021660" y="6612673"/>
              <a:ext cx="2007220" cy="245327"/>
            </a:xfrm>
            <a:prstGeom prst="rect">
              <a:avLst/>
            </a:prstGeom>
            <a:solidFill>
              <a:srgbClr val="F8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C03266F-85E3-6741-ACB3-7F07C368A751}"/>
                </a:ext>
              </a:extLst>
            </p:cNvPr>
            <p:cNvSpPr/>
            <p:nvPr/>
          </p:nvSpPr>
          <p:spPr>
            <a:xfrm>
              <a:off x="8028880" y="6612673"/>
              <a:ext cx="2007220" cy="245327"/>
            </a:xfrm>
            <a:prstGeom prst="rect">
              <a:avLst/>
            </a:prstGeom>
            <a:solidFill>
              <a:srgbClr val="E71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1880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248A5-5D92-B749-B206-5BF810FDF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r-Latn-RS" dirty="0"/>
          </a:p>
        </p:txBody>
      </p:sp>
      <p:sp>
        <p:nvSpPr>
          <p:cNvPr id="15" name="Title Placeholder 14">
            <a:extLst>
              <a:ext uri="{FF2B5EF4-FFF2-40B4-BE49-F238E27FC236}">
                <a16:creationId xmlns:a16="http://schemas.microsoft.com/office/drawing/2014/main" id="{5107B682-BB7B-EC45-8B55-2060ED0CA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1925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661" r:id="rId2"/>
    <p:sldLayoutId id="2147483668" r:id="rId3"/>
    <p:sldLayoutId id="2147483715" r:id="rId4"/>
    <p:sldLayoutId id="2147483662" r:id="rId5"/>
    <p:sldLayoutId id="2147483717" r:id="rId6"/>
    <p:sldLayoutId id="2147483718" r:id="rId7"/>
    <p:sldLayoutId id="2147483716" r:id="rId8"/>
    <p:sldLayoutId id="2147483667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>
              <a:lumMod val="50000"/>
            </a:schemeClr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regiostarsawards.eu/" TargetMode="Externa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hyperlink" Target="http://www.carnet.hr/" TargetMode="External"/><Relationship Id="rId2" Type="http://schemas.openxmlformats.org/officeDocument/2006/relationships/hyperlink" Target="https://www.e-skole.hr/najcesce-postavljena-pitanja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svg"/><Relationship Id="rId11" Type="http://schemas.openxmlformats.org/officeDocument/2006/relationships/hyperlink" Target="http://www.e-skole.hr/" TargetMode="External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91C44-FEE2-504B-ADFE-2EC278655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550" y="2719600"/>
            <a:ext cx="6207503" cy="2500909"/>
          </a:xfrm>
        </p:spPr>
        <p:txBody>
          <a:bodyPr/>
          <a:lstStyle/>
          <a:p>
            <a:r>
              <a:rPr lang="pl-PL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Status provedbe projekta</a:t>
            </a:r>
            <a:br>
              <a:rPr lang="hr-HR" sz="8800" dirty="0"/>
            </a:br>
            <a:endParaRPr lang="hr-HR" sz="8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41E0C-9C08-5E46-B0A1-DC4A478C2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2508" y="4480065"/>
            <a:ext cx="5861589" cy="915278"/>
          </a:xfrm>
        </p:spPr>
        <p:txBody>
          <a:bodyPr>
            <a:normAutofit fontScale="25000" lnSpcReduction="20000"/>
          </a:bodyPr>
          <a:lstStyle/>
          <a:p>
            <a: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hr-HR" sz="11200" dirty="0"/>
              <a:t>Goran Škvarč</a:t>
            </a:r>
          </a:p>
          <a:p>
            <a:pPr>
              <a:lnSpc>
                <a:spcPct val="120000"/>
              </a:lnSpc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hr-HR" sz="4800" dirty="0"/>
              <a:t>Savjetnik ravnatelja za javnu upravu i zamjenik voditelja projekta e-Škole</a:t>
            </a:r>
          </a:p>
        </p:txBody>
      </p:sp>
    </p:spTree>
    <p:extLst>
      <p:ext uri="{BB962C8B-B14F-4D97-AF65-F5344CB8AC3E}">
        <p14:creationId xmlns:p14="http://schemas.microsoft.com/office/powerpoint/2010/main" val="57983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633C4BB-041E-DDA6-8570-5BB83FC01087}"/>
              </a:ext>
            </a:extLst>
          </p:cNvPr>
          <p:cNvSpPr/>
          <p:nvPr/>
        </p:nvSpPr>
        <p:spPr>
          <a:xfrm>
            <a:off x="6771196" y="1338605"/>
            <a:ext cx="4732255" cy="479824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725267-56B7-847B-2680-4FE0F464406D}"/>
              </a:ext>
            </a:extLst>
          </p:cNvPr>
          <p:cNvSpPr/>
          <p:nvPr/>
        </p:nvSpPr>
        <p:spPr>
          <a:xfrm>
            <a:off x="688549" y="1338605"/>
            <a:ext cx="4732255" cy="479824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FD1771C-8DCE-0866-0720-57C416FB926A}"/>
              </a:ext>
            </a:extLst>
          </p:cNvPr>
          <p:cNvSpPr/>
          <p:nvPr/>
        </p:nvSpPr>
        <p:spPr>
          <a:xfrm>
            <a:off x="1367157" y="436044"/>
            <a:ext cx="3375041" cy="1449906"/>
          </a:xfrm>
          <a:prstGeom prst="roundRect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ADADB4-2239-AEFA-7ADB-BF29772F1205}"/>
              </a:ext>
            </a:extLst>
          </p:cNvPr>
          <p:cNvSpPr txBox="1"/>
          <p:nvPr/>
        </p:nvSpPr>
        <p:spPr>
          <a:xfrm>
            <a:off x="1830892" y="560833"/>
            <a:ext cx="2447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CARNET</a:t>
            </a:r>
            <a:r>
              <a:rPr lang="hr-HR" sz="3600" b="1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sigma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D085E7-F070-E284-586A-D85B97C3D3E9}"/>
              </a:ext>
            </a:extLst>
          </p:cNvPr>
          <p:cNvSpPr txBox="1"/>
          <p:nvPr/>
        </p:nvSpPr>
        <p:spPr>
          <a:xfrm>
            <a:off x="1065656" y="2294704"/>
            <a:ext cx="42776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Informatizacija poslovanja </a:t>
            </a:r>
            <a:r>
              <a:rPr lang="hr-HR" sz="24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praćenje poslovnih procesa u školama</a:t>
            </a:r>
          </a:p>
          <a:p>
            <a:endParaRPr lang="hr-HR" sz="24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sz="24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221 ustanova</a:t>
            </a:r>
          </a:p>
          <a:p>
            <a:endParaRPr lang="hr-HR" sz="24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Uključivanje novih ustanova</a:t>
            </a:r>
          </a:p>
          <a:p>
            <a:endParaRPr lang="hr-HR" sz="24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Dodatne nadogradnje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92952A-9344-2D35-16DA-AFFE553D02BF}"/>
              </a:ext>
            </a:extLst>
          </p:cNvPr>
          <p:cNvSpPr txBox="1"/>
          <p:nvPr/>
        </p:nvSpPr>
        <p:spPr>
          <a:xfrm>
            <a:off x="7126664" y="2139885"/>
            <a:ext cx="417607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Cloud i web aplikacija za pametno praćenje osnovnih indikatora </a:t>
            </a:r>
            <a:r>
              <a:rPr lang="hr-HR" sz="22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kvalitete zraka u školama</a:t>
            </a:r>
          </a:p>
          <a:p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Uskoro: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podrška za nove tipove senzora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poboljšanje performansi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razne druge nadogradnje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569852-182C-F21F-E4E4-2325AF837A1F}"/>
              </a:ext>
            </a:extLst>
          </p:cNvPr>
          <p:cNvSpPr/>
          <p:nvPr/>
        </p:nvSpPr>
        <p:spPr>
          <a:xfrm>
            <a:off x="7448043" y="374575"/>
            <a:ext cx="3376800" cy="1450800"/>
          </a:xfrm>
          <a:prstGeom prst="roundRect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CARNET AERO</a:t>
            </a:r>
            <a:endParaRPr lang="hr-HR" sz="3600" b="1" dirty="0">
              <a:solidFill>
                <a:schemeClr val="bg1"/>
              </a:solidFill>
              <a:effectLst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53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4DF702-8970-0598-EB56-AF6E06077C7B}"/>
              </a:ext>
            </a:extLst>
          </p:cNvPr>
          <p:cNvSpPr/>
          <p:nvPr/>
        </p:nvSpPr>
        <p:spPr>
          <a:xfrm>
            <a:off x="6771196" y="1338604"/>
            <a:ext cx="4732255" cy="508335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5BF2E8-AD77-1B8D-7830-B8180084038F}"/>
              </a:ext>
            </a:extLst>
          </p:cNvPr>
          <p:cNvSpPr/>
          <p:nvPr/>
        </p:nvSpPr>
        <p:spPr>
          <a:xfrm>
            <a:off x="688549" y="1338605"/>
            <a:ext cx="4732255" cy="508335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FD1771C-8DCE-0866-0720-57C416FB926A}"/>
              </a:ext>
            </a:extLst>
          </p:cNvPr>
          <p:cNvSpPr/>
          <p:nvPr/>
        </p:nvSpPr>
        <p:spPr>
          <a:xfrm>
            <a:off x="1367157" y="436044"/>
            <a:ext cx="3375041" cy="1449906"/>
          </a:xfrm>
          <a:prstGeom prst="roundRect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ADADB4-2239-AEFA-7ADB-BF29772F1205}"/>
              </a:ext>
            </a:extLst>
          </p:cNvPr>
          <p:cNvSpPr txBox="1"/>
          <p:nvPr/>
        </p:nvSpPr>
        <p:spPr>
          <a:xfrm>
            <a:off x="1830892" y="560833"/>
            <a:ext cx="2588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CARNET</a:t>
            </a:r>
          </a:p>
          <a:p>
            <a:pPr algn="ctr"/>
            <a:r>
              <a:rPr lang="hr-HR" sz="3600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privatnost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D085E7-F070-E284-586A-D85B97C3D3E9}"/>
              </a:ext>
            </a:extLst>
          </p:cNvPr>
          <p:cNvSpPr txBox="1"/>
          <p:nvPr/>
        </p:nvSpPr>
        <p:spPr>
          <a:xfrm>
            <a:off x="1065656" y="2380074"/>
            <a:ext cx="41259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Upravljanje GDPR zahtjevima, privolama i podacima</a:t>
            </a:r>
          </a:p>
          <a:p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Razvoj modula za upravljanje životnim ciklusom privola</a:t>
            </a:r>
          </a:p>
          <a:p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 krajnjih korisnika na sustavu u 2. polugodištu tekuće šk. godine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92952A-9344-2D35-16DA-AFFE553D02BF}"/>
              </a:ext>
            </a:extLst>
          </p:cNvPr>
          <p:cNvSpPr txBox="1"/>
          <p:nvPr/>
        </p:nvSpPr>
        <p:spPr>
          <a:xfrm>
            <a:off x="7447977" y="2426240"/>
            <a:ext cx="36783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Ekosustav za </a:t>
            </a:r>
            <a:r>
              <a:rPr lang="hr-HR" sz="22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analitiku učenja</a:t>
            </a:r>
          </a:p>
          <a:p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Sustav dostupan za korištenje</a:t>
            </a:r>
          </a:p>
          <a:p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Rade se dodatne nadogradnje sustava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569852-182C-F21F-E4E4-2325AF837A1F}"/>
              </a:ext>
            </a:extLst>
          </p:cNvPr>
          <p:cNvSpPr/>
          <p:nvPr/>
        </p:nvSpPr>
        <p:spPr>
          <a:xfrm>
            <a:off x="7447977" y="388100"/>
            <a:ext cx="3376800" cy="1450800"/>
          </a:xfrm>
          <a:prstGeom prst="roundRect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CARNET data </a:t>
            </a:r>
          </a:p>
        </p:txBody>
      </p:sp>
    </p:spTree>
    <p:extLst>
      <p:ext uri="{BB962C8B-B14F-4D97-AF65-F5344CB8AC3E}">
        <p14:creationId xmlns:p14="http://schemas.microsoft.com/office/powerpoint/2010/main" val="364684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BB1F4D-22BA-A831-408C-1556C6ACC623}"/>
              </a:ext>
            </a:extLst>
          </p:cNvPr>
          <p:cNvSpPr/>
          <p:nvPr/>
        </p:nvSpPr>
        <p:spPr>
          <a:xfrm>
            <a:off x="6633666" y="1436665"/>
            <a:ext cx="4732255" cy="479824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880B55-4661-0AD1-AE64-85423486FF8A}"/>
              </a:ext>
            </a:extLst>
          </p:cNvPr>
          <p:cNvSpPr/>
          <p:nvPr/>
        </p:nvSpPr>
        <p:spPr>
          <a:xfrm>
            <a:off x="688549" y="1338605"/>
            <a:ext cx="4732255" cy="489630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FD1771C-8DCE-0866-0720-57C416FB926A}"/>
              </a:ext>
            </a:extLst>
          </p:cNvPr>
          <p:cNvSpPr/>
          <p:nvPr/>
        </p:nvSpPr>
        <p:spPr>
          <a:xfrm>
            <a:off x="1367157" y="436044"/>
            <a:ext cx="3375041" cy="1449906"/>
          </a:xfrm>
          <a:prstGeom prst="roundRect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ADADB4-2239-AEFA-7ADB-BF29772F1205}"/>
              </a:ext>
            </a:extLst>
          </p:cNvPr>
          <p:cNvSpPr txBox="1"/>
          <p:nvPr/>
        </p:nvSpPr>
        <p:spPr>
          <a:xfrm>
            <a:off x="1563738" y="837831"/>
            <a:ext cx="2981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CARNET </a:t>
            </a:r>
            <a:r>
              <a:rPr lang="hr-HR" sz="3600" dirty="0" err="1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ctrl</a:t>
            </a:r>
            <a:r>
              <a:rPr lang="hr-HR" sz="3600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D085E7-F070-E284-586A-D85B97C3D3E9}"/>
              </a:ext>
            </a:extLst>
          </p:cNvPr>
          <p:cNvSpPr txBox="1"/>
          <p:nvPr/>
        </p:nvSpPr>
        <p:spPr>
          <a:xfrm>
            <a:off x="1004402" y="2240240"/>
            <a:ext cx="434059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Aplikacija razvijena - u tijeku migracija servisa s razvojne na testnu okolinu</a:t>
            </a:r>
          </a:p>
          <a:p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Produkcija - </a:t>
            </a:r>
            <a:r>
              <a:rPr lang="hr-HR" sz="22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polugodište 2022./2023.</a:t>
            </a:r>
          </a:p>
          <a:p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Edukacija korisnika (STP) - </a:t>
            </a:r>
            <a:r>
              <a:rPr lang="hr-HR" sz="22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proljeće 2023.</a:t>
            </a:r>
          </a:p>
          <a:p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92952A-9344-2D35-16DA-AFFE553D02BF}"/>
              </a:ext>
            </a:extLst>
          </p:cNvPr>
          <p:cNvSpPr txBox="1"/>
          <p:nvPr/>
        </p:nvSpPr>
        <p:spPr>
          <a:xfrm>
            <a:off x="7047443" y="2265181"/>
            <a:ext cx="405452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Novi sustav za </a:t>
            </a:r>
            <a:r>
              <a:rPr lang="hr-HR" sz="22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dodjeljivanje i upravljanje infrastrukturnim resursima</a:t>
            </a: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ustanova i korisnika </a:t>
            </a:r>
          </a:p>
          <a:p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 2. polugodištu tekuće šk. god.</a:t>
            </a:r>
          </a:p>
          <a:p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E-pošta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WordPress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2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Admin</a:t>
            </a: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dio</a:t>
            </a:r>
            <a:endParaRPr lang="hr-HR" sz="2200" b="1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569852-182C-F21F-E4E4-2325AF837A1F}"/>
              </a:ext>
            </a:extLst>
          </p:cNvPr>
          <p:cNvSpPr/>
          <p:nvPr/>
        </p:nvSpPr>
        <p:spPr>
          <a:xfrm>
            <a:off x="7311394" y="388100"/>
            <a:ext cx="3376800" cy="1450800"/>
          </a:xfrm>
          <a:prstGeom prst="roundRect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CARNET </a:t>
            </a:r>
            <a:r>
              <a:rPr lang="hr-HR" sz="3600" dirty="0" err="1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id</a:t>
            </a:r>
            <a:r>
              <a:rPr lang="hr-HR" sz="3600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8501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880B55-4661-0AD1-AE64-85423486FF8A}"/>
              </a:ext>
            </a:extLst>
          </p:cNvPr>
          <p:cNvSpPr/>
          <p:nvPr/>
        </p:nvSpPr>
        <p:spPr>
          <a:xfrm>
            <a:off x="688549" y="1338605"/>
            <a:ext cx="10499049" cy="489630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FD1771C-8DCE-0866-0720-57C416FB926A}"/>
              </a:ext>
            </a:extLst>
          </p:cNvPr>
          <p:cNvSpPr/>
          <p:nvPr/>
        </p:nvSpPr>
        <p:spPr>
          <a:xfrm>
            <a:off x="1367157" y="436044"/>
            <a:ext cx="9064520" cy="1449906"/>
          </a:xfrm>
          <a:prstGeom prst="roundRect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ADADB4-2239-AEFA-7ADB-BF29772F1205}"/>
              </a:ext>
            </a:extLst>
          </p:cNvPr>
          <p:cNvSpPr txBox="1"/>
          <p:nvPr/>
        </p:nvSpPr>
        <p:spPr>
          <a:xfrm>
            <a:off x="3636865" y="837831"/>
            <a:ext cx="4918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Mail sustav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D085E7-F070-E284-586A-D85B97C3D3E9}"/>
              </a:ext>
            </a:extLst>
          </p:cNvPr>
          <p:cNvSpPr txBox="1"/>
          <p:nvPr/>
        </p:nvSpPr>
        <p:spPr>
          <a:xfrm>
            <a:off x="1004402" y="2240240"/>
            <a:ext cx="974847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Moderan dizajn​</a:t>
            </a:r>
          </a:p>
          <a:p>
            <a:pPr algn="l" rtl="0" fontAlgn="base"/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Mogućnost dodavanja grupnih aliasa bez sigurnosnih rizika</a:t>
            </a:r>
          </a:p>
          <a:p>
            <a:pPr algn="l" rtl="0" fontAlgn="base"/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Jednostavnije upravljanje kontaktima, kalendarom i zadacima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Veći poštanski sandučići</a:t>
            </a:r>
          </a:p>
          <a:p>
            <a:pPr algn="l" rtl="0" fontAlgn="base"/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Jednostavniji odabir poštanskog sandučića (Office365 i Google </a:t>
            </a:r>
            <a:r>
              <a:rPr lang="hr-HR" sz="22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Workspace</a:t>
            </a: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  kroz aplikaciju CARNET info – komplementarna aplikacija namijenjena svim korisnicima</a:t>
            </a:r>
          </a:p>
        </p:txBody>
      </p:sp>
    </p:spTree>
    <p:extLst>
      <p:ext uri="{BB962C8B-B14F-4D97-AF65-F5344CB8AC3E}">
        <p14:creationId xmlns:p14="http://schemas.microsoft.com/office/powerpoint/2010/main" val="3477711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0ADADB4-2239-AEFA-7ADB-BF29772F1205}"/>
              </a:ext>
            </a:extLst>
          </p:cNvPr>
          <p:cNvSpPr txBox="1"/>
          <p:nvPr/>
        </p:nvSpPr>
        <p:spPr>
          <a:xfrm>
            <a:off x="1760323" y="790334"/>
            <a:ext cx="2588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CARNET id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0BC36A-0DC8-7C0A-FA81-E97E45E17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12192000" cy="66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099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880B55-4661-0AD1-AE64-85423486FF8A}"/>
              </a:ext>
            </a:extLst>
          </p:cNvPr>
          <p:cNvSpPr/>
          <p:nvPr/>
        </p:nvSpPr>
        <p:spPr>
          <a:xfrm>
            <a:off x="688549" y="1338605"/>
            <a:ext cx="10499049" cy="489630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FD1771C-8DCE-0866-0720-57C416FB926A}"/>
              </a:ext>
            </a:extLst>
          </p:cNvPr>
          <p:cNvSpPr/>
          <p:nvPr/>
        </p:nvSpPr>
        <p:spPr>
          <a:xfrm>
            <a:off x="1367157" y="436044"/>
            <a:ext cx="9064520" cy="1449906"/>
          </a:xfrm>
          <a:prstGeom prst="roundRect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ADADB4-2239-AEFA-7ADB-BF29772F1205}"/>
              </a:ext>
            </a:extLst>
          </p:cNvPr>
          <p:cNvSpPr txBox="1"/>
          <p:nvPr/>
        </p:nvSpPr>
        <p:spPr>
          <a:xfrm>
            <a:off x="3636865" y="837831"/>
            <a:ext cx="4918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CMS - WordPress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D085E7-F070-E284-586A-D85B97C3D3E9}"/>
              </a:ext>
            </a:extLst>
          </p:cNvPr>
          <p:cNvSpPr txBox="1"/>
          <p:nvPr/>
        </p:nvSpPr>
        <p:spPr>
          <a:xfrm>
            <a:off x="1004402" y="2240240"/>
            <a:ext cx="974847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Moderna tehnologija – </a:t>
            </a:r>
            <a:r>
              <a:rPr lang="hr-HR" sz="22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WordPress</a:t>
            </a:r>
          </a:p>
          <a:p>
            <a:pPr algn="l" rtl="0" fontAlgn="base"/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hr-HR" sz="22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Predlošci sa strukturom </a:t>
            </a: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 jednostavno postavljanje nove stranice</a:t>
            </a:r>
          </a:p>
          <a:p>
            <a:pPr algn="l" rtl="0" fontAlgn="base"/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Mogućnost </a:t>
            </a:r>
            <a:r>
              <a:rPr lang="hr-HR" sz="22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uvoza sadržaja </a:t>
            </a: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 starog sustava</a:t>
            </a:r>
          </a:p>
          <a:p>
            <a:pPr algn="l" rtl="0" fontAlgn="base"/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hr-HR" sz="2200" b="1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Personaliziranje</a:t>
            </a: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web stranice škole s mnoštvom dostupnih mogućnosti</a:t>
            </a:r>
          </a:p>
          <a:p>
            <a:pPr algn="l" rtl="0" fontAlgn="base"/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hr-HR" sz="2200" b="1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Predinstalirani</a:t>
            </a:r>
            <a:r>
              <a:rPr lang="hr-HR" sz="22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dodaci </a:t>
            </a: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dostupni za korištenje</a:t>
            </a:r>
          </a:p>
        </p:txBody>
      </p:sp>
    </p:spTree>
    <p:extLst>
      <p:ext uri="{BB962C8B-B14F-4D97-AF65-F5344CB8AC3E}">
        <p14:creationId xmlns:p14="http://schemas.microsoft.com/office/powerpoint/2010/main" val="1326357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880B55-4661-0AD1-AE64-85423486FF8A}"/>
              </a:ext>
            </a:extLst>
          </p:cNvPr>
          <p:cNvSpPr/>
          <p:nvPr/>
        </p:nvSpPr>
        <p:spPr>
          <a:xfrm>
            <a:off x="688549" y="1338605"/>
            <a:ext cx="10499049" cy="508335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FD1771C-8DCE-0866-0720-57C416FB926A}"/>
              </a:ext>
            </a:extLst>
          </p:cNvPr>
          <p:cNvSpPr/>
          <p:nvPr/>
        </p:nvSpPr>
        <p:spPr>
          <a:xfrm>
            <a:off x="1367157" y="436044"/>
            <a:ext cx="9064520" cy="1449906"/>
          </a:xfrm>
          <a:prstGeom prst="roundRect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ADADB4-2239-AEFA-7ADB-BF29772F1205}"/>
              </a:ext>
            </a:extLst>
          </p:cNvPr>
          <p:cNvSpPr txBox="1"/>
          <p:nvPr/>
        </p:nvSpPr>
        <p:spPr>
          <a:xfrm>
            <a:off x="3636865" y="837831"/>
            <a:ext cx="4918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CMS - WordPress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D085E7-F070-E284-586A-D85B97C3D3E9}"/>
              </a:ext>
            </a:extLst>
          </p:cNvPr>
          <p:cNvSpPr txBox="1"/>
          <p:nvPr/>
        </p:nvSpPr>
        <p:spPr>
          <a:xfrm>
            <a:off x="1004402" y="2240240"/>
            <a:ext cx="974847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Uskoro ide u produkciju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 je suradnja sa desetak testnih škola kako bi zajedno s nama izradili prve WP strane na novom sustavu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temelju iskustava doraditi sve što je još eventualno potrebno i nakon toga pustiti sustav za kompletnu zajednicu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hr-HR" sz="22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Podrška od strane CARNET </a:t>
            </a:r>
            <a:r>
              <a:rPr lang="hr-HR" sz="2200" b="1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helpdeska</a:t>
            </a:r>
            <a:endParaRPr lang="hr-HR" sz="2200" b="1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Podrška od strane Service Deska u odjelu računalne infrastrukture i servisa.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088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A84EF0-B671-93CF-41E4-53C50244169A}"/>
              </a:ext>
            </a:extLst>
          </p:cNvPr>
          <p:cNvSpPr/>
          <p:nvPr/>
        </p:nvSpPr>
        <p:spPr>
          <a:xfrm>
            <a:off x="688549" y="1338605"/>
            <a:ext cx="4732255" cy="479824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8DC649-BFB2-7B05-5EB9-22B36A73696E}"/>
              </a:ext>
            </a:extLst>
          </p:cNvPr>
          <p:cNvSpPr/>
          <p:nvPr/>
        </p:nvSpPr>
        <p:spPr>
          <a:xfrm>
            <a:off x="6495460" y="1338605"/>
            <a:ext cx="4732255" cy="52298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328010-4083-365A-0B7B-D9E454EB0422}"/>
              </a:ext>
            </a:extLst>
          </p:cNvPr>
          <p:cNvSpPr/>
          <p:nvPr/>
        </p:nvSpPr>
        <p:spPr>
          <a:xfrm>
            <a:off x="688549" y="1338605"/>
            <a:ext cx="4732255" cy="52298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FD1771C-8DCE-0866-0720-57C416FB926A}"/>
              </a:ext>
            </a:extLst>
          </p:cNvPr>
          <p:cNvSpPr/>
          <p:nvPr/>
        </p:nvSpPr>
        <p:spPr>
          <a:xfrm>
            <a:off x="1367157" y="436044"/>
            <a:ext cx="3375041" cy="1449906"/>
          </a:xfrm>
          <a:prstGeom prst="roundRect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ADADB4-2239-AEFA-7ADB-BF29772F1205}"/>
              </a:ext>
            </a:extLst>
          </p:cNvPr>
          <p:cNvSpPr txBox="1"/>
          <p:nvPr/>
        </p:nvSpPr>
        <p:spPr>
          <a:xfrm>
            <a:off x="1667888" y="565988"/>
            <a:ext cx="2773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CARNET</a:t>
            </a:r>
          </a:p>
          <a:p>
            <a:pPr algn="ctr"/>
            <a:r>
              <a:rPr lang="hr-HR" sz="3600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info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D085E7-F070-E284-586A-D85B97C3D3E9}"/>
              </a:ext>
            </a:extLst>
          </p:cNvPr>
          <p:cNvSpPr txBox="1"/>
          <p:nvPr/>
        </p:nvSpPr>
        <p:spPr>
          <a:xfrm>
            <a:off x="1036948" y="2167806"/>
            <a:ext cx="4157221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Self care portal</a:t>
            </a:r>
          </a:p>
          <a:p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Centralizirana korisnička podrška, upravljanje korisničkim računima</a:t>
            </a:r>
          </a:p>
          <a:p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Lista digitalno potpisanih dokumenata, lista opreme</a:t>
            </a:r>
          </a:p>
          <a:p>
            <a:endParaRPr lang="hr-HR" sz="2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Statistike korištenja određenih CARNET-ovih usluga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92952A-9344-2D35-16DA-AFFE553D02BF}"/>
              </a:ext>
            </a:extLst>
          </p:cNvPr>
          <p:cNvSpPr txBox="1"/>
          <p:nvPr/>
        </p:nvSpPr>
        <p:spPr>
          <a:xfrm>
            <a:off x="6900421" y="2113372"/>
            <a:ext cx="40549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Statistika škole: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Broj učenika i nastavnika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Prosjek ocjena</a:t>
            </a:r>
          </a:p>
          <a:p>
            <a:endParaRPr lang="hr-HR" sz="24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sz="24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Aktualne informacije: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lokalnoj mreži u školi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Projektima i uslugama CARNET-a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Edukacijama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3B0AC37-F5B5-99A9-F147-4AA8835CD989}"/>
              </a:ext>
            </a:extLst>
          </p:cNvPr>
          <p:cNvSpPr/>
          <p:nvPr/>
        </p:nvSpPr>
        <p:spPr>
          <a:xfrm>
            <a:off x="5124449" y="3631400"/>
            <a:ext cx="1095658" cy="380265"/>
          </a:xfrm>
          <a:prstGeom prst="rightArrow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22493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/>
          <p:nvPr/>
        </p:nvSpPr>
        <p:spPr>
          <a:xfrm>
            <a:off x="737082" y="1102625"/>
            <a:ext cx="2520000" cy="5400000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7F7F7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5" name="Google Shape;165;p9"/>
          <p:cNvSpPr/>
          <p:nvPr/>
        </p:nvSpPr>
        <p:spPr>
          <a:xfrm>
            <a:off x="3629794" y="1102625"/>
            <a:ext cx="2520000" cy="5400000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9"/>
          <p:cNvSpPr/>
          <p:nvPr/>
        </p:nvSpPr>
        <p:spPr>
          <a:xfrm>
            <a:off x="6522506" y="1092433"/>
            <a:ext cx="2520000" cy="5400000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9466766" y="1162701"/>
            <a:ext cx="2520000" cy="5329731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22677D-B2AB-E696-EA3B-ADE67234691B}"/>
              </a:ext>
            </a:extLst>
          </p:cNvPr>
          <p:cNvGrpSpPr/>
          <p:nvPr/>
        </p:nvGrpSpPr>
        <p:grpSpPr>
          <a:xfrm>
            <a:off x="1009138" y="355375"/>
            <a:ext cx="1934366" cy="830997"/>
            <a:chOff x="1017779" y="304891"/>
            <a:chExt cx="1934366" cy="83099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FD1771C-8DCE-0866-0720-57C416FB926A}"/>
                </a:ext>
              </a:extLst>
            </p:cNvPr>
            <p:cNvSpPr/>
            <p:nvPr/>
          </p:nvSpPr>
          <p:spPr>
            <a:xfrm>
              <a:off x="1017779" y="304891"/>
              <a:ext cx="1934366" cy="830997"/>
            </a:xfrm>
            <a:prstGeom prst="round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ADADB4-2239-AEFA-7ADB-BF29772F1205}"/>
                </a:ext>
              </a:extLst>
            </p:cNvPr>
            <p:cNvSpPr txBox="1"/>
            <p:nvPr/>
          </p:nvSpPr>
          <p:spPr>
            <a:xfrm>
              <a:off x="1218861" y="520334"/>
              <a:ext cx="15322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000" dirty="0">
                  <a:solidFill>
                    <a:schemeClr val="bg1"/>
                  </a:solidFill>
                  <a:effectLst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CARNET</a:t>
              </a:r>
              <a:r>
                <a:rPr lang="hr-HR" sz="2000" b="1" dirty="0">
                  <a:solidFill>
                    <a:schemeClr val="bg1"/>
                  </a:solidFill>
                  <a:effectLst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id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4D085E7-F070-E284-586A-D85B97C3D3E9}"/>
              </a:ext>
            </a:extLst>
          </p:cNvPr>
          <p:cNvSpPr txBox="1"/>
          <p:nvPr/>
        </p:nvSpPr>
        <p:spPr>
          <a:xfrm>
            <a:off x="805482" y="1432593"/>
            <a:ext cx="23417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Novi sustav za dodjeljivanje i upravljanje infrastrukturnim resursima ustanova i korisnika </a:t>
            </a:r>
          </a:p>
          <a:p>
            <a:endParaRPr lang="hr-HR" sz="20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sz="2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Početak korištenja sustava </a:t>
            </a:r>
            <a:r>
              <a:rPr lang="hr-HR" sz="20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 2. polugodištu tekuće šk. god.</a:t>
            </a:r>
          </a:p>
          <a:p>
            <a:endParaRPr lang="hr-HR" sz="20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E-pošta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WordPress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Admin dio</a:t>
            </a:r>
          </a:p>
          <a:p>
            <a:pPr algn="ctr"/>
            <a:endParaRPr lang="hr-HR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A663AC-3059-8DD2-B5CD-699AC2B79D39}"/>
              </a:ext>
            </a:extLst>
          </p:cNvPr>
          <p:cNvSpPr txBox="1"/>
          <p:nvPr/>
        </p:nvSpPr>
        <p:spPr>
          <a:xfrm>
            <a:off x="3681342" y="1432593"/>
            <a:ext cx="23605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Aplikacija razvijena - u tijeku migracija servisa s razvojne na testnu okolinu</a:t>
            </a:r>
          </a:p>
          <a:p>
            <a:endParaRPr lang="hr-HR" sz="20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sz="2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Puštanje u produkciju </a:t>
            </a:r>
            <a:r>
              <a:rPr lang="hr-HR" sz="20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 2. polugodištu 2022./2023.</a:t>
            </a:r>
          </a:p>
          <a:p>
            <a:endParaRPr lang="hr-HR" sz="20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sz="2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Edukacija korisnika (STP) - </a:t>
            </a:r>
            <a:r>
              <a:rPr lang="hr-HR" sz="20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proljeće 2023.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19808F4-25FF-4B66-8A94-BFDDA727B821}"/>
              </a:ext>
            </a:extLst>
          </p:cNvPr>
          <p:cNvSpPr/>
          <p:nvPr/>
        </p:nvSpPr>
        <p:spPr>
          <a:xfrm>
            <a:off x="3909462" y="355375"/>
            <a:ext cx="1934366" cy="830997"/>
          </a:xfrm>
          <a:prstGeom prst="roundRect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CARNET ctrl</a:t>
            </a:r>
            <a:endParaRPr lang="hr-HR" sz="2000" b="1" dirty="0">
              <a:solidFill>
                <a:schemeClr val="bg1"/>
              </a:solidFill>
              <a:effectLst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A31DB2-264F-9D60-FDD1-EB2F7BF8FFAF}"/>
              </a:ext>
            </a:extLst>
          </p:cNvPr>
          <p:cNvSpPr/>
          <p:nvPr/>
        </p:nvSpPr>
        <p:spPr>
          <a:xfrm>
            <a:off x="6787151" y="372869"/>
            <a:ext cx="1934366" cy="830997"/>
          </a:xfrm>
          <a:prstGeom prst="roundRect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CARNET</a:t>
            </a:r>
          </a:p>
          <a:p>
            <a:pPr algn="ctr"/>
            <a:r>
              <a:rPr lang="hr-HR" sz="2000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info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F5A126-107B-39A2-2203-82B579FA69F9}"/>
              </a:ext>
            </a:extLst>
          </p:cNvPr>
          <p:cNvSpPr txBox="1"/>
          <p:nvPr/>
        </p:nvSpPr>
        <p:spPr>
          <a:xfrm>
            <a:off x="6681945" y="1432593"/>
            <a:ext cx="2360561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Self care portal</a:t>
            </a:r>
          </a:p>
          <a:p>
            <a:endParaRPr lang="hr-HR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Centralizirana korisnička podrška, upravljanje korisničkim računima</a:t>
            </a:r>
          </a:p>
          <a:p>
            <a:endParaRPr lang="hr-HR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Uvid u listu digitalno potpisanih dokumenata ili listu opreme koja je  dodijeljena školi</a:t>
            </a:r>
          </a:p>
          <a:p>
            <a:endParaRPr lang="hr-HR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Uvid u statistike korištenja određenih CARNET-ovih usluga </a:t>
            </a:r>
          </a:p>
          <a:p>
            <a:endParaRPr lang="hr-HR" sz="1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r-HR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5480BA-BA92-FEAC-70D1-CA5D96F19CC1}"/>
              </a:ext>
            </a:extLst>
          </p:cNvPr>
          <p:cNvSpPr txBox="1"/>
          <p:nvPr/>
        </p:nvSpPr>
        <p:spPr>
          <a:xfrm>
            <a:off x="9466766" y="1703907"/>
            <a:ext cx="2520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Statistika škole: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Broj učenika i nastavnika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Prosjek ocjena</a:t>
            </a:r>
          </a:p>
          <a:p>
            <a:endParaRPr lang="hr-HR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Aktualne informacije: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lokalnoj mreži u školi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Projektima i uslugama CARNET-a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Edukacijama koje je pohađao određeni korisnik i edukacijama koje su mu na raspolaganju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A19F83C-8395-A1B2-7EB1-CCE9BCD1F316}"/>
              </a:ext>
            </a:extLst>
          </p:cNvPr>
          <p:cNvSpPr/>
          <p:nvPr/>
        </p:nvSpPr>
        <p:spPr>
          <a:xfrm>
            <a:off x="8721517" y="633788"/>
            <a:ext cx="1095658" cy="380265"/>
          </a:xfrm>
          <a:prstGeom prst="rightArrow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36927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C8737FC-D536-4CA6-88E8-908E372739E8">
            <a:extLst>
              <a:ext uri="{FF2B5EF4-FFF2-40B4-BE49-F238E27FC236}">
                <a16:creationId xmlns:a16="http://schemas.microsoft.com/office/drawing/2014/main" id="{1145EAAD-4230-FF86-78BB-16131ED44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328" y="643467"/>
            <a:ext cx="10765344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8A67D7-4A14-DDAD-FF84-044C6B904494}"/>
              </a:ext>
            </a:extLst>
          </p:cNvPr>
          <p:cNvSpPr txBox="1"/>
          <p:nvPr/>
        </p:nvSpPr>
        <p:spPr>
          <a:xfrm>
            <a:off x="917109" y="2233522"/>
            <a:ext cx="8274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>
              <a:solidFill>
                <a:srgbClr val="7F7F7F"/>
              </a:solidFill>
              <a:latin typeface="Open Sans "/>
            </a:endParaRPr>
          </a:p>
        </p:txBody>
      </p:sp>
    </p:spTree>
    <p:extLst>
      <p:ext uri="{BB962C8B-B14F-4D97-AF65-F5344CB8AC3E}">
        <p14:creationId xmlns:p14="http://schemas.microsoft.com/office/powerpoint/2010/main" val="1838565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37449-48F1-18B7-2EFA-C82DE250F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Novosti u projektu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B09D5-0A22-2E37-C7E6-FC13C0581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Picture Placeholder 4" descr="Chart&#10;&#10;Description automatically generated">
            <a:extLst>
              <a:ext uri="{FF2B5EF4-FFF2-40B4-BE49-F238E27FC236}">
                <a16:creationId xmlns:a16="http://schemas.microsoft.com/office/drawing/2014/main" id="{9A225FB1-831B-1229-5A6D-E3BB0CD64A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782" r="11782"/>
          <a:stretch>
            <a:fillRect/>
          </a:stretch>
        </p:blipFill>
        <p:spPr>
          <a:xfrm>
            <a:off x="7616857" y="150830"/>
            <a:ext cx="4491317" cy="6231118"/>
          </a:xfrm>
        </p:spPr>
      </p:pic>
    </p:spTree>
    <p:extLst>
      <p:ext uri="{BB962C8B-B14F-4D97-AF65-F5344CB8AC3E}">
        <p14:creationId xmlns:p14="http://schemas.microsoft.com/office/powerpoint/2010/main" val="3969186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4252727-27EF-831D-0204-AB6168ED3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37" y="643467"/>
            <a:ext cx="10662325" cy="5571065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8A67D7-4A14-DDAD-FF84-044C6B904494}"/>
              </a:ext>
            </a:extLst>
          </p:cNvPr>
          <p:cNvSpPr txBox="1"/>
          <p:nvPr/>
        </p:nvSpPr>
        <p:spPr>
          <a:xfrm>
            <a:off x="917109" y="2233522"/>
            <a:ext cx="8274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>
              <a:solidFill>
                <a:srgbClr val="7F7F7F"/>
              </a:solidFill>
              <a:latin typeface="Open Sans "/>
            </a:endParaRPr>
          </a:p>
        </p:txBody>
      </p:sp>
    </p:spTree>
    <p:extLst>
      <p:ext uri="{BB962C8B-B14F-4D97-AF65-F5344CB8AC3E}">
        <p14:creationId xmlns:p14="http://schemas.microsoft.com/office/powerpoint/2010/main" val="183379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20D165E-53EB-D0DD-7DD5-E4CB3CDDF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37" y="643467"/>
            <a:ext cx="10662325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383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3747695-C3C5-D60D-479E-11273110A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37" y="643467"/>
            <a:ext cx="10662325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459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9397367-E49B-D36B-34D7-259E45230EB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3214" r="3214"/>
          <a:stretch>
            <a:fillRect/>
          </a:stretch>
        </p:blipFill>
        <p:spPr>
          <a:xfrm>
            <a:off x="1300899" y="642937"/>
            <a:ext cx="10023475" cy="55721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022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3CA3AB-7B41-E230-7532-1F6F276A697B}"/>
              </a:ext>
            </a:extLst>
          </p:cNvPr>
          <p:cNvSpPr/>
          <p:nvPr/>
        </p:nvSpPr>
        <p:spPr>
          <a:xfrm>
            <a:off x="8382745" y="961780"/>
            <a:ext cx="3212714" cy="540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1639F93-4F8B-5E63-484C-3DD7B7C8A22C}"/>
              </a:ext>
            </a:extLst>
          </p:cNvPr>
          <p:cNvSpPr/>
          <p:nvPr/>
        </p:nvSpPr>
        <p:spPr>
          <a:xfrm>
            <a:off x="4369110" y="961780"/>
            <a:ext cx="3212714" cy="540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51B5D9-C22D-C653-BA95-8A8FC77DDAA9}"/>
              </a:ext>
            </a:extLst>
          </p:cNvPr>
          <p:cNvSpPr/>
          <p:nvPr/>
        </p:nvSpPr>
        <p:spPr>
          <a:xfrm>
            <a:off x="445784" y="961780"/>
            <a:ext cx="3212714" cy="540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99AA83-7617-05E3-FBFE-97AC1096704C}"/>
              </a:ext>
            </a:extLst>
          </p:cNvPr>
          <p:cNvGrpSpPr/>
          <p:nvPr/>
        </p:nvGrpSpPr>
        <p:grpSpPr>
          <a:xfrm>
            <a:off x="719985" y="394847"/>
            <a:ext cx="10752030" cy="5266648"/>
            <a:chOff x="1024688" y="510299"/>
            <a:chExt cx="7806282" cy="526664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FD1771C-8DCE-0866-0720-57C416FB926A}"/>
                </a:ext>
              </a:extLst>
            </p:cNvPr>
            <p:cNvSpPr/>
            <p:nvPr/>
          </p:nvSpPr>
          <p:spPr>
            <a:xfrm>
              <a:off x="1031773" y="510301"/>
              <a:ext cx="1934366" cy="830997"/>
            </a:xfrm>
            <a:prstGeom prst="round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ADADB4-2239-AEFA-7ADB-BF29772F1205}"/>
                </a:ext>
              </a:extLst>
            </p:cNvPr>
            <p:cNvSpPr txBox="1"/>
            <p:nvPr/>
          </p:nvSpPr>
          <p:spPr>
            <a:xfrm>
              <a:off x="1359955" y="725744"/>
              <a:ext cx="12479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000" b="1" dirty="0">
                  <a:solidFill>
                    <a:schemeClr val="bg1"/>
                  </a:solidFill>
                  <a:effectLst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EMA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4D085E7-F070-E284-586A-D85B97C3D3E9}"/>
                </a:ext>
              </a:extLst>
            </p:cNvPr>
            <p:cNvSpPr txBox="1"/>
            <p:nvPr/>
          </p:nvSpPr>
          <p:spPr>
            <a:xfrm>
              <a:off x="1024688" y="1806629"/>
              <a:ext cx="187956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Unaprjeđenje: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izgleda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korisničkog iskustva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pristupačnosti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funkcionalnosti i infrastrukture u pozadini </a:t>
              </a:r>
            </a:p>
            <a:p>
              <a:endPara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Nova verzija - </a:t>
              </a:r>
              <a:r>
                <a:rPr lang="hr-HR" b="1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proljeće 2023. </a:t>
              </a:r>
            </a:p>
            <a:p>
              <a:endParaRPr lang="hr-HR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endParaRPr lang="hr-HR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A663AC-3059-8DD2-B5CD-699AC2B79D39}"/>
                </a:ext>
              </a:extLst>
            </p:cNvPr>
            <p:cNvSpPr txBox="1"/>
            <p:nvPr/>
          </p:nvSpPr>
          <p:spPr>
            <a:xfrm>
              <a:off x="3873135" y="1806629"/>
              <a:ext cx="1934366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Unaprjeđenje: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izgleda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korisničkog iskustva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pristupačnosti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funkcionalnosti i infrastrukture u pozadini </a:t>
              </a:r>
            </a:p>
            <a:p>
              <a:endPara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Gotovo do kraja projekta e-Škole</a:t>
              </a:r>
            </a:p>
            <a:p>
              <a:endPara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19808F4-25FF-4B66-8A94-BFDDA727B821}"/>
                </a:ext>
              </a:extLst>
            </p:cNvPr>
            <p:cNvSpPr/>
            <p:nvPr/>
          </p:nvSpPr>
          <p:spPr>
            <a:xfrm>
              <a:off x="3909462" y="510300"/>
              <a:ext cx="1934366" cy="830997"/>
            </a:xfrm>
            <a:prstGeom prst="round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000" dirty="0">
                  <a:solidFill>
                    <a:schemeClr val="bg1"/>
                  </a:solidFill>
                  <a:effectLst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Edutorij</a:t>
              </a:r>
              <a:endParaRPr lang="hr-HR" sz="2000" b="1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FA31DB2-264F-9D60-FDD1-EB2F7BF8FFAF}"/>
                </a:ext>
              </a:extLst>
            </p:cNvPr>
            <p:cNvSpPr/>
            <p:nvPr/>
          </p:nvSpPr>
          <p:spPr>
            <a:xfrm>
              <a:off x="6787151" y="510299"/>
              <a:ext cx="1934366" cy="830997"/>
            </a:xfrm>
            <a:prstGeom prst="round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000" dirty="0">
                  <a:solidFill>
                    <a:schemeClr val="bg1"/>
                  </a:solidFill>
                  <a:effectLst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Loomen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F5A126-107B-39A2-2203-82B579FA69F9}"/>
                </a:ext>
              </a:extLst>
            </p:cNvPr>
            <p:cNvSpPr txBox="1"/>
            <p:nvPr/>
          </p:nvSpPr>
          <p:spPr>
            <a:xfrm>
              <a:off x="6701774" y="1806629"/>
              <a:ext cx="2129196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b="1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Moodle 4.0 </a:t>
              </a:r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inačica</a:t>
              </a:r>
            </a:p>
            <a:p>
              <a:endPara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Intuitivno sučelje i jednostavnije iskustvo učenja</a:t>
              </a:r>
            </a:p>
            <a:p>
              <a:endPara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Prilagođen potrebama različitih skupina korisnika: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r-HR" b="1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Škole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r-HR" b="1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Fakultete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r-HR" b="1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Stručna usavršavanja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r-HR" b="1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Natjecanja</a:t>
              </a:r>
            </a:p>
            <a:p>
              <a:endParaRPr lang="hr-HR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4104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7F3C382-4E29-9ACC-F562-27D1C7B7A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8" y="31575"/>
            <a:ext cx="12141824" cy="6794849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1668403-BD83-ADD1-44CC-2E31928B0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37" y="162524"/>
            <a:ext cx="12179926" cy="6832951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6013BB0-0010-150C-E367-04A499A62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00" y="307129"/>
            <a:ext cx="12192000" cy="6843742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41901EE-7108-A575-27E8-6C62736BA2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737" y="475225"/>
            <a:ext cx="12154525" cy="6807550"/>
          </a:xfrm>
          <a:prstGeom prst="rect">
            <a:avLst/>
          </a:prstGeom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5CF0D6A-786A-65D1-0B1C-8F4C0EEDD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037" y="612524"/>
            <a:ext cx="12179926" cy="6832951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88CAC2D-4297-099C-E87D-73D12C9BEE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788" y="775225"/>
            <a:ext cx="12116423" cy="680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3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E1C84-A05E-507A-E515-95349B0E7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DF02FD1-C417-0D95-52C8-A70975FD3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Edukacija</a:t>
            </a:r>
          </a:p>
        </p:txBody>
      </p:sp>
      <p:pic>
        <p:nvPicPr>
          <p:cNvPr id="11" name="Picture Placeholder 10" descr="A picture containing text, person, computer, indoor&#10;&#10;Description automatically generated">
            <a:extLst>
              <a:ext uri="{FF2B5EF4-FFF2-40B4-BE49-F238E27FC236}">
                <a16:creationId xmlns:a16="http://schemas.microsoft.com/office/drawing/2014/main" id="{A937E4AE-9224-4F6D-41CC-406645555F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6890" r="35042"/>
          <a:stretch/>
        </p:blipFill>
        <p:spPr>
          <a:xfrm>
            <a:off x="6759019" y="0"/>
            <a:ext cx="5432981" cy="6765925"/>
          </a:xfrm>
        </p:spPr>
      </p:pic>
    </p:spTree>
    <p:extLst>
      <p:ext uri="{BB962C8B-B14F-4D97-AF65-F5344CB8AC3E}">
        <p14:creationId xmlns:p14="http://schemas.microsoft.com/office/powerpoint/2010/main" val="3671338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3858A45-E301-9F2B-0DE2-A3246F3705CD}"/>
              </a:ext>
            </a:extLst>
          </p:cNvPr>
          <p:cNvGrpSpPr/>
          <p:nvPr/>
        </p:nvGrpSpPr>
        <p:grpSpPr>
          <a:xfrm>
            <a:off x="269441" y="452454"/>
            <a:ext cx="11730881" cy="7045552"/>
            <a:chOff x="269441" y="437336"/>
            <a:chExt cx="11730881" cy="704555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1F15C83-CE5A-FBB2-719E-8F7D9495FBEC}"/>
                </a:ext>
              </a:extLst>
            </p:cNvPr>
            <p:cNvGrpSpPr/>
            <p:nvPr/>
          </p:nvGrpSpPr>
          <p:grpSpPr>
            <a:xfrm>
              <a:off x="269441" y="437336"/>
              <a:ext cx="11150156" cy="5013324"/>
              <a:chOff x="1459403" y="1889074"/>
              <a:chExt cx="8752282" cy="4841037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C931445E-89E9-A22B-B704-8460632AC833}"/>
                  </a:ext>
                </a:extLst>
              </p:cNvPr>
              <p:cNvGrpSpPr/>
              <p:nvPr/>
            </p:nvGrpSpPr>
            <p:grpSpPr>
              <a:xfrm>
                <a:off x="1459403" y="1903672"/>
                <a:ext cx="3820370" cy="4384563"/>
                <a:chOff x="1459403" y="1903672"/>
                <a:chExt cx="3820370" cy="4384563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CB0E695-3980-156B-15C6-774D9EB8C6FC}"/>
                    </a:ext>
                  </a:extLst>
                </p:cNvPr>
                <p:cNvSpPr/>
                <p:nvPr/>
              </p:nvSpPr>
              <p:spPr>
                <a:xfrm>
                  <a:off x="1811873" y="2194807"/>
                  <a:ext cx="3160892" cy="409342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9CA51311-FFAE-AB6B-FD09-C8B0AC8EC55B}"/>
                    </a:ext>
                  </a:extLst>
                </p:cNvPr>
                <p:cNvSpPr/>
                <p:nvPr/>
              </p:nvSpPr>
              <p:spPr>
                <a:xfrm>
                  <a:off x="1508266" y="2018561"/>
                  <a:ext cx="3456000" cy="540000"/>
                </a:xfrm>
                <a:prstGeom prst="roundRect">
                  <a:avLst/>
                </a:prstGeom>
                <a:solidFill>
                  <a:srgbClr val="009B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13A05D0-50F0-8AE2-38ED-0678628A753D}"/>
                    </a:ext>
                  </a:extLst>
                </p:cNvPr>
                <p:cNvSpPr txBox="1"/>
                <p:nvPr/>
              </p:nvSpPr>
              <p:spPr>
                <a:xfrm>
                  <a:off x="1654966" y="2087002"/>
                  <a:ext cx="302772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rmAutofit/>
                </a:bodyPr>
                <a:lstStyle/>
                <a:p>
                  <a:pPr algn="ctr">
                    <a:lnSpc>
                      <a:spcPct val="90000"/>
                    </a:lnSpc>
                    <a:spcAft>
                      <a:spcPts val="600"/>
                    </a:spcAft>
                  </a:pPr>
                  <a:r>
                    <a:rPr lang="hr-HR" sz="2800" dirty="0">
                      <a:solidFill>
                        <a:schemeClr val="bg1"/>
                      </a:solidFill>
                      <a:latin typeface="Open Sans "/>
                    </a:rPr>
                    <a:t>Završene aktivnosti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B58AE63-A961-3225-EF50-2620FADC629D}"/>
                    </a:ext>
                  </a:extLst>
                </p:cNvPr>
                <p:cNvSpPr txBox="1"/>
                <p:nvPr/>
              </p:nvSpPr>
              <p:spPr>
                <a:xfrm>
                  <a:off x="1459403" y="2950766"/>
                  <a:ext cx="3513362" cy="30825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rmAutofit/>
                </a:bodyPr>
                <a:lstStyle/>
                <a:p>
                  <a:pPr>
                    <a:lnSpc>
                      <a:spcPct val="90000"/>
                    </a:lnSpc>
                    <a:spcAft>
                      <a:spcPts val="600"/>
                    </a:spcAft>
                  </a:pPr>
                  <a:endParaRPr lang="hr-HR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 "/>
                  </a:endParaRPr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340C1FB0-0A4F-FCF8-2C59-570D7041AC93}"/>
                    </a:ext>
                  </a:extLst>
                </p:cNvPr>
                <p:cNvGrpSpPr/>
                <p:nvPr/>
              </p:nvGrpSpPr>
              <p:grpSpPr>
                <a:xfrm>
                  <a:off x="4677876" y="1903672"/>
                  <a:ext cx="601897" cy="740413"/>
                  <a:chOff x="10426122" y="1642620"/>
                  <a:chExt cx="601108" cy="739442"/>
                </a:xfrm>
              </p:grpSpPr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8AC55C36-6824-C890-2DDC-D16BAB7B8AC0}"/>
                      </a:ext>
                    </a:extLst>
                  </p:cNvPr>
                  <p:cNvSpPr/>
                  <p:nvPr/>
                </p:nvSpPr>
                <p:spPr>
                  <a:xfrm>
                    <a:off x="10426122" y="1642620"/>
                    <a:ext cx="601108" cy="739442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/>
                  </a:p>
                </p:txBody>
              </p:sp>
              <p:pic>
                <p:nvPicPr>
                  <p:cNvPr id="14" name="Graphic 13" descr="Checkmark with solid fill">
                    <a:extLst>
                      <a:ext uri="{FF2B5EF4-FFF2-40B4-BE49-F238E27FC236}">
                        <a16:creationId xmlns:a16="http://schemas.microsoft.com/office/drawing/2014/main" id="{579C82A6-6A9D-754E-6D8B-C1C64BB7476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510856" y="1801124"/>
                    <a:ext cx="445921" cy="44592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5A085D1-95BD-70E8-7DC7-5F3F4E657404}"/>
                  </a:ext>
                </a:extLst>
              </p:cNvPr>
              <p:cNvSpPr txBox="1"/>
              <p:nvPr/>
            </p:nvSpPr>
            <p:spPr>
              <a:xfrm>
                <a:off x="6715729" y="2947178"/>
                <a:ext cx="3495956" cy="3415842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endParaRPr lang="hr-H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Open Sans "/>
                  <a:ea typeface="Calibri" panose="020F0502020204030204" pitchFamily="34" charset="0"/>
                </a:endParaRP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endParaRPr lang="hr-HR" sz="2400" dirty="0">
                  <a:solidFill>
                    <a:srgbClr val="4472C4"/>
                  </a:solidFill>
                  <a:latin typeface="Open Sans "/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2B3C225A-5885-6EC2-022E-BDE3E729965C}"/>
                  </a:ext>
                </a:extLst>
              </p:cNvPr>
              <p:cNvGrpSpPr/>
              <p:nvPr/>
            </p:nvGrpSpPr>
            <p:grpSpPr>
              <a:xfrm>
                <a:off x="6267674" y="1889074"/>
                <a:ext cx="3839309" cy="4701701"/>
                <a:chOff x="5992581" y="1545384"/>
                <a:chExt cx="3889244" cy="4701701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D076E37-D547-8943-BAD0-ADE23F59CCA0}"/>
                    </a:ext>
                  </a:extLst>
                </p:cNvPr>
                <p:cNvSpPr/>
                <p:nvPr/>
              </p:nvSpPr>
              <p:spPr>
                <a:xfrm>
                  <a:off x="6593000" y="2153657"/>
                  <a:ext cx="3288825" cy="409342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A57193F8-4E0B-8E92-2211-D5749E300D06}"/>
                    </a:ext>
                  </a:extLst>
                </p:cNvPr>
                <p:cNvSpPr/>
                <p:nvPr/>
              </p:nvSpPr>
              <p:spPr>
                <a:xfrm>
                  <a:off x="5992581" y="1674250"/>
                  <a:ext cx="3500950" cy="540000"/>
                </a:xfrm>
                <a:prstGeom prst="roundRect">
                  <a:avLst/>
                </a:prstGeom>
                <a:solidFill>
                  <a:srgbClr val="009B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403B8AD-D198-AA30-F2F3-D032408EB9C0}"/>
                    </a:ext>
                  </a:extLst>
                </p:cNvPr>
                <p:cNvSpPr txBox="1"/>
                <p:nvPr/>
              </p:nvSpPr>
              <p:spPr>
                <a:xfrm>
                  <a:off x="6208147" y="1743312"/>
                  <a:ext cx="290682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rmAutofit/>
                </a:bodyPr>
                <a:lstStyle/>
                <a:p>
                  <a:pPr algn="ctr">
                    <a:lnSpc>
                      <a:spcPct val="90000"/>
                    </a:lnSpc>
                    <a:spcAft>
                      <a:spcPts val="600"/>
                    </a:spcAft>
                  </a:pPr>
                  <a:r>
                    <a:rPr lang="hr-HR" sz="2800" dirty="0">
                      <a:solidFill>
                        <a:schemeClr val="bg1"/>
                      </a:solidFill>
                      <a:latin typeface="Open Sans "/>
                    </a:rPr>
                    <a:t>Aktivnosti u tijeku</a:t>
                  </a:r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207F975C-A879-C14E-F409-2F2D9219C6F9}"/>
                    </a:ext>
                  </a:extLst>
                </p:cNvPr>
                <p:cNvGrpSpPr/>
                <p:nvPr/>
              </p:nvGrpSpPr>
              <p:grpSpPr>
                <a:xfrm>
                  <a:off x="9238289" y="1545384"/>
                  <a:ext cx="609727" cy="740448"/>
                  <a:chOff x="10718548" y="379304"/>
                  <a:chExt cx="598559" cy="726888"/>
                </a:xfrm>
              </p:grpSpPr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EA3B8672-D034-9F6B-5EA6-3FE4E8409C19}"/>
                      </a:ext>
                    </a:extLst>
                  </p:cNvPr>
                  <p:cNvSpPr/>
                  <p:nvPr/>
                </p:nvSpPr>
                <p:spPr>
                  <a:xfrm>
                    <a:off x="10718548" y="379304"/>
                    <a:ext cx="598559" cy="726888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/>
                  </a:p>
                </p:txBody>
              </p:sp>
              <p:pic>
                <p:nvPicPr>
                  <p:cNvPr id="31" name="Graphic 30" descr="Arrow circle with solid fill">
                    <a:extLst>
                      <a:ext uri="{FF2B5EF4-FFF2-40B4-BE49-F238E27FC236}">
                        <a16:creationId xmlns:a16="http://schemas.microsoft.com/office/drawing/2014/main" id="{7FB87814-D4CD-4748-C763-2C41BA856F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719364" y="446877"/>
                    <a:ext cx="596912" cy="591743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679342D-A950-6476-23B1-F213EB33E672}"/>
                  </a:ext>
                </a:extLst>
              </p:cNvPr>
              <p:cNvSpPr txBox="1"/>
              <p:nvPr/>
            </p:nvSpPr>
            <p:spPr>
              <a:xfrm>
                <a:off x="1991370" y="6268446"/>
                <a:ext cx="8002472" cy="461665"/>
              </a:xfrm>
              <a:prstGeom prst="rect">
                <a:avLst/>
              </a:prstGeom>
              <a:noFill/>
            </p:spPr>
            <p:txBody>
              <a:bodyPr wrap="square">
                <a:norm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hr-HR" sz="2400" b="1" dirty="0">
                    <a:solidFill>
                      <a:schemeClr val="bg1"/>
                    </a:solidFill>
                    <a:effectLst/>
                    <a:latin typeface="Open Sans "/>
                    <a:ea typeface="Calibri" panose="020F0502020204030204" pitchFamily="34" charset="0"/>
                  </a:rPr>
                  <a:t>79,67 % </a:t>
                </a:r>
                <a:r>
                  <a:rPr lang="hr-HR" sz="2400" dirty="0">
                    <a:solidFill>
                      <a:schemeClr val="bg1"/>
                    </a:solidFill>
                    <a:effectLst/>
                    <a:latin typeface="Open Sans "/>
                    <a:ea typeface="Calibri" panose="020F0502020204030204" pitchFamily="34" charset="0"/>
                  </a:rPr>
                  <a:t>lokacija škola ima funkcionalnu lokalnu mrežu</a:t>
                </a:r>
                <a:endParaRPr lang="hr-HR" sz="2400" dirty="0">
                  <a:solidFill>
                    <a:schemeClr val="bg1"/>
                  </a:solidFill>
                  <a:latin typeface="Open Sans 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A717698-EC40-D0D6-7C91-156FB6C51A43}"/>
                </a:ext>
              </a:extLst>
            </p:cNvPr>
            <p:cNvSpPr txBox="1"/>
            <p:nvPr/>
          </p:nvSpPr>
          <p:spPr>
            <a:xfrm>
              <a:off x="423869" y="1618987"/>
              <a:ext cx="5239284" cy="3200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hr-HR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Radionice u školama: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hr-HR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2753 radionice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hr-HR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51 971 polaznika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hr-H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hr-HR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Online edukacije: 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hr-HR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72 virtualne radionice - 1632 polaznika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hr-HR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18 webinara -11.863 polaznika 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hr-HR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4 e-tečaja - 5533 upisanih polaznika 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hr-HR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(1110 uspješno završilo tečajeve)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BAAA28-71B6-5B89-F613-A26BB1358D16}"/>
                </a:ext>
              </a:extLst>
            </p:cNvPr>
            <p:cNvSpPr txBox="1"/>
            <p:nvPr/>
          </p:nvSpPr>
          <p:spPr>
            <a:xfrm>
              <a:off x="6528849" y="1558189"/>
              <a:ext cx="5471473" cy="5924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hr-HR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17 vrsta (tema) </a:t>
              </a:r>
              <a:r>
                <a:rPr lang="hr-HR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radionica u školama 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hr-HR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11 vrsta (tema) </a:t>
              </a:r>
              <a:r>
                <a:rPr lang="hr-HR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webinara virtualno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hr-HR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3 vrste (teme) </a:t>
              </a:r>
              <a:r>
                <a:rPr lang="hr-HR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e-tečajeva u obliku MOOC-a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hr-H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hr-HR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Finalizacija prvih 40 lekcija iz paketa interaktivnih obrazovnih sadržaja za samoučenje tzv. </a:t>
              </a:r>
              <a:r>
                <a:rPr lang="hr-HR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EduBlic </a:t>
              </a:r>
              <a:r>
                <a:rPr lang="hr-HR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- do kraja 10. na Edutoriju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hr-H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hr-HR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Ostatak od ukupno </a:t>
              </a:r>
              <a:r>
                <a:rPr lang="hr-HR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230 lekcija EduBlica </a:t>
              </a:r>
              <a:r>
                <a:rPr lang="hr-HR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- do kraja veljače 2023. godine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hr-H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hr-HR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Do kraja 1. polugodišta šk. god. 2022./2023. </a:t>
              </a:r>
              <a:r>
                <a:rPr lang="hr-HR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4 vrste (teme) webinara i 13 vrsti (tema) e-tečajeva 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hr-H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hr-H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endParaRPr>
            </a:p>
            <a:p>
              <a:endParaRPr lang="hr-HR" dirty="0"/>
            </a:p>
          </p:txBody>
        </p:sp>
      </p:grpSp>
    </p:spTree>
    <p:extLst>
      <p:ext uri="{BB962C8B-B14F-4D97-AF65-F5344CB8AC3E}">
        <p14:creationId xmlns:p14="http://schemas.microsoft.com/office/powerpoint/2010/main" val="767717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7BB4276-14A7-2082-DA86-197A18E25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80" y="521099"/>
            <a:ext cx="11522439" cy="557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03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2A94C7A-E35A-BFD2-6277-B3F56F10C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04" y="437951"/>
            <a:ext cx="4372547" cy="3396303"/>
          </a:xfrm>
          <a:prstGeom prst="rect">
            <a:avLst/>
          </a:prstGeom>
        </p:spPr>
      </p:pic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5E8D4077-9FA0-20A3-B9E7-226C6B5D1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203" y="2833047"/>
            <a:ext cx="7079593" cy="31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26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AC946-BBB0-0963-385F-8906CC86844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75068" y="2226123"/>
            <a:ext cx="9546519" cy="33528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b="1" dirty="0"/>
              <a:t>Oko 50 provedenih nabava</a:t>
            </a:r>
            <a:r>
              <a:rPr lang="hr-H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indent="0">
              <a:buNone/>
            </a:pPr>
            <a:endParaRPr lang="hr-H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hr-H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48 </a:t>
            </a:r>
            <a:r>
              <a:rPr lang="hr-HR" sz="2400" b="1" dirty="0"/>
              <a:t>ugovora u provedbi</a:t>
            </a:r>
          </a:p>
          <a:p>
            <a:pPr marL="0" indent="0">
              <a:buNone/>
            </a:pPr>
            <a:endParaRPr lang="hr-HR" sz="2400" b="1" dirty="0"/>
          </a:p>
          <a:p>
            <a:pPr marL="0" indent="0">
              <a:buNone/>
            </a:pPr>
            <a:r>
              <a:rPr lang="hr-HR" sz="2400" b="1" dirty="0"/>
              <a:t>10 nabava u tijeku</a:t>
            </a:r>
          </a:p>
          <a:p>
            <a:pPr marL="0" indent="0">
              <a:buNone/>
            </a:pPr>
            <a:endParaRPr lang="hr-HR" sz="2400" b="1" dirty="0"/>
          </a:p>
          <a:p>
            <a:pPr marL="0" indent="0">
              <a:buNone/>
            </a:pPr>
            <a:r>
              <a:rPr lang="hr-HR" sz="2400" b="1" dirty="0"/>
              <a:t>9 nabava u pripremi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B0F586-49BA-D227-85D0-F1333932961A}"/>
              </a:ext>
            </a:extLst>
          </p:cNvPr>
          <p:cNvGrpSpPr/>
          <p:nvPr/>
        </p:nvGrpSpPr>
        <p:grpSpPr>
          <a:xfrm>
            <a:off x="1022159" y="1571017"/>
            <a:ext cx="322730" cy="3715966"/>
            <a:chOff x="6631108" y="1410511"/>
            <a:chExt cx="322730" cy="371596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ED057F8-54E9-956F-5C17-D46479FFCD79}"/>
                </a:ext>
              </a:extLst>
            </p:cNvPr>
            <p:cNvCxnSpPr>
              <a:cxnSpLocks/>
            </p:cNvCxnSpPr>
            <p:nvPr/>
          </p:nvCxnSpPr>
          <p:spPr>
            <a:xfrm>
              <a:off x="6792473" y="1410511"/>
              <a:ext cx="0" cy="3715966"/>
            </a:xfrm>
            <a:prstGeom prst="line">
              <a:avLst/>
            </a:prstGeom>
            <a:ln w="41275">
              <a:solidFill>
                <a:srgbClr val="009B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8C100B9-D3AF-A070-32C2-09AE36AD6F8F}"/>
                </a:ext>
              </a:extLst>
            </p:cNvPr>
            <p:cNvSpPr/>
            <p:nvPr/>
          </p:nvSpPr>
          <p:spPr>
            <a:xfrm>
              <a:off x="6631108" y="2065617"/>
              <a:ext cx="322730" cy="318888"/>
            </a:xfrm>
            <a:prstGeom prst="ellipse">
              <a:avLst/>
            </a:prstGeom>
            <a:solidFill>
              <a:srgbClr val="009BE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E2AAEF0-2519-869B-5790-422DAEAC553C}"/>
                </a:ext>
              </a:extLst>
            </p:cNvPr>
            <p:cNvSpPr/>
            <p:nvPr/>
          </p:nvSpPr>
          <p:spPr>
            <a:xfrm>
              <a:off x="6631108" y="3051675"/>
              <a:ext cx="322730" cy="318888"/>
            </a:xfrm>
            <a:prstGeom prst="ellipse">
              <a:avLst/>
            </a:prstGeom>
            <a:solidFill>
              <a:srgbClr val="009BE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D5984D7-4782-55D1-48B6-EDF812CAFB47}"/>
                </a:ext>
              </a:extLst>
            </p:cNvPr>
            <p:cNvSpPr/>
            <p:nvPr/>
          </p:nvSpPr>
          <p:spPr>
            <a:xfrm>
              <a:off x="6631108" y="4037733"/>
              <a:ext cx="322730" cy="318888"/>
            </a:xfrm>
            <a:prstGeom prst="ellipse">
              <a:avLst/>
            </a:prstGeom>
            <a:solidFill>
              <a:srgbClr val="009BE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2" name="Rectangle: Rounded Corners 23">
            <a:extLst>
              <a:ext uri="{FF2B5EF4-FFF2-40B4-BE49-F238E27FC236}">
                <a16:creationId xmlns:a16="http://schemas.microsoft.com/office/drawing/2014/main" id="{D8D17330-ABBF-20EA-4645-1E8EF6167F73}"/>
              </a:ext>
            </a:extLst>
          </p:cNvPr>
          <p:cNvSpPr/>
          <p:nvPr/>
        </p:nvSpPr>
        <p:spPr>
          <a:xfrm>
            <a:off x="3271783" y="952210"/>
            <a:ext cx="5648433" cy="618807"/>
          </a:xfrm>
          <a:prstGeom prst="roundRect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 mjeseci </a:t>
            </a:r>
            <a:r>
              <a:rPr lang="hr-H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</a:t>
            </a:r>
            <a:r>
              <a:rPr lang="hr-HR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kraja projekta!</a:t>
            </a:r>
          </a:p>
        </p:txBody>
      </p:sp>
    </p:spTree>
    <p:extLst>
      <p:ext uri="{BB962C8B-B14F-4D97-AF65-F5344CB8AC3E}">
        <p14:creationId xmlns:p14="http://schemas.microsoft.com/office/powerpoint/2010/main" val="417226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kon 2">
            <a:extLst>
              <a:ext uri="{FF2B5EF4-FFF2-40B4-BE49-F238E27FC236}">
                <a16:creationId xmlns:a16="http://schemas.microsoft.com/office/drawing/2014/main" id="{8089F66F-E127-4715-8725-19EECB3629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8765460"/>
              </p:ext>
            </p:extLst>
          </p:nvPr>
        </p:nvGraphicFramePr>
        <p:xfrm>
          <a:off x="643467" y="643466"/>
          <a:ext cx="10905066" cy="5571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27769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3858A45-E301-9F2B-0DE2-A3246F3705CD}"/>
              </a:ext>
            </a:extLst>
          </p:cNvPr>
          <p:cNvGrpSpPr/>
          <p:nvPr/>
        </p:nvGrpSpPr>
        <p:grpSpPr>
          <a:xfrm>
            <a:off x="269441" y="586549"/>
            <a:ext cx="11016770" cy="6452363"/>
            <a:chOff x="269441" y="571431"/>
            <a:chExt cx="11016770" cy="645236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1F15C83-CE5A-FBB2-719E-8F7D9495FBEC}"/>
                </a:ext>
              </a:extLst>
            </p:cNvPr>
            <p:cNvGrpSpPr/>
            <p:nvPr/>
          </p:nvGrpSpPr>
          <p:grpSpPr>
            <a:xfrm>
              <a:off x="269441" y="571431"/>
              <a:ext cx="11016770" cy="4879228"/>
              <a:chOff x="1459403" y="2018561"/>
              <a:chExt cx="8647581" cy="471155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C931445E-89E9-A22B-B704-8460632AC833}"/>
                  </a:ext>
                </a:extLst>
              </p:cNvPr>
              <p:cNvGrpSpPr/>
              <p:nvPr/>
            </p:nvGrpSpPr>
            <p:grpSpPr>
              <a:xfrm>
                <a:off x="1459403" y="2018561"/>
                <a:ext cx="8534439" cy="4269674"/>
                <a:chOff x="1459403" y="2018561"/>
                <a:chExt cx="8534439" cy="4269674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CB0E695-3980-156B-15C6-774D9EB8C6FC}"/>
                    </a:ext>
                  </a:extLst>
                </p:cNvPr>
                <p:cNvSpPr/>
                <p:nvPr/>
              </p:nvSpPr>
              <p:spPr>
                <a:xfrm>
                  <a:off x="1811873" y="2194807"/>
                  <a:ext cx="3160892" cy="409342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9CA51311-FFAE-AB6B-FD09-C8B0AC8EC55B}"/>
                    </a:ext>
                  </a:extLst>
                </p:cNvPr>
                <p:cNvSpPr/>
                <p:nvPr/>
              </p:nvSpPr>
              <p:spPr>
                <a:xfrm>
                  <a:off x="1508265" y="2018561"/>
                  <a:ext cx="8485577" cy="932205"/>
                </a:xfrm>
                <a:prstGeom prst="roundRect">
                  <a:avLst/>
                </a:prstGeom>
                <a:solidFill>
                  <a:srgbClr val="009B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13A05D0-50F0-8AE2-38ED-0678628A753D}"/>
                    </a:ext>
                  </a:extLst>
                </p:cNvPr>
                <p:cNvSpPr txBox="1"/>
                <p:nvPr/>
              </p:nvSpPr>
              <p:spPr>
                <a:xfrm>
                  <a:off x="1668267" y="2265210"/>
                  <a:ext cx="8154211" cy="5608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rmAutofit fontScale="47500" lnSpcReduction="20000"/>
                </a:bodyPr>
                <a:lstStyle/>
                <a:p>
                  <a:pPr algn="ctr">
                    <a:lnSpc>
                      <a:spcPct val="120000"/>
                    </a:lnSpc>
                    <a:spcAft>
                      <a:spcPts val="600"/>
                    </a:spcAft>
                  </a:pPr>
                  <a:r>
                    <a:rPr lang="hr-HR" sz="6400" dirty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Izazovi u održavanju radionica za ravnateljice i ravnatelje</a:t>
                  </a:r>
                  <a:endParaRPr lang="hr-HR" sz="2800" dirty="0">
                    <a:solidFill>
                      <a:schemeClr val="bg1"/>
                    </a:solidFill>
                    <a:latin typeface="Open Sans "/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B58AE63-A961-3225-EF50-2620FADC629D}"/>
                    </a:ext>
                  </a:extLst>
                </p:cNvPr>
                <p:cNvSpPr txBox="1"/>
                <p:nvPr/>
              </p:nvSpPr>
              <p:spPr>
                <a:xfrm>
                  <a:off x="1459403" y="2950766"/>
                  <a:ext cx="3513362" cy="30825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rmAutofit/>
                </a:bodyPr>
                <a:lstStyle/>
                <a:p>
                  <a:pPr>
                    <a:lnSpc>
                      <a:spcPct val="90000"/>
                    </a:lnSpc>
                    <a:spcAft>
                      <a:spcPts val="600"/>
                    </a:spcAft>
                  </a:pPr>
                  <a:endParaRPr lang="hr-HR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 "/>
                  </a:endParaRPr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5A085D1-95BD-70E8-7DC7-5F3F4E657404}"/>
                  </a:ext>
                </a:extLst>
              </p:cNvPr>
              <p:cNvSpPr txBox="1"/>
              <p:nvPr/>
            </p:nvSpPr>
            <p:spPr>
              <a:xfrm>
                <a:off x="6580941" y="2826062"/>
                <a:ext cx="3495956" cy="3415842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endParaRPr lang="hr-H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Open Sans "/>
                  <a:ea typeface="Calibri" panose="020F0502020204030204" pitchFamily="34" charset="0"/>
                </a:endParaRP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endParaRPr lang="hr-HR" sz="2400" dirty="0">
                  <a:solidFill>
                    <a:srgbClr val="4472C4"/>
                  </a:solidFill>
                  <a:latin typeface="Open Sans 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D076E37-D547-8943-BAD0-ADE23F59CCA0}"/>
                  </a:ext>
                </a:extLst>
              </p:cNvPr>
              <p:cNvSpPr/>
              <p:nvPr/>
            </p:nvSpPr>
            <p:spPr>
              <a:xfrm>
                <a:off x="6860385" y="2497348"/>
                <a:ext cx="3246599" cy="409342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679342D-A950-6476-23B1-F213EB33E672}"/>
                  </a:ext>
                </a:extLst>
              </p:cNvPr>
              <p:cNvSpPr txBox="1"/>
              <p:nvPr/>
            </p:nvSpPr>
            <p:spPr>
              <a:xfrm>
                <a:off x="1991370" y="6268446"/>
                <a:ext cx="8002472" cy="461665"/>
              </a:xfrm>
              <a:prstGeom prst="rect">
                <a:avLst/>
              </a:prstGeom>
              <a:noFill/>
            </p:spPr>
            <p:txBody>
              <a:bodyPr wrap="square">
                <a:norm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hr-HR" sz="2400" b="1" dirty="0">
                    <a:solidFill>
                      <a:schemeClr val="bg1"/>
                    </a:solidFill>
                    <a:effectLst/>
                    <a:latin typeface="Open Sans "/>
                    <a:ea typeface="Calibri" panose="020F0502020204030204" pitchFamily="34" charset="0"/>
                  </a:rPr>
                  <a:t>79,67 % </a:t>
                </a:r>
                <a:r>
                  <a:rPr lang="hr-HR" sz="2400" dirty="0">
                    <a:solidFill>
                      <a:schemeClr val="bg1"/>
                    </a:solidFill>
                    <a:effectLst/>
                    <a:latin typeface="Open Sans "/>
                    <a:ea typeface="Calibri" panose="020F0502020204030204" pitchFamily="34" charset="0"/>
                  </a:rPr>
                  <a:t>lokacija škola ima funkcionalnu lokalnu mrežu</a:t>
                </a:r>
                <a:endParaRPr lang="hr-HR" sz="2400" dirty="0">
                  <a:solidFill>
                    <a:schemeClr val="bg1"/>
                  </a:solidFill>
                  <a:latin typeface="Open Sans 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A717698-EC40-D0D6-7C91-156FB6C51A43}"/>
                </a:ext>
              </a:extLst>
            </p:cNvPr>
            <p:cNvSpPr txBox="1"/>
            <p:nvPr/>
          </p:nvSpPr>
          <p:spPr>
            <a:xfrm>
              <a:off x="427902" y="1789541"/>
              <a:ext cx="5239284" cy="5234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95296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1600"/>
                </a:spcBef>
                <a:spcAft>
                  <a:spcPts val="0"/>
                </a:spcAft>
                <a:buClrTx/>
                <a:buSzPts val="18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Nedovoljni broj prijavljenih dan prije održavanja radionice 	</a:t>
              </a:r>
            </a:p>
            <a:p>
              <a:pPr marL="495296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1600"/>
                </a:spcBef>
                <a:spcAft>
                  <a:spcPts val="0"/>
                </a:spcAft>
                <a:buClrTx/>
                <a:buSzPts val="18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Ravnatelji se prijave, ali ne dođu na radionicu			</a:t>
              </a:r>
            </a:p>
            <a:p>
              <a:pPr marL="495296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1600"/>
                </a:spcBef>
                <a:spcAft>
                  <a:spcPts val="0"/>
                </a:spcAft>
                <a:buClrTx/>
                <a:buSzPts val="18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Nekoliko ravnatelja je aktivno na radionicama, ostali su ulogirani, ali nisu uz uređaj</a:t>
              </a:r>
            </a:p>
            <a:p>
              <a:pPr marL="495296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1600"/>
                </a:spcBef>
                <a:spcAft>
                  <a:spcPts val="0"/>
                </a:spcAft>
                <a:buClrTx/>
                <a:buSzPts val="18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 ostaju svi ravnatelji na radionici do kraja (</a:t>
              </a:r>
              <a:r>
                <a:rPr kumimoji="0" lang="hr-HR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najkraći zabilježeni login je 36 sekundi</a:t>
              </a: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a dosta ih se isključi nakon cca 5 do 30 minuta)</a:t>
              </a:r>
            </a:p>
            <a:p>
              <a:pPr marL="495296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1600"/>
                </a:spcBef>
                <a:spcAft>
                  <a:spcPts val="0"/>
                </a:spcAft>
                <a:buClrTx/>
                <a:buSzPts val="18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			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9E6D606-F721-F28A-B9EB-14E677C28D68}"/>
              </a:ext>
            </a:extLst>
          </p:cNvPr>
          <p:cNvSpPr txBox="1"/>
          <p:nvPr/>
        </p:nvSpPr>
        <p:spPr>
          <a:xfrm>
            <a:off x="6096000" y="1812957"/>
            <a:ext cx="5619025" cy="4491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5296" marR="0" lvl="0" indent="-34290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 spajaju se putem uređaja sa stabilnom vezom pa određenom broju ravnatelja puca veza	</a:t>
            </a:r>
          </a:p>
          <a:p>
            <a:pPr marL="495296" marR="0" lvl="0" indent="-34290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 spajaju se svojim AAI identitetom iako su u više navrata obaviješteni o važnosti prijave s AAI računom, s neadekvatnih uređaja za odrađivanje vježbi</a:t>
            </a:r>
          </a:p>
          <a:p>
            <a:pPr marL="495296" marR="0" lvl="0" indent="-34290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Nekolicina ravnatelja se prijavi na sve otvorene radionice (iste teme), ulogiraju se na nekoliko njih, sudjeluju eventualno na jednoj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332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A84D4-05FB-852F-7B93-F6A3A7C86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E-Sadržaji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7A819-9573-4357-E7E4-E2CEDFA10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Picture Placeholder 5" descr="A close up of a keyboard&#10;&#10;Description automatically generated with medium confidence">
            <a:extLst>
              <a:ext uri="{FF2B5EF4-FFF2-40B4-BE49-F238E27FC236}">
                <a16:creationId xmlns:a16="http://schemas.microsoft.com/office/drawing/2014/main" id="{9CA22AE0-B782-3D9E-F64D-EB0BACDE06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7475" r="27475"/>
          <a:stretch>
            <a:fillRect/>
          </a:stretch>
        </p:blipFill>
        <p:spPr>
          <a:xfrm>
            <a:off x="6419654" y="0"/>
            <a:ext cx="5772346" cy="6765925"/>
          </a:xfrm>
        </p:spPr>
      </p:pic>
    </p:spTree>
    <p:extLst>
      <p:ext uri="{BB962C8B-B14F-4D97-AF65-F5344CB8AC3E}">
        <p14:creationId xmlns:p14="http://schemas.microsoft.com/office/powerpoint/2010/main" val="3860071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1F15C83-CE5A-FBB2-719E-8F7D9495FBEC}"/>
              </a:ext>
            </a:extLst>
          </p:cNvPr>
          <p:cNvGrpSpPr/>
          <p:nvPr/>
        </p:nvGrpSpPr>
        <p:grpSpPr>
          <a:xfrm>
            <a:off x="361619" y="286487"/>
            <a:ext cx="11153662" cy="5013324"/>
            <a:chOff x="1459403" y="1889074"/>
            <a:chExt cx="8755034" cy="484103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931445E-89E9-A22B-B704-8460632AC833}"/>
                </a:ext>
              </a:extLst>
            </p:cNvPr>
            <p:cNvGrpSpPr/>
            <p:nvPr/>
          </p:nvGrpSpPr>
          <p:grpSpPr>
            <a:xfrm>
              <a:off x="1459403" y="1903671"/>
              <a:ext cx="3974473" cy="4384564"/>
              <a:chOff x="1459403" y="1903671"/>
              <a:chExt cx="3974473" cy="4384564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CB0E695-3980-156B-15C6-774D9EB8C6FC}"/>
                  </a:ext>
                </a:extLst>
              </p:cNvPr>
              <p:cNvSpPr/>
              <p:nvPr/>
            </p:nvSpPr>
            <p:spPr>
              <a:xfrm>
                <a:off x="1811873" y="2194807"/>
                <a:ext cx="3160892" cy="409342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CA51311-FFAE-AB6B-FD09-C8B0AC8EC55B}"/>
                  </a:ext>
                </a:extLst>
              </p:cNvPr>
              <p:cNvSpPr/>
              <p:nvPr/>
            </p:nvSpPr>
            <p:spPr>
              <a:xfrm>
                <a:off x="1508266" y="2018561"/>
                <a:ext cx="3456000" cy="540000"/>
              </a:xfrm>
              <a:prstGeom prst="roundRect">
                <a:avLst/>
              </a:prstGeom>
              <a:solidFill>
                <a:srgbClr val="009B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3A05D0-50F0-8AE2-38ED-0678628A753D}"/>
                  </a:ext>
                </a:extLst>
              </p:cNvPr>
              <p:cNvSpPr txBox="1"/>
              <p:nvPr/>
            </p:nvSpPr>
            <p:spPr>
              <a:xfrm>
                <a:off x="1654966" y="2087002"/>
                <a:ext cx="3027726" cy="461665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hr-HR" sz="2800" dirty="0">
                    <a:solidFill>
                      <a:schemeClr val="bg1"/>
                    </a:solidFill>
                    <a:latin typeface="Open Sans "/>
                  </a:rPr>
                  <a:t>Završene aktivnosti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58AE63-A961-3225-EF50-2620FADC629D}"/>
                  </a:ext>
                </a:extLst>
              </p:cNvPr>
              <p:cNvSpPr txBox="1"/>
              <p:nvPr/>
            </p:nvSpPr>
            <p:spPr>
              <a:xfrm>
                <a:off x="1459403" y="2950766"/>
                <a:ext cx="3513362" cy="3082589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endParaRPr lang="hr-H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40C1FB0-0A4F-FCF8-2C59-570D7041AC93}"/>
                  </a:ext>
                </a:extLst>
              </p:cNvPr>
              <p:cNvGrpSpPr/>
              <p:nvPr/>
            </p:nvGrpSpPr>
            <p:grpSpPr>
              <a:xfrm>
                <a:off x="4677876" y="1903671"/>
                <a:ext cx="756000" cy="756000"/>
                <a:chOff x="10426122" y="1642620"/>
                <a:chExt cx="755009" cy="755009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8AC55C36-6824-C890-2DDC-D16BAB7B8AC0}"/>
                    </a:ext>
                  </a:extLst>
                </p:cNvPr>
                <p:cNvSpPr/>
                <p:nvPr/>
              </p:nvSpPr>
              <p:spPr>
                <a:xfrm>
                  <a:off x="10426122" y="1642620"/>
                  <a:ext cx="755009" cy="755009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pic>
              <p:nvPicPr>
                <p:cNvPr id="14" name="Graphic 13" descr="Checkmark with solid fill">
                  <a:extLst>
                    <a:ext uri="{FF2B5EF4-FFF2-40B4-BE49-F238E27FC236}">
                      <a16:creationId xmlns:a16="http://schemas.microsoft.com/office/drawing/2014/main" id="{579C82A6-6A9D-754E-6D8B-C1C64BB747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64216" y="1789595"/>
                  <a:ext cx="503604" cy="503604"/>
                </a:xfrm>
                <a:prstGeom prst="rect">
                  <a:avLst/>
                </a:prstGeom>
              </p:spPr>
            </p:pic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A085D1-95BD-70E8-7DC7-5F3F4E657404}"/>
                </a:ext>
              </a:extLst>
            </p:cNvPr>
            <p:cNvSpPr txBox="1"/>
            <p:nvPr/>
          </p:nvSpPr>
          <p:spPr>
            <a:xfrm>
              <a:off x="6715729" y="2947178"/>
              <a:ext cx="3495956" cy="341584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pen Sans "/>
                <a:ea typeface="Calibri" panose="020F0502020204030204" pitchFamily="34" charset="0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hr-HR" sz="2400" dirty="0">
                <a:solidFill>
                  <a:srgbClr val="4472C4"/>
                </a:solidFill>
                <a:latin typeface="Open Sans 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B3C225A-5885-6EC2-022E-BDE3E729965C}"/>
                </a:ext>
              </a:extLst>
            </p:cNvPr>
            <p:cNvGrpSpPr/>
            <p:nvPr/>
          </p:nvGrpSpPr>
          <p:grpSpPr>
            <a:xfrm>
              <a:off x="6267674" y="1889074"/>
              <a:ext cx="3946763" cy="4701701"/>
              <a:chOff x="5992581" y="1545384"/>
              <a:chExt cx="3998096" cy="4701701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D076E37-D547-8943-BAD0-ADE23F59CCA0}"/>
                  </a:ext>
                </a:extLst>
              </p:cNvPr>
              <p:cNvSpPr/>
              <p:nvPr/>
            </p:nvSpPr>
            <p:spPr>
              <a:xfrm>
                <a:off x="6593000" y="2153657"/>
                <a:ext cx="3288825" cy="409342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A57193F8-4E0B-8E92-2211-D5749E300D06}"/>
                  </a:ext>
                </a:extLst>
              </p:cNvPr>
              <p:cNvSpPr/>
              <p:nvPr/>
            </p:nvSpPr>
            <p:spPr>
              <a:xfrm>
                <a:off x="5992581" y="1674250"/>
                <a:ext cx="3500950" cy="540000"/>
              </a:xfrm>
              <a:prstGeom prst="roundRect">
                <a:avLst/>
              </a:prstGeom>
              <a:solidFill>
                <a:srgbClr val="009B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403B8AD-D198-AA30-F2F3-D032408EB9C0}"/>
                  </a:ext>
                </a:extLst>
              </p:cNvPr>
              <p:cNvSpPr txBox="1"/>
              <p:nvPr/>
            </p:nvSpPr>
            <p:spPr>
              <a:xfrm>
                <a:off x="6208147" y="1743312"/>
                <a:ext cx="2906822" cy="461665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hr-HR" sz="2800" dirty="0">
                    <a:solidFill>
                      <a:schemeClr val="bg1"/>
                    </a:solidFill>
                    <a:latin typeface="Open Sans "/>
                  </a:rPr>
                  <a:t>Aktivnosti u tijeku</a:t>
                </a: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07F975C-A879-C14E-F409-2F2D9219C6F9}"/>
                  </a:ext>
                </a:extLst>
              </p:cNvPr>
              <p:cNvGrpSpPr/>
              <p:nvPr/>
            </p:nvGrpSpPr>
            <p:grpSpPr>
              <a:xfrm>
                <a:off x="9235668" y="1545384"/>
                <a:ext cx="755009" cy="755009"/>
                <a:chOff x="10716005" y="379304"/>
                <a:chExt cx="741182" cy="741182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EA3B8672-D034-9F6B-5EA6-3FE4E8409C19}"/>
                    </a:ext>
                  </a:extLst>
                </p:cNvPr>
                <p:cNvSpPr/>
                <p:nvPr/>
              </p:nvSpPr>
              <p:spPr>
                <a:xfrm>
                  <a:off x="10716005" y="379304"/>
                  <a:ext cx="741182" cy="74118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pic>
              <p:nvPicPr>
                <p:cNvPr id="31" name="Graphic 30" descr="Arrow circle with solid fill">
                  <a:extLst>
                    <a:ext uri="{FF2B5EF4-FFF2-40B4-BE49-F238E27FC236}">
                      <a16:creationId xmlns:a16="http://schemas.microsoft.com/office/drawing/2014/main" id="{7FB87814-D4CD-4748-C763-2C41BA856F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79690" y="445253"/>
                  <a:ext cx="596912" cy="591743"/>
                </a:xfrm>
                <a:prstGeom prst="rect">
                  <a:avLst/>
                </a:prstGeom>
              </p:spPr>
            </p:pic>
          </p:grp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679342D-A950-6476-23B1-F213EB33E672}"/>
                </a:ext>
              </a:extLst>
            </p:cNvPr>
            <p:cNvSpPr txBox="1"/>
            <p:nvPr/>
          </p:nvSpPr>
          <p:spPr>
            <a:xfrm>
              <a:off x="1991370" y="6268446"/>
              <a:ext cx="8002472" cy="461665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hr-HR" sz="2400" b="1" dirty="0">
                  <a:solidFill>
                    <a:schemeClr val="bg1"/>
                  </a:solidFill>
                  <a:effectLst/>
                  <a:latin typeface="Open Sans "/>
                  <a:ea typeface="Calibri" panose="020F0502020204030204" pitchFamily="34" charset="0"/>
                </a:rPr>
                <a:t>79,67 % </a:t>
              </a:r>
              <a:r>
                <a:rPr lang="hr-HR" sz="2400" dirty="0">
                  <a:solidFill>
                    <a:schemeClr val="bg1"/>
                  </a:solidFill>
                  <a:effectLst/>
                  <a:latin typeface="Open Sans "/>
                  <a:ea typeface="Calibri" panose="020F0502020204030204" pitchFamily="34" charset="0"/>
                </a:rPr>
                <a:t>lokacija škola ima funkcionalnu lokalnu mrežu</a:t>
              </a:r>
              <a:endParaRPr lang="hr-HR" sz="2400" dirty="0">
                <a:solidFill>
                  <a:schemeClr val="bg1"/>
                </a:solidFill>
                <a:latin typeface="Open Sans 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A717698-EC40-D0D6-7C91-156FB6C51A43}"/>
              </a:ext>
            </a:extLst>
          </p:cNvPr>
          <p:cNvSpPr txBox="1"/>
          <p:nvPr/>
        </p:nvSpPr>
        <p:spPr>
          <a:xfrm>
            <a:off x="423869" y="1618987"/>
            <a:ext cx="5001115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47 </a:t>
            </a:r>
            <a:r>
              <a: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DOS-ova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2400" dirty="0">
              <a:solidFill>
                <a:schemeClr val="tx1">
                  <a:lumMod val="50000"/>
                  <a:lumOff val="50000"/>
                </a:schemeClr>
              </a:solidFill>
              <a:latin typeface="Open Sans 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350 </a:t>
            </a:r>
            <a:r>
              <a: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scenarija za međupredmetne teme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2400" dirty="0">
              <a:solidFill>
                <a:schemeClr val="tx1">
                  <a:lumMod val="50000"/>
                  <a:lumOff val="50000"/>
                </a:schemeClr>
              </a:solidFill>
              <a:latin typeface="Open Sans 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190</a:t>
            </a:r>
            <a:r>
              <a: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 interaktivnih sadržaja za međupredmetne teme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2400" dirty="0">
              <a:solidFill>
                <a:schemeClr val="tx1">
                  <a:lumMod val="50000"/>
                  <a:lumOff val="50000"/>
                </a:schemeClr>
              </a:solidFill>
              <a:latin typeface="Open Sans 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448</a:t>
            </a:r>
            <a:r>
              <a: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 predmetnih scenarija poučavanja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BAAA28-71B6-5B89-F613-A26BB1358D16}"/>
              </a:ext>
            </a:extLst>
          </p:cNvPr>
          <p:cNvSpPr txBox="1"/>
          <p:nvPr/>
        </p:nvSpPr>
        <p:spPr>
          <a:xfrm>
            <a:off x="6378238" y="1628717"/>
            <a:ext cx="5471473" cy="5373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U tijeku izrada još </a:t>
            </a:r>
            <a:r>
              <a:rPr lang="hr-H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1000 scenarija poučavanja</a:t>
            </a:r>
            <a:r>
              <a: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 koji će pratiti predmetne DOS-ove i biti temeljni na kurikulumu za pojedini nastavni predmet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2400" dirty="0">
              <a:solidFill>
                <a:schemeClr val="tx1">
                  <a:lumMod val="50000"/>
                  <a:lumOff val="50000"/>
                </a:schemeClr>
              </a:solidFill>
              <a:latin typeface="Open Sans 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Uskoro se kreće s izradom </a:t>
            </a:r>
            <a:r>
              <a:rPr lang="hr-H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51 novog digitalnog obrazovnog sadržaja </a:t>
            </a:r>
            <a:r>
              <a: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u formi interaktivne videolekcije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(43 DOS-a za nastavne predmete te 8 interdisciplinarnih DOS-ova od 5. - 8. razreda OŠ te od 1. - 4. SŠ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2000" dirty="0">
              <a:solidFill>
                <a:schemeClr val="tx1">
                  <a:lumMod val="50000"/>
                  <a:lumOff val="50000"/>
                </a:schemeClr>
              </a:solidFill>
              <a:latin typeface="Open Sans 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2000" dirty="0">
              <a:solidFill>
                <a:schemeClr val="tx1">
                  <a:lumMod val="50000"/>
                  <a:lumOff val="50000"/>
                </a:schemeClr>
              </a:solidFill>
              <a:latin typeface="Open Sans 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688685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54CD5-6BBB-13E6-AB2B-2488FD789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Podrška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23925-30DB-0AE3-6CB6-EDCFB7BC2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Picture Placeholder 5" descr="A couple of women wearing headsets&#10;&#10;Description automatically generated with low confidence">
            <a:extLst>
              <a:ext uri="{FF2B5EF4-FFF2-40B4-BE49-F238E27FC236}">
                <a16:creationId xmlns:a16="http://schemas.microsoft.com/office/drawing/2014/main" id="{1E0979C2-A325-BB12-06EA-EA7D842F6B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7293" r="22044"/>
          <a:stretch/>
        </p:blipFill>
        <p:spPr>
          <a:xfrm>
            <a:off x="7048500" y="0"/>
            <a:ext cx="5143500" cy="6765925"/>
          </a:xfrm>
        </p:spPr>
      </p:pic>
    </p:spTree>
    <p:extLst>
      <p:ext uri="{BB962C8B-B14F-4D97-AF65-F5344CB8AC3E}">
        <p14:creationId xmlns:p14="http://schemas.microsoft.com/office/powerpoint/2010/main" val="560676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3CA3AB-7B41-E230-7532-1F6F276A697B}"/>
              </a:ext>
            </a:extLst>
          </p:cNvPr>
          <p:cNvSpPr/>
          <p:nvPr/>
        </p:nvSpPr>
        <p:spPr>
          <a:xfrm>
            <a:off x="8382745" y="961780"/>
            <a:ext cx="3212714" cy="540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1639F93-4F8B-5E63-484C-3DD7B7C8A22C}"/>
              </a:ext>
            </a:extLst>
          </p:cNvPr>
          <p:cNvSpPr/>
          <p:nvPr/>
        </p:nvSpPr>
        <p:spPr>
          <a:xfrm>
            <a:off x="4369110" y="961780"/>
            <a:ext cx="3212714" cy="540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51B5D9-C22D-C653-BA95-8A8FC77DDAA9}"/>
              </a:ext>
            </a:extLst>
          </p:cNvPr>
          <p:cNvSpPr/>
          <p:nvPr/>
        </p:nvSpPr>
        <p:spPr>
          <a:xfrm>
            <a:off x="445784" y="961780"/>
            <a:ext cx="3212714" cy="540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99AA83-7617-05E3-FBFE-97AC1096704C}"/>
              </a:ext>
            </a:extLst>
          </p:cNvPr>
          <p:cNvGrpSpPr/>
          <p:nvPr/>
        </p:nvGrpSpPr>
        <p:grpSpPr>
          <a:xfrm>
            <a:off x="729744" y="394847"/>
            <a:ext cx="10742271" cy="5266648"/>
            <a:chOff x="1031773" y="510299"/>
            <a:chExt cx="7799197" cy="526664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FD1771C-8DCE-0866-0720-57C416FB926A}"/>
                </a:ext>
              </a:extLst>
            </p:cNvPr>
            <p:cNvSpPr/>
            <p:nvPr/>
          </p:nvSpPr>
          <p:spPr>
            <a:xfrm>
              <a:off x="1031773" y="510301"/>
              <a:ext cx="1934366" cy="830997"/>
            </a:xfrm>
            <a:prstGeom prst="round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ADADB4-2239-AEFA-7ADB-BF29772F1205}"/>
                </a:ext>
              </a:extLst>
            </p:cNvPr>
            <p:cNvSpPr txBox="1"/>
            <p:nvPr/>
          </p:nvSpPr>
          <p:spPr>
            <a:xfrm>
              <a:off x="1340489" y="611672"/>
              <a:ext cx="12479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000" b="1" dirty="0">
                  <a:solidFill>
                    <a:schemeClr val="bg1"/>
                  </a:solidFill>
                  <a:effectLst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Mobilni timovi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4D085E7-F070-E284-586A-D85B97C3D3E9}"/>
                </a:ext>
              </a:extLst>
            </p:cNvPr>
            <p:cNvSpPr txBox="1"/>
            <p:nvPr/>
          </p:nvSpPr>
          <p:spPr>
            <a:xfrm>
              <a:off x="1088819" y="2390290"/>
              <a:ext cx="187956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Obišli sve škole u RH uključene u projekt</a:t>
              </a:r>
            </a:p>
            <a:p>
              <a:endParaRPr lang="hr-H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endParaRPr>
            </a:p>
            <a:p>
              <a:r>
                <a:rPr lang="hr-HR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"/>
                </a:rPr>
                <a:t>Nastavlja se drugi krug posjeta svih škola</a:t>
              </a:r>
            </a:p>
            <a:p>
              <a:endParaRPr lang="hr-HR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endParaRPr lang="hr-HR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A663AC-3059-8DD2-B5CD-699AC2B79D39}"/>
                </a:ext>
              </a:extLst>
            </p:cNvPr>
            <p:cNvSpPr txBox="1"/>
            <p:nvPr/>
          </p:nvSpPr>
          <p:spPr>
            <a:xfrm>
              <a:off x="3873135" y="1806629"/>
              <a:ext cx="1934366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 tijeku građevinski radovi u 10 ROC-ova</a:t>
              </a:r>
            </a:p>
            <a:p>
              <a:endPara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Nakon završetka građevinskih radova - nabava namještaja za svih 10 lokacija (zaključno s početkom 2023.)</a:t>
              </a:r>
            </a:p>
            <a:p>
              <a:endPara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Opremanje ROC-ova računalnom opremom slijedi u 2023. godini</a:t>
              </a:r>
            </a:p>
            <a:p>
              <a:endPara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19808F4-25FF-4B66-8A94-BFDDA727B821}"/>
                </a:ext>
              </a:extLst>
            </p:cNvPr>
            <p:cNvSpPr/>
            <p:nvPr/>
          </p:nvSpPr>
          <p:spPr>
            <a:xfrm>
              <a:off x="3909462" y="510300"/>
              <a:ext cx="1934366" cy="830997"/>
            </a:xfrm>
            <a:prstGeom prst="round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000" dirty="0">
                  <a:solidFill>
                    <a:schemeClr val="bg1"/>
                  </a:solidFill>
                  <a:effectLst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Regionalni obrazovni centri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FA31DB2-264F-9D60-FDD1-EB2F7BF8FFAF}"/>
                </a:ext>
              </a:extLst>
            </p:cNvPr>
            <p:cNvSpPr/>
            <p:nvPr/>
          </p:nvSpPr>
          <p:spPr>
            <a:xfrm>
              <a:off x="6787151" y="510299"/>
              <a:ext cx="1934366" cy="830997"/>
            </a:xfrm>
            <a:prstGeom prst="round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000" dirty="0">
                  <a:solidFill>
                    <a:schemeClr val="bg1"/>
                  </a:solidFill>
                  <a:effectLst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Regionalna događanja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F5A126-107B-39A2-2203-82B579FA69F9}"/>
                </a:ext>
              </a:extLst>
            </p:cNvPr>
            <p:cNvSpPr txBox="1"/>
            <p:nvPr/>
          </p:nvSpPr>
          <p:spPr>
            <a:xfrm>
              <a:off x="6701774" y="1806629"/>
              <a:ext cx="2129196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Održano 7 regionalnih događanja u: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Varaždinu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Zagrebu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Osijeku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Rijeci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Zadru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Splitu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Dubrovniku</a:t>
              </a:r>
            </a:p>
            <a:p>
              <a:endPara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hr-HR" b="1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Novi krug regionalnih dođađanja - </a:t>
              </a:r>
              <a:r>
                <a:rPr lang="hr-HR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prosinac 2022. i siječanj 2023. </a:t>
              </a:r>
            </a:p>
            <a:p>
              <a:endParaRPr lang="hr-HR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9805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D5B5E-3769-9CD1-3922-8118FBC61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Digitalna zrelost škola i istraživanja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2BA5D-D5AC-B111-8B38-EDBB95443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Picture Placeholder 5" descr="A person drawing on a white board&#10;&#10;Description automatically generated with low confidence">
            <a:extLst>
              <a:ext uri="{FF2B5EF4-FFF2-40B4-BE49-F238E27FC236}">
                <a16:creationId xmlns:a16="http://schemas.microsoft.com/office/drawing/2014/main" id="{2A2B276E-1B0E-3E9B-AE08-E3CEFABB3B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154" r="26154"/>
          <a:stretch>
            <a:fillRect/>
          </a:stretch>
        </p:blipFill>
        <p:spPr>
          <a:xfrm>
            <a:off x="7248525" y="0"/>
            <a:ext cx="4943475" cy="6765925"/>
          </a:xfrm>
        </p:spPr>
      </p:pic>
    </p:spTree>
    <p:extLst>
      <p:ext uri="{BB962C8B-B14F-4D97-AF65-F5344CB8AC3E}">
        <p14:creationId xmlns:p14="http://schemas.microsoft.com/office/powerpoint/2010/main" val="586372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C931445E-89E9-A22B-B704-8460632AC833}"/>
              </a:ext>
            </a:extLst>
          </p:cNvPr>
          <p:cNvGrpSpPr/>
          <p:nvPr/>
        </p:nvGrpSpPr>
        <p:grpSpPr>
          <a:xfrm>
            <a:off x="361619" y="689946"/>
            <a:ext cx="4651986" cy="4410325"/>
            <a:chOff x="1459403" y="2029475"/>
            <a:chExt cx="3651563" cy="42587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CB0E695-3980-156B-15C6-774D9EB8C6FC}"/>
                </a:ext>
              </a:extLst>
            </p:cNvPr>
            <p:cNvSpPr/>
            <p:nvPr/>
          </p:nvSpPr>
          <p:spPr>
            <a:xfrm>
              <a:off x="1811873" y="2194807"/>
              <a:ext cx="3160892" cy="40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CA51311-FFAE-AB6B-FD09-C8B0AC8EC55B}"/>
                </a:ext>
              </a:extLst>
            </p:cNvPr>
            <p:cNvSpPr/>
            <p:nvPr/>
          </p:nvSpPr>
          <p:spPr>
            <a:xfrm>
              <a:off x="1654966" y="2029475"/>
              <a:ext cx="3456000" cy="540000"/>
            </a:xfrm>
            <a:prstGeom prst="round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3A05D0-50F0-8AE2-38ED-0678628A753D}"/>
                </a:ext>
              </a:extLst>
            </p:cNvPr>
            <p:cNvSpPr txBox="1"/>
            <p:nvPr/>
          </p:nvSpPr>
          <p:spPr>
            <a:xfrm>
              <a:off x="1748928" y="2087002"/>
              <a:ext cx="3027726" cy="46166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hr-HR" sz="2800" dirty="0">
                  <a:solidFill>
                    <a:schemeClr val="bg1"/>
                  </a:solidFill>
                  <a:latin typeface="Open Sans "/>
                </a:rPr>
                <a:t>Digitalna zrelost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58AE63-A961-3225-EF50-2620FADC629D}"/>
                </a:ext>
              </a:extLst>
            </p:cNvPr>
            <p:cNvSpPr txBox="1"/>
            <p:nvPr/>
          </p:nvSpPr>
          <p:spPr>
            <a:xfrm>
              <a:off x="1459403" y="2950766"/>
              <a:ext cx="3513362" cy="3082589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B3C225A-5885-6EC2-022E-BDE3E729965C}"/>
              </a:ext>
            </a:extLst>
          </p:cNvPr>
          <p:cNvGrpSpPr/>
          <p:nvPr/>
        </p:nvGrpSpPr>
        <p:grpSpPr>
          <a:xfrm>
            <a:off x="6758318" y="491459"/>
            <a:ext cx="4620070" cy="4664057"/>
            <a:chOff x="6208147" y="1743312"/>
            <a:chExt cx="3673678" cy="450377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D076E37-D547-8943-BAD0-ADE23F59CCA0}"/>
                </a:ext>
              </a:extLst>
            </p:cNvPr>
            <p:cNvSpPr/>
            <p:nvPr/>
          </p:nvSpPr>
          <p:spPr>
            <a:xfrm>
              <a:off x="6593000" y="2153657"/>
              <a:ext cx="3288825" cy="40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403B8AD-D198-AA30-F2F3-D032408EB9C0}"/>
                </a:ext>
              </a:extLst>
            </p:cNvPr>
            <p:cNvSpPr txBox="1"/>
            <p:nvPr/>
          </p:nvSpPr>
          <p:spPr>
            <a:xfrm>
              <a:off x="6208147" y="1743312"/>
              <a:ext cx="2906822" cy="46166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hr-HR" sz="2800" dirty="0">
                  <a:solidFill>
                    <a:schemeClr val="bg1"/>
                  </a:solidFill>
                  <a:latin typeface="Open Sans "/>
                </a:rPr>
                <a:t>Istraživanja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679342D-A950-6476-23B1-F213EB33E672}"/>
              </a:ext>
            </a:extLst>
          </p:cNvPr>
          <p:cNvSpPr txBox="1"/>
          <p:nvPr/>
        </p:nvSpPr>
        <p:spPr>
          <a:xfrm>
            <a:off x="1039330" y="4821716"/>
            <a:ext cx="10194920" cy="478095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hr-HR" sz="2400" b="1" dirty="0">
                <a:solidFill>
                  <a:schemeClr val="bg1"/>
                </a:solidFill>
                <a:effectLst/>
                <a:latin typeface="Open Sans "/>
                <a:ea typeface="Calibri" panose="020F0502020204030204" pitchFamily="34" charset="0"/>
              </a:rPr>
              <a:t>79,67 % </a:t>
            </a:r>
            <a:r>
              <a:rPr lang="hr-HR" sz="2400" dirty="0">
                <a:solidFill>
                  <a:schemeClr val="bg1"/>
                </a:solidFill>
                <a:effectLst/>
                <a:latin typeface="Open Sans "/>
                <a:ea typeface="Calibri" panose="020F0502020204030204" pitchFamily="34" charset="0"/>
              </a:rPr>
              <a:t>lokacija škola ima funkcionalnu lokalnu mrežu</a:t>
            </a:r>
            <a:endParaRPr lang="hr-HR" sz="24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717698-EC40-D0D6-7C91-156FB6C51A43}"/>
              </a:ext>
            </a:extLst>
          </p:cNvPr>
          <p:cNvSpPr txBox="1"/>
          <p:nvPr/>
        </p:nvSpPr>
        <p:spPr>
          <a:xfrm>
            <a:off x="610761" y="1734492"/>
            <a:ext cx="5001115" cy="4875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Održana 2. Ljetna škola digitalne zrelosti za ravnatelje u Splitu u srpnju 2022.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2400" dirty="0">
              <a:solidFill>
                <a:schemeClr val="tx1">
                  <a:lumMod val="50000"/>
                  <a:lumOff val="50000"/>
                </a:schemeClr>
              </a:solidFill>
              <a:latin typeface="Open Sans 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Do kraja projekta se planira provesti: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finalno samovrednovanje škola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vanjsko vrednovanje 250 odabranih škola koje su već sudjelovale u vanjskom vrednovanju 2020. godine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od ožujka do lipnja 2023.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2400" dirty="0">
              <a:solidFill>
                <a:schemeClr val="tx1">
                  <a:lumMod val="50000"/>
                  <a:lumOff val="50000"/>
                </a:schemeClr>
              </a:solidFill>
              <a:latin typeface="Open Sans "/>
            </a:endParaRPr>
          </a:p>
        </p:txBody>
      </p:sp>
      <p:pic>
        <p:nvPicPr>
          <p:cNvPr id="5" name="Picture 4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8DFAC352-6803-6CB5-0F66-B91D92FA4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503" y="1734492"/>
            <a:ext cx="5351115" cy="401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39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C931445E-89E9-A22B-B704-8460632AC833}"/>
              </a:ext>
            </a:extLst>
          </p:cNvPr>
          <p:cNvGrpSpPr/>
          <p:nvPr/>
        </p:nvGrpSpPr>
        <p:grpSpPr>
          <a:xfrm>
            <a:off x="361619" y="420582"/>
            <a:ext cx="4475922" cy="4421627"/>
            <a:chOff x="1459403" y="2018561"/>
            <a:chExt cx="3513362" cy="426967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CB0E695-3980-156B-15C6-774D9EB8C6FC}"/>
                </a:ext>
              </a:extLst>
            </p:cNvPr>
            <p:cNvSpPr/>
            <p:nvPr/>
          </p:nvSpPr>
          <p:spPr>
            <a:xfrm>
              <a:off x="1811873" y="2194807"/>
              <a:ext cx="3160892" cy="40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CA51311-FFAE-AB6B-FD09-C8B0AC8EC55B}"/>
                </a:ext>
              </a:extLst>
            </p:cNvPr>
            <p:cNvSpPr/>
            <p:nvPr/>
          </p:nvSpPr>
          <p:spPr>
            <a:xfrm>
              <a:off x="1508266" y="2018561"/>
              <a:ext cx="3456000" cy="540000"/>
            </a:xfrm>
            <a:prstGeom prst="round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3A05D0-50F0-8AE2-38ED-0678628A753D}"/>
                </a:ext>
              </a:extLst>
            </p:cNvPr>
            <p:cNvSpPr txBox="1"/>
            <p:nvPr/>
          </p:nvSpPr>
          <p:spPr>
            <a:xfrm>
              <a:off x="1654966" y="2087002"/>
              <a:ext cx="3027726" cy="46166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hr-HR" sz="2800" dirty="0">
                  <a:solidFill>
                    <a:schemeClr val="bg1"/>
                  </a:solidFill>
                  <a:latin typeface="Open Sans "/>
                </a:rPr>
                <a:t>Istraživanje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58AE63-A961-3225-EF50-2620FADC629D}"/>
                </a:ext>
              </a:extLst>
            </p:cNvPr>
            <p:cNvSpPr txBox="1"/>
            <p:nvPr/>
          </p:nvSpPr>
          <p:spPr>
            <a:xfrm>
              <a:off x="1459403" y="2950766"/>
              <a:ext cx="3513362" cy="3082589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5A085D1-95BD-70E8-7DC7-5F3F4E657404}"/>
              </a:ext>
            </a:extLst>
          </p:cNvPr>
          <p:cNvSpPr txBox="1"/>
          <p:nvPr/>
        </p:nvSpPr>
        <p:spPr>
          <a:xfrm>
            <a:off x="7058027" y="1382248"/>
            <a:ext cx="4453748" cy="353740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Open Sans "/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2400" dirty="0">
              <a:solidFill>
                <a:srgbClr val="4472C4"/>
              </a:solidFill>
              <a:latin typeface="Open Sans 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B3C225A-5885-6EC2-022E-BDE3E729965C}"/>
              </a:ext>
            </a:extLst>
          </p:cNvPr>
          <p:cNvGrpSpPr/>
          <p:nvPr/>
        </p:nvGrpSpPr>
        <p:grpSpPr>
          <a:xfrm>
            <a:off x="6758318" y="491459"/>
            <a:ext cx="4620070" cy="4664057"/>
            <a:chOff x="6208147" y="1743312"/>
            <a:chExt cx="3673678" cy="450377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D076E37-D547-8943-BAD0-ADE23F59CCA0}"/>
                </a:ext>
              </a:extLst>
            </p:cNvPr>
            <p:cNvSpPr/>
            <p:nvPr/>
          </p:nvSpPr>
          <p:spPr>
            <a:xfrm>
              <a:off x="6593000" y="2153657"/>
              <a:ext cx="3288825" cy="4093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403B8AD-D198-AA30-F2F3-D032408EB9C0}"/>
                </a:ext>
              </a:extLst>
            </p:cNvPr>
            <p:cNvSpPr txBox="1"/>
            <p:nvPr/>
          </p:nvSpPr>
          <p:spPr>
            <a:xfrm>
              <a:off x="6208147" y="1743312"/>
              <a:ext cx="2906822" cy="46166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hr-HR" sz="2800" dirty="0">
                  <a:solidFill>
                    <a:schemeClr val="bg1"/>
                  </a:solidFill>
                  <a:latin typeface="Open Sans "/>
                </a:rPr>
                <a:t>Istraživanja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679342D-A950-6476-23B1-F213EB33E672}"/>
              </a:ext>
            </a:extLst>
          </p:cNvPr>
          <p:cNvSpPr txBox="1"/>
          <p:nvPr/>
        </p:nvSpPr>
        <p:spPr>
          <a:xfrm>
            <a:off x="1039330" y="4821716"/>
            <a:ext cx="10194920" cy="478095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hr-HR" sz="2400" b="1" dirty="0">
                <a:solidFill>
                  <a:schemeClr val="bg1"/>
                </a:solidFill>
                <a:effectLst/>
                <a:latin typeface="Open Sans "/>
                <a:ea typeface="Calibri" panose="020F0502020204030204" pitchFamily="34" charset="0"/>
              </a:rPr>
              <a:t>79,67 % </a:t>
            </a:r>
            <a:r>
              <a:rPr lang="hr-HR" sz="2400" dirty="0">
                <a:solidFill>
                  <a:schemeClr val="bg1"/>
                </a:solidFill>
                <a:effectLst/>
                <a:latin typeface="Open Sans "/>
                <a:ea typeface="Calibri" panose="020F0502020204030204" pitchFamily="34" charset="0"/>
              </a:rPr>
              <a:t>lokacija škola ima funkcionalnu lokalnu mrežu</a:t>
            </a:r>
            <a:endParaRPr lang="hr-HR" sz="24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BAAA28-71B6-5B89-F613-A26BB1358D16}"/>
              </a:ext>
            </a:extLst>
          </p:cNvPr>
          <p:cNvSpPr txBox="1"/>
          <p:nvPr/>
        </p:nvSpPr>
        <p:spPr>
          <a:xfrm>
            <a:off x="389082" y="1728969"/>
            <a:ext cx="547147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Provedeno </a:t>
            </a:r>
            <a:r>
              <a:rPr lang="hr-H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inicijalno istraživanje učinka projekta </a:t>
            </a:r>
            <a:r>
              <a: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na dvije temeljne skupine ishodnih varijabli: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Digitalne kompetencije OOR (učitelja, nastavnika i stručnih suradnika) i ravnatelja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Stavove i iskustva vezane uz IKT kod OOR, ravnatelja, administrativnog osoblja, STP i roditelja</a:t>
            </a:r>
          </a:p>
          <a:p>
            <a:endParaRPr lang="hr-HR" sz="2400" dirty="0">
              <a:solidFill>
                <a:schemeClr val="tx1">
                  <a:lumMod val="50000"/>
                  <a:lumOff val="50000"/>
                </a:schemeClr>
              </a:solidFill>
              <a:latin typeface="Open Sans 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C14083-7D1E-7ACC-A5A4-D5EB6C534365}"/>
              </a:ext>
            </a:extLst>
          </p:cNvPr>
          <p:cNvSpPr txBox="1"/>
          <p:nvPr/>
        </p:nvSpPr>
        <p:spPr>
          <a:xfrm>
            <a:off x="6124016" y="1618359"/>
            <a:ext cx="500111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2400" dirty="0">
              <a:solidFill>
                <a:schemeClr val="tx1">
                  <a:lumMod val="50000"/>
                  <a:lumOff val="50000"/>
                </a:schemeClr>
              </a:solidFill>
              <a:latin typeface="Open Sans 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12B007-5DBF-F19F-B944-51281410FF2C}"/>
              </a:ext>
            </a:extLst>
          </p:cNvPr>
          <p:cNvSpPr txBox="1"/>
          <p:nvPr/>
        </p:nvSpPr>
        <p:spPr>
          <a:xfrm>
            <a:off x="6247342" y="1795407"/>
            <a:ext cx="5471473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U tijeku izrada završnog istraživačkog izvještaja s preporukama za primjenu modela korištenja IKT-a u učenju i poučavanju</a:t>
            </a:r>
          </a:p>
          <a:p>
            <a:endParaRPr lang="hr-HR" sz="2400" dirty="0">
              <a:solidFill>
                <a:schemeClr val="tx1">
                  <a:lumMod val="50000"/>
                  <a:lumOff val="50000"/>
                </a:schemeClr>
              </a:solidFill>
              <a:latin typeface="Open Sans "/>
            </a:endParaRPr>
          </a:p>
          <a:p>
            <a:r>
              <a:rPr lang="hr-H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"/>
              </a:rPr>
              <a:t>U okviru Okruglog stola 27.10. bit će predstavljeni preliminarni rezulati istraživanja</a:t>
            </a:r>
          </a:p>
          <a:p>
            <a:endParaRPr lang="hr-HR" sz="2400" dirty="0">
              <a:solidFill>
                <a:schemeClr val="tx1">
                  <a:lumMod val="50000"/>
                  <a:lumOff val="50000"/>
                </a:schemeClr>
              </a:solidFill>
              <a:latin typeface="Open Sans "/>
            </a:endParaRPr>
          </a:p>
          <a:p>
            <a:pPr algn="ctr"/>
            <a:r>
              <a:rPr lang="hr-HR" sz="2800" b="1" dirty="0">
                <a:solidFill>
                  <a:srgbClr val="FF0000"/>
                </a:solidFill>
                <a:latin typeface="Open Sans "/>
              </a:rPr>
              <a:t>14:30 – Šibenik II</a:t>
            </a:r>
          </a:p>
        </p:txBody>
      </p:sp>
    </p:spTree>
    <p:extLst>
      <p:ext uri="{BB962C8B-B14F-4D97-AF65-F5344CB8AC3E}">
        <p14:creationId xmlns:p14="http://schemas.microsoft.com/office/powerpoint/2010/main" val="15129479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7743C-E9EA-6FE1-7C4B-FDBD6CAFC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Sigurnost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9F686-7308-F6C5-40F0-446F95F30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Picture Placeholder 5" descr="A computer on a table&#10;&#10;Description automatically generated with medium confidence">
            <a:extLst>
              <a:ext uri="{FF2B5EF4-FFF2-40B4-BE49-F238E27FC236}">
                <a16:creationId xmlns:a16="http://schemas.microsoft.com/office/drawing/2014/main" id="{911B15D4-E97B-7F5A-129C-1151E6A428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723" b="3723"/>
          <a:stretch>
            <a:fillRect/>
          </a:stretch>
        </p:blipFill>
        <p:spPr>
          <a:xfrm>
            <a:off x="7315200" y="46037"/>
            <a:ext cx="4876800" cy="6765925"/>
          </a:xfrm>
        </p:spPr>
      </p:pic>
    </p:spTree>
    <p:extLst>
      <p:ext uri="{BB962C8B-B14F-4D97-AF65-F5344CB8AC3E}">
        <p14:creationId xmlns:p14="http://schemas.microsoft.com/office/powerpoint/2010/main" val="2714767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8D36D-136A-1492-4350-B684C73D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Mreža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11590-9306-4F96-2CEB-4BB321B35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23F0715-01C0-31BA-8536-29E8299FE6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016" r="26016"/>
          <a:stretch>
            <a:fillRect/>
          </a:stretch>
        </p:blipFill>
        <p:spPr>
          <a:xfrm>
            <a:off x="6419654" y="0"/>
            <a:ext cx="5772346" cy="6765925"/>
          </a:xfrm>
        </p:spPr>
      </p:pic>
    </p:spTree>
    <p:extLst>
      <p:ext uri="{BB962C8B-B14F-4D97-AF65-F5344CB8AC3E}">
        <p14:creationId xmlns:p14="http://schemas.microsoft.com/office/powerpoint/2010/main" val="17700550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AC946-BBB0-0963-385F-8906CC86844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88753" y="2142517"/>
            <a:ext cx="9732841" cy="458425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hr-HR" sz="2400" dirty="0"/>
              <a:t>A</a:t>
            </a:r>
            <a:r>
              <a:rPr lang="hr-H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nalizirano postojeće stanje CARNET mreže i javno dostupnih usluga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r-H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Analiza stanja sigurnosti CARNET mreže će se periodički ponavljati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r-H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Predlagat će se sigurnosna rješenja (hardver/softver) kojima će se povećati ukupna sigurnost cijelog ekosustava e-Škola   </a:t>
            </a:r>
          </a:p>
          <a:p>
            <a:pPr marL="0" indent="0">
              <a:buNone/>
            </a:pPr>
            <a:endParaRPr lang="hr-H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B0F586-49BA-D227-85D0-F1333932961A}"/>
              </a:ext>
            </a:extLst>
          </p:cNvPr>
          <p:cNvGrpSpPr/>
          <p:nvPr/>
        </p:nvGrpSpPr>
        <p:grpSpPr>
          <a:xfrm>
            <a:off x="1022159" y="1571017"/>
            <a:ext cx="322730" cy="3715966"/>
            <a:chOff x="6631108" y="1410511"/>
            <a:chExt cx="322730" cy="371596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ED057F8-54E9-956F-5C17-D46479FFCD79}"/>
                </a:ext>
              </a:extLst>
            </p:cNvPr>
            <p:cNvCxnSpPr>
              <a:cxnSpLocks/>
            </p:cNvCxnSpPr>
            <p:nvPr/>
          </p:nvCxnSpPr>
          <p:spPr>
            <a:xfrm>
              <a:off x="6792473" y="1410511"/>
              <a:ext cx="0" cy="3715966"/>
            </a:xfrm>
            <a:prstGeom prst="line">
              <a:avLst/>
            </a:prstGeom>
            <a:ln w="41275">
              <a:solidFill>
                <a:srgbClr val="009B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8C100B9-D3AF-A070-32C2-09AE36AD6F8F}"/>
                </a:ext>
              </a:extLst>
            </p:cNvPr>
            <p:cNvSpPr/>
            <p:nvPr/>
          </p:nvSpPr>
          <p:spPr>
            <a:xfrm>
              <a:off x="6631108" y="2065617"/>
              <a:ext cx="322730" cy="318888"/>
            </a:xfrm>
            <a:prstGeom prst="ellipse">
              <a:avLst/>
            </a:prstGeom>
            <a:solidFill>
              <a:srgbClr val="009BE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E2AAEF0-2519-869B-5790-422DAEAC553C}"/>
                </a:ext>
              </a:extLst>
            </p:cNvPr>
            <p:cNvSpPr/>
            <p:nvPr/>
          </p:nvSpPr>
          <p:spPr>
            <a:xfrm>
              <a:off x="6631108" y="3051675"/>
              <a:ext cx="322730" cy="318888"/>
            </a:xfrm>
            <a:prstGeom prst="ellipse">
              <a:avLst/>
            </a:prstGeom>
            <a:solidFill>
              <a:srgbClr val="009BE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D5984D7-4782-55D1-48B6-EDF812CAFB47}"/>
                </a:ext>
              </a:extLst>
            </p:cNvPr>
            <p:cNvSpPr/>
            <p:nvPr/>
          </p:nvSpPr>
          <p:spPr>
            <a:xfrm>
              <a:off x="6631108" y="4037733"/>
              <a:ext cx="322730" cy="318888"/>
            </a:xfrm>
            <a:prstGeom prst="ellipse">
              <a:avLst/>
            </a:prstGeom>
            <a:solidFill>
              <a:srgbClr val="009BE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</p:spTree>
    <p:extLst>
      <p:ext uri="{BB962C8B-B14F-4D97-AF65-F5344CB8AC3E}">
        <p14:creationId xmlns:p14="http://schemas.microsoft.com/office/powerpoint/2010/main" val="3792589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AC946-BBB0-0963-385F-8906CC86844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88753" y="2142517"/>
            <a:ext cx="9732841" cy="458425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hr-HR" sz="2400" dirty="0"/>
              <a:t>Definirani sigurnosni standardi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r-HR" sz="2400" dirty="0"/>
              <a:t>Sve nadograđene i novorazvijene aplikacije sigurnosno se testiraju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r-HR" sz="2400" dirty="0"/>
              <a:t>Sigurnosno testiranje obavlja se provjerom rada aplikacije usluge, izvornog koda te okruženja u kojem se nalazi, kao i mrežne infrastrukture</a:t>
            </a:r>
            <a:endParaRPr lang="hr-H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B0F586-49BA-D227-85D0-F1333932961A}"/>
              </a:ext>
            </a:extLst>
          </p:cNvPr>
          <p:cNvGrpSpPr/>
          <p:nvPr/>
        </p:nvGrpSpPr>
        <p:grpSpPr>
          <a:xfrm>
            <a:off x="1022159" y="1571017"/>
            <a:ext cx="322730" cy="3715966"/>
            <a:chOff x="6631108" y="1410511"/>
            <a:chExt cx="322730" cy="371596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ED057F8-54E9-956F-5C17-D46479FFCD79}"/>
                </a:ext>
              </a:extLst>
            </p:cNvPr>
            <p:cNvCxnSpPr>
              <a:cxnSpLocks/>
            </p:cNvCxnSpPr>
            <p:nvPr/>
          </p:nvCxnSpPr>
          <p:spPr>
            <a:xfrm>
              <a:off x="6792473" y="1410511"/>
              <a:ext cx="0" cy="3715966"/>
            </a:xfrm>
            <a:prstGeom prst="line">
              <a:avLst/>
            </a:prstGeom>
            <a:ln w="41275">
              <a:solidFill>
                <a:srgbClr val="009B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8C100B9-D3AF-A070-32C2-09AE36AD6F8F}"/>
                </a:ext>
              </a:extLst>
            </p:cNvPr>
            <p:cNvSpPr/>
            <p:nvPr/>
          </p:nvSpPr>
          <p:spPr>
            <a:xfrm>
              <a:off x="6631108" y="2065617"/>
              <a:ext cx="322730" cy="318888"/>
            </a:xfrm>
            <a:prstGeom prst="ellipse">
              <a:avLst/>
            </a:prstGeom>
            <a:solidFill>
              <a:srgbClr val="009BE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E2AAEF0-2519-869B-5790-422DAEAC553C}"/>
                </a:ext>
              </a:extLst>
            </p:cNvPr>
            <p:cNvSpPr/>
            <p:nvPr/>
          </p:nvSpPr>
          <p:spPr>
            <a:xfrm>
              <a:off x="6631108" y="3051675"/>
              <a:ext cx="322730" cy="318888"/>
            </a:xfrm>
            <a:prstGeom prst="ellipse">
              <a:avLst/>
            </a:prstGeom>
            <a:solidFill>
              <a:srgbClr val="009BE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D5984D7-4782-55D1-48B6-EDF812CAFB47}"/>
                </a:ext>
              </a:extLst>
            </p:cNvPr>
            <p:cNvSpPr/>
            <p:nvPr/>
          </p:nvSpPr>
          <p:spPr>
            <a:xfrm>
              <a:off x="6631108" y="4037733"/>
              <a:ext cx="322730" cy="318888"/>
            </a:xfrm>
            <a:prstGeom prst="ellipse">
              <a:avLst/>
            </a:prstGeom>
            <a:solidFill>
              <a:srgbClr val="009BE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</p:spTree>
    <p:extLst>
      <p:ext uri="{BB962C8B-B14F-4D97-AF65-F5344CB8AC3E}">
        <p14:creationId xmlns:p14="http://schemas.microsoft.com/office/powerpoint/2010/main" val="20775029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AC946-BBB0-0963-385F-8906CC86844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88753" y="1608509"/>
            <a:ext cx="9732841" cy="458425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hr-HR" sz="2400" dirty="0"/>
              <a:t>Održan webinar „Primjena mjera zaštite pojedinca i podataka u digitalnom okruženju za hrabre“ za 655 korisnika projekta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r-HR" sz="2400" dirty="0"/>
              <a:t>https://ema.e-skole.hr/edukacija/16676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r-HR" sz="2400" dirty="0"/>
              <a:t>Zajedno s ICENT-om radimo na razvoju dva alata: 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hr-HR" sz="2400" dirty="0"/>
              <a:t>za otkrivanje kompromitiranih web sjedišta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hr-HR" sz="2400" dirty="0"/>
              <a:t>za automatizirano izvještavanje o provedenim penetracijskim testiranjima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B0F586-49BA-D227-85D0-F1333932961A}"/>
              </a:ext>
            </a:extLst>
          </p:cNvPr>
          <p:cNvGrpSpPr/>
          <p:nvPr/>
        </p:nvGrpSpPr>
        <p:grpSpPr>
          <a:xfrm>
            <a:off x="1022159" y="1571017"/>
            <a:ext cx="322730" cy="3715966"/>
            <a:chOff x="6631108" y="1410511"/>
            <a:chExt cx="322730" cy="371596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ED057F8-54E9-956F-5C17-D46479FFCD79}"/>
                </a:ext>
              </a:extLst>
            </p:cNvPr>
            <p:cNvCxnSpPr>
              <a:cxnSpLocks/>
            </p:cNvCxnSpPr>
            <p:nvPr/>
          </p:nvCxnSpPr>
          <p:spPr>
            <a:xfrm>
              <a:off x="6792473" y="1410511"/>
              <a:ext cx="0" cy="3715966"/>
            </a:xfrm>
            <a:prstGeom prst="line">
              <a:avLst/>
            </a:prstGeom>
            <a:ln w="41275">
              <a:solidFill>
                <a:srgbClr val="009B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8C100B9-D3AF-A070-32C2-09AE36AD6F8F}"/>
                </a:ext>
              </a:extLst>
            </p:cNvPr>
            <p:cNvSpPr/>
            <p:nvPr/>
          </p:nvSpPr>
          <p:spPr>
            <a:xfrm>
              <a:off x="6631108" y="2065617"/>
              <a:ext cx="322730" cy="318888"/>
            </a:xfrm>
            <a:prstGeom prst="ellipse">
              <a:avLst/>
            </a:prstGeom>
            <a:solidFill>
              <a:srgbClr val="009BE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E2AAEF0-2519-869B-5790-422DAEAC553C}"/>
                </a:ext>
              </a:extLst>
            </p:cNvPr>
            <p:cNvSpPr/>
            <p:nvPr/>
          </p:nvSpPr>
          <p:spPr>
            <a:xfrm>
              <a:off x="6631108" y="3051675"/>
              <a:ext cx="322730" cy="318888"/>
            </a:xfrm>
            <a:prstGeom prst="ellipse">
              <a:avLst/>
            </a:prstGeom>
            <a:solidFill>
              <a:srgbClr val="009BE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D5984D7-4782-55D1-48B6-EDF812CAFB47}"/>
                </a:ext>
              </a:extLst>
            </p:cNvPr>
            <p:cNvSpPr/>
            <p:nvPr/>
          </p:nvSpPr>
          <p:spPr>
            <a:xfrm>
              <a:off x="6631108" y="4037733"/>
              <a:ext cx="322730" cy="318888"/>
            </a:xfrm>
            <a:prstGeom prst="ellipse">
              <a:avLst/>
            </a:prstGeom>
            <a:solidFill>
              <a:srgbClr val="009BE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</p:spTree>
    <p:extLst>
      <p:ext uri="{BB962C8B-B14F-4D97-AF65-F5344CB8AC3E}">
        <p14:creationId xmlns:p14="http://schemas.microsoft.com/office/powerpoint/2010/main" val="5657445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84E9F2-14B9-0CE1-2BD9-0F8D3B060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Regiostars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BA886C-BDD1-41A0-2561-191E7AE88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sz="2400" dirty="0">
                <a:hlinkClick r:id="rId2"/>
              </a:rPr>
              <a:t>www.regiostarsawards.eu</a:t>
            </a:r>
            <a:endParaRPr lang="hr-HR" sz="2400" dirty="0"/>
          </a:p>
          <a:p>
            <a:endParaRPr lang="hr-HR" sz="2400" dirty="0"/>
          </a:p>
          <a:p>
            <a:r>
              <a:rPr lang="hr-HR" sz="2800" dirty="0"/>
              <a:t>Do 15. 11. </a:t>
            </a:r>
          </a:p>
          <a:p>
            <a:endParaRPr lang="hr-HR" sz="2400" dirty="0"/>
          </a:p>
        </p:txBody>
      </p:sp>
      <p:pic>
        <p:nvPicPr>
          <p:cNvPr id="10" name="Picture Placeholder 9" descr="Diagram&#10;&#10;Description automatically generated">
            <a:extLst>
              <a:ext uri="{FF2B5EF4-FFF2-40B4-BE49-F238E27FC236}">
                <a16:creationId xmlns:a16="http://schemas.microsoft.com/office/drawing/2014/main" id="{94AE37A1-BD23-8678-7829-14DA1B852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5413377" y="0"/>
            <a:ext cx="6778623" cy="6781800"/>
          </a:xfrm>
        </p:spPr>
      </p:pic>
    </p:spTree>
    <p:extLst>
      <p:ext uri="{BB962C8B-B14F-4D97-AF65-F5344CB8AC3E}">
        <p14:creationId xmlns:p14="http://schemas.microsoft.com/office/powerpoint/2010/main" val="883651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984704EE-F1FF-DD9D-C202-4F40929B0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78" y="1112978"/>
            <a:ext cx="4632044" cy="46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823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3BFF58-E5C5-23F5-D76A-1B075AFAA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8350" y="358564"/>
            <a:ext cx="4853650" cy="2095270"/>
          </a:xfrm>
        </p:spPr>
        <p:txBody>
          <a:bodyPr>
            <a:normAutofit/>
          </a:bodyPr>
          <a:lstStyle/>
          <a:p>
            <a:pPr algn="ctr"/>
            <a:r>
              <a:rPr lang="hr-HR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Era digitalne zrelosti</a:t>
            </a:r>
          </a:p>
          <a:p>
            <a:pPr algn="ctr"/>
            <a:endParaRPr lang="hr-HR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DD8FA7-860D-BF79-264B-58E35E136156}"/>
              </a:ext>
            </a:extLst>
          </p:cNvPr>
          <p:cNvSpPr txBox="1">
            <a:spLocks/>
          </p:cNvSpPr>
          <p:nvPr/>
        </p:nvSpPr>
        <p:spPr>
          <a:xfrm>
            <a:off x="7338350" y="4404167"/>
            <a:ext cx="509812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hr-HR"/>
              <a:t>CARNET-ova konferencija za korisnike 2023.</a:t>
            </a:r>
            <a:endParaRPr lang="hr-HR" dirty="0"/>
          </a:p>
        </p:txBody>
      </p:sp>
      <p:pic>
        <p:nvPicPr>
          <p:cNvPr id="11" name="Picture 10" descr="An aerial view of a small island&#10;&#10;Description automatically generated with medium confidence">
            <a:extLst>
              <a:ext uri="{FF2B5EF4-FFF2-40B4-BE49-F238E27FC236}">
                <a16:creationId xmlns:a16="http://schemas.microsoft.com/office/drawing/2014/main" id="{ED9C67F7-04CC-7291-5C2C-35619AB64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883"/>
            <a:ext cx="7338350" cy="48922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E00531-8CE7-57CF-84FF-A12DC9777C4F}"/>
              </a:ext>
            </a:extLst>
          </p:cNvPr>
          <p:cNvSpPr txBox="1"/>
          <p:nvPr/>
        </p:nvSpPr>
        <p:spPr>
          <a:xfrm>
            <a:off x="0" y="5570410"/>
            <a:ext cx="1701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GB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</a:t>
            </a:r>
            <a:r>
              <a:rPr lang="en-GB" sz="1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epepa.eu</a:t>
            </a:r>
            <a:r>
              <a:rPr lang="en-GB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endParaRPr lang="en-HR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6103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1665D82-64EC-BBCB-2E6C-AA31B73BF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309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Graphical user interface&#10;&#10;Description automatically generated">
            <a:extLst>
              <a:ext uri="{FF2B5EF4-FFF2-40B4-BE49-F238E27FC236}">
                <a16:creationId xmlns:a16="http://schemas.microsoft.com/office/drawing/2014/main" id="{04606E94-EE8B-9843-C7DF-E35FA818A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591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14B45479-9058-EA0B-D738-9305FA080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238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A06A0FF0-8018-620C-284E-DCA233197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88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1F15C83-CE5A-FBB2-719E-8F7D9495FBEC}"/>
              </a:ext>
            </a:extLst>
          </p:cNvPr>
          <p:cNvGrpSpPr/>
          <p:nvPr/>
        </p:nvGrpSpPr>
        <p:grpSpPr>
          <a:xfrm>
            <a:off x="905075" y="643467"/>
            <a:ext cx="10381850" cy="5571071"/>
            <a:chOff x="1459403" y="1877502"/>
            <a:chExt cx="9059692" cy="4861576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3A5E5AA2-A718-BB2A-5853-99F6F3B8BA6E}"/>
                </a:ext>
              </a:extLst>
            </p:cNvPr>
            <p:cNvSpPr/>
            <p:nvPr/>
          </p:nvSpPr>
          <p:spPr>
            <a:xfrm>
              <a:off x="1508266" y="6163455"/>
              <a:ext cx="9010829" cy="575623"/>
            </a:xfrm>
            <a:prstGeom prst="roundRect">
              <a:avLst/>
            </a:prstGeom>
            <a:solidFill>
              <a:srgbClr val="009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931445E-89E9-A22B-B704-8460632AC833}"/>
                </a:ext>
              </a:extLst>
            </p:cNvPr>
            <p:cNvGrpSpPr/>
            <p:nvPr/>
          </p:nvGrpSpPr>
          <p:grpSpPr>
            <a:xfrm>
              <a:off x="1459403" y="1903671"/>
              <a:ext cx="3974473" cy="4384564"/>
              <a:chOff x="1459403" y="1903671"/>
              <a:chExt cx="3974473" cy="4384564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CB0E695-3980-156B-15C6-774D9EB8C6FC}"/>
                  </a:ext>
                </a:extLst>
              </p:cNvPr>
              <p:cNvSpPr/>
              <p:nvPr/>
            </p:nvSpPr>
            <p:spPr>
              <a:xfrm>
                <a:off x="1811873" y="2194807"/>
                <a:ext cx="3160892" cy="409342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CA51311-FFAE-AB6B-FD09-C8B0AC8EC55B}"/>
                  </a:ext>
                </a:extLst>
              </p:cNvPr>
              <p:cNvSpPr/>
              <p:nvPr/>
            </p:nvSpPr>
            <p:spPr>
              <a:xfrm>
                <a:off x="1508266" y="2018561"/>
                <a:ext cx="3456000" cy="540000"/>
              </a:xfrm>
              <a:prstGeom prst="roundRect">
                <a:avLst/>
              </a:prstGeom>
              <a:solidFill>
                <a:srgbClr val="009B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3A05D0-50F0-8AE2-38ED-0678628A753D}"/>
                  </a:ext>
                </a:extLst>
              </p:cNvPr>
              <p:cNvSpPr txBox="1"/>
              <p:nvPr/>
            </p:nvSpPr>
            <p:spPr>
              <a:xfrm>
                <a:off x="1654966" y="2087002"/>
                <a:ext cx="3027726" cy="461665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hr-HR" sz="2800" dirty="0">
                    <a:solidFill>
                      <a:schemeClr val="bg1"/>
                    </a:solidFill>
                    <a:latin typeface="Open Sans "/>
                  </a:rPr>
                  <a:t>Završene aktivnosti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58AE63-A961-3225-EF50-2620FADC629D}"/>
                  </a:ext>
                </a:extLst>
              </p:cNvPr>
              <p:cNvSpPr txBox="1"/>
              <p:nvPr/>
            </p:nvSpPr>
            <p:spPr>
              <a:xfrm>
                <a:off x="1459403" y="2950766"/>
                <a:ext cx="3513362" cy="3082589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hr-HR" sz="24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Open Sans "/>
                    <a:ea typeface="Calibri" panose="020F0502020204030204" pitchFamily="34" charset="0"/>
                  </a:rPr>
                  <a:t>Projektiranje </a:t>
                </a: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hr-HR" sz="240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Open Sans "/>
                    <a:ea typeface="Calibri" panose="020F0502020204030204" pitchFamily="34" charset="0"/>
                  </a:rPr>
                  <a:t>100 %</a:t>
                </a: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br>
                  <a:rPr lang="hr-HR" sz="240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Open Sans "/>
                    <a:ea typeface="Calibri" panose="020F0502020204030204" pitchFamily="34" charset="0"/>
                  </a:rPr>
                </a:br>
                <a:r>
                  <a:rPr lang="hr-HR" sz="24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Open Sans "/>
                    <a:ea typeface="Calibri" panose="020F0502020204030204" pitchFamily="34" charset="0"/>
                  </a:rPr>
                  <a:t>Izgradnja pasivne mreže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r-HR" sz="2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Open Sans "/>
                    <a:ea typeface="Calibri" panose="020F0502020204030204" pitchFamily="34" charset="0"/>
                    <a:cs typeface="+mn-cs"/>
                  </a:rPr>
                  <a:t>100 %</a:t>
                </a: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br>
                  <a:rPr lang="hr-HR" sz="240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Open Sans "/>
                    <a:ea typeface="Calibri" panose="020F0502020204030204" pitchFamily="34" charset="0"/>
                  </a:rPr>
                </a:br>
                <a:r>
                  <a:rPr lang="hr-HR" sz="24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Open Sans "/>
                    <a:ea typeface="Calibri" panose="020F0502020204030204" pitchFamily="34" charset="0"/>
                  </a:rPr>
                  <a:t>Nabava aktivne mrežne opreme (Faza 1) </a:t>
                </a: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  <a:defRPr/>
                </a:pPr>
                <a:r>
                  <a:rPr lang="hr-HR" sz="2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 "/>
                  </a:rPr>
                  <a:t>774 lokacije ​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40C1FB0-0A4F-FCF8-2C59-570D7041AC93}"/>
                  </a:ext>
                </a:extLst>
              </p:cNvPr>
              <p:cNvGrpSpPr/>
              <p:nvPr/>
            </p:nvGrpSpPr>
            <p:grpSpPr>
              <a:xfrm>
                <a:off x="4677876" y="1903671"/>
                <a:ext cx="756000" cy="756000"/>
                <a:chOff x="10426122" y="1642620"/>
                <a:chExt cx="755009" cy="755009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8AC55C36-6824-C890-2DDC-D16BAB7B8AC0}"/>
                    </a:ext>
                  </a:extLst>
                </p:cNvPr>
                <p:cNvSpPr/>
                <p:nvPr/>
              </p:nvSpPr>
              <p:spPr>
                <a:xfrm>
                  <a:off x="10426122" y="1642620"/>
                  <a:ext cx="755009" cy="755009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pic>
              <p:nvPicPr>
                <p:cNvPr id="14" name="Graphic 13" descr="Checkmark with solid fill">
                  <a:extLst>
                    <a:ext uri="{FF2B5EF4-FFF2-40B4-BE49-F238E27FC236}">
                      <a16:creationId xmlns:a16="http://schemas.microsoft.com/office/drawing/2014/main" id="{579C82A6-6A9D-754E-6D8B-C1C64BB747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64216" y="1789595"/>
                  <a:ext cx="503604" cy="503604"/>
                </a:xfrm>
                <a:prstGeom prst="rect">
                  <a:avLst/>
                </a:prstGeom>
              </p:spPr>
            </p:pic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A085D1-95BD-70E8-7DC7-5F3F4E657404}"/>
                </a:ext>
              </a:extLst>
            </p:cNvPr>
            <p:cNvSpPr txBox="1"/>
            <p:nvPr/>
          </p:nvSpPr>
          <p:spPr>
            <a:xfrm>
              <a:off x="6715729" y="2947178"/>
              <a:ext cx="3495956" cy="341584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hr-HR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Open Sans "/>
                  <a:ea typeface="Calibri" panose="020F0502020204030204" pitchFamily="34" charset="0"/>
                </a:rPr>
                <a:t>Nabava aktivne mrežne opreme (Faza 2)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pen Sans "/>
                <a:ea typeface="Calibri" panose="020F0502020204030204" pitchFamily="34" charset="0"/>
              </a:endParaRPr>
            </a:p>
            <a:p>
              <a:pPr marL="342900" indent="-3429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hr-H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Open Sans "/>
                  <a:ea typeface="Calibri" panose="020F0502020204030204" pitchFamily="34" charset="0"/>
                </a:rPr>
                <a:t>Grupa 1: 78,63 %</a:t>
              </a:r>
            </a:p>
            <a:p>
              <a:pPr marL="342900" indent="-3429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hr-H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Open Sans "/>
                  <a:ea typeface="Calibri" panose="020F0502020204030204" pitchFamily="34" charset="0"/>
                </a:rPr>
                <a:t>Grupa 2: 47,75 %</a:t>
              </a:r>
            </a:p>
            <a:p>
              <a:pPr marL="342900" indent="-3429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hr-H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Open Sans "/>
                  <a:ea typeface="Calibri" panose="020F0502020204030204" pitchFamily="34" charset="0"/>
                </a:rPr>
                <a:t>Grupa 3: 37,33 %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pen Sans "/>
                <a:ea typeface="Calibri" panose="020F0502020204030204" pitchFamily="34" charset="0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hr-HR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Open Sans "/>
                  <a:ea typeface="Calibri" panose="020F0502020204030204" pitchFamily="34" charset="0"/>
                </a:rPr>
                <a:t>Edukacija STP-ova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hr-HR" sz="2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pen Sans "/>
                <a:ea typeface="Calibri" panose="020F0502020204030204" pitchFamily="34" charset="0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hr-HR" sz="2400" dirty="0">
                <a:solidFill>
                  <a:srgbClr val="4472C4"/>
                </a:solidFill>
                <a:latin typeface="Open Sans 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B3C225A-5885-6EC2-022E-BDE3E729965C}"/>
                </a:ext>
              </a:extLst>
            </p:cNvPr>
            <p:cNvGrpSpPr/>
            <p:nvPr/>
          </p:nvGrpSpPr>
          <p:grpSpPr>
            <a:xfrm>
              <a:off x="6755685" y="1877502"/>
              <a:ext cx="3763410" cy="4713273"/>
              <a:chOff x="6486938" y="1533812"/>
              <a:chExt cx="3812358" cy="4713273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D076E37-D547-8943-BAD0-ADE23F59CCA0}"/>
                  </a:ext>
                </a:extLst>
              </p:cNvPr>
              <p:cNvSpPr/>
              <p:nvPr/>
            </p:nvSpPr>
            <p:spPr>
              <a:xfrm>
                <a:off x="6593000" y="2153657"/>
                <a:ext cx="3288825" cy="409342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A57193F8-4E0B-8E92-2211-D5749E300D06}"/>
                  </a:ext>
                </a:extLst>
              </p:cNvPr>
              <p:cNvSpPr/>
              <p:nvPr/>
            </p:nvSpPr>
            <p:spPr>
              <a:xfrm>
                <a:off x="6486938" y="1674250"/>
                <a:ext cx="3500950" cy="540000"/>
              </a:xfrm>
              <a:prstGeom prst="roundRect">
                <a:avLst/>
              </a:prstGeom>
              <a:solidFill>
                <a:srgbClr val="009B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403B8AD-D198-AA30-F2F3-D032408EB9C0}"/>
                  </a:ext>
                </a:extLst>
              </p:cNvPr>
              <p:cNvSpPr txBox="1"/>
              <p:nvPr/>
            </p:nvSpPr>
            <p:spPr>
              <a:xfrm>
                <a:off x="6588653" y="1728448"/>
                <a:ext cx="2906822" cy="461665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hr-HR" sz="2800" dirty="0">
                    <a:solidFill>
                      <a:schemeClr val="bg1"/>
                    </a:solidFill>
                    <a:latin typeface="Open Sans "/>
                  </a:rPr>
                  <a:t>Aktivnosti u tijeku</a:t>
                </a: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07F975C-A879-C14E-F409-2F2D9219C6F9}"/>
                  </a:ext>
                </a:extLst>
              </p:cNvPr>
              <p:cNvGrpSpPr/>
              <p:nvPr/>
            </p:nvGrpSpPr>
            <p:grpSpPr>
              <a:xfrm>
                <a:off x="9544287" y="1533812"/>
                <a:ext cx="755009" cy="755009"/>
                <a:chOff x="11018972" y="367944"/>
                <a:chExt cx="741182" cy="741182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EA3B8672-D034-9F6B-5EA6-3FE4E8409C19}"/>
                    </a:ext>
                  </a:extLst>
                </p:cNvPr>
                <p:cNvSpPr/>
                <p:nvPr/>
              </p:nvSpPr>
              <p:spPr>
                <a:xfrm>
                  <a:off x="11018972" y="367944"/>
                  <a:ext cx="741182" cy="74118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pic>
              <p:nvPicPr>
                <p:cNvPr id="31" name="Graphic 30" descr="Arrow circle with solid fill">
                  <a:extLst>
                    <a:ext uri="{FF2B5EF4-FFF2-40B4-BE49-F238E27FC236}">
                      <a16:creationId xmlns:a16="http://schemas.microsoft.com/office/drawing/2014/main" id="{7FB87814-D4CD-4748-C763-2C41BA856F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91107" y="461401"/>
                  <a:ext cx="596912" cy="591743"/>
                </a:xfrm>
                <a:prstGeom prst="rect">
                  <a:avLst/>
                </a:prstGeom>
              </p:spPr>
            </p:pic>
          </p:grp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679342D-A950-6476-23B1-F213EB33E672}"/>
                </a:ext>
              </a:extLst>
            </p:cNvPr>
            <p:cNvSpPr txBox="1"/>
            <p:nvPr/>
          </p:nvSpPr>
          <p:spPr>
            <a:xfrm>
              <a:off x="1991370" y="6268446"/>
              <a:ext cx="8002472" cy="461665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hr-HR" sz="2400" b="1" dirty="0">
                  <a:solidFill>
                    <a:schemeClr val="bg1"/>
                  </a:solidFill>
                  <a:effectLst/>
                  <a:latin typeface="Open Sans "/>
                  <a:ea typeface="Calibri" panose="020F0502020204030204" pitchFamily="34" charset="0"/>
                </a:rPr>
                <a:t>79,67 % </a:t>
              </a:r>
              <a:r>
                <a:rPr lang="hr-HR" sz="2400" dirty="0">
                  <a:solidFill>
                    <a:schemeClr val="bg1"/>
                  </a:solidFill>
                  <a:effectLst/>
                  <a:latin typeface="Open Sans "/>
                  <a:ea typeface="Calibri" panose="020F0502020204030204" pitchFamily="34" charset="0"/>
                </a:rPr>
                <a:t>lokacija škola ima funkcionalnu lokalnu mrežu</a:t>
              </a:r>
              <a:endParaRPr lang="hr-HR" sz="2400" dirty="0">
                <a:solidFill>
                  <a:schemeClr val="bg1"/>
                </a:solidFill>
                <a:latin typeface="Open Sans 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9877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896E9C37-BAF7-49FC-3B55-AE6ED4965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38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47B55D2-14A6-AB90-E41C-AA8EB53E5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476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B16642B-78C7-C0B5-F818-F77EA8AC7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108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CD2AF3F-0EC4-0D7B-2DFF-0BB59C088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256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F977913-C2FE-09DF-A9DA-167EA2627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098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58F6B28-A31E-9491-78F6-68E87AEE6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344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CD46DA80-E1A3-2E7F-848C-498E3519D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125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39C23805-6D73-C507-9B70-B7743EEE2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383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0A0AD70-540C-5082-369D-4B688562B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102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61A9170B-F51B-6514-0D15-7C24B6425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40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31B92-3375-CF7B-4200-17EFCA9A5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Opremanje škola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2FDCF-B5DD-1CA4-5D13-82B502ACD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35317FC-5455-36DD-B45E-361BCB1902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1151" r="31151"/>
          <a:stretch>
            <a:fillRect/>
          </a:stretch>
        </p:blipFill>
        <p:spPr>
          <a:xfrm>
            <a:off x="6570482" y="0"/>
            <a:ext cx="5621518" cy="6765925"/>
          </a:xfrm>
        </p:spPr>
      </p:pic>
    </p:spTree>
    <p:extLst>
      <p:ext uri="{BB962C8B-B14F-4D97-AF65-F5344CB8AC3E}">
        <p14:creationId xmlns:p14="http://schemas.microsoft.com/office/powerpoint/2010/main" val="39327726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40753F84-BB6E-F14E-38D9-82B25880E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570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23228B-9820-5043-FEC5-A727C9BB9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933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E10DEA3-8638-5200-0323-12EFBA3C6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357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2AA10E0-84A7-A136-3C6E-CE6E96E25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607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4E8867-5917-FCB2-1053-E3F881F4F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502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311E27C-047A-B1BD-D5E8-7762CB708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96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CEEB478-A29C-95C4-97A5-5E6BC3DC3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836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F653321-41BF-116F-7F31-F0D6FEC83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148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B62FCE8-3806-2FBB-99F4-FB7C5C919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521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Question mark">
            <a:extLst>
              <a:ext uri="{FF2B5EF4-FFF2-40B4-BE49-F238E27FC236}">
                <a16:creationId xmlns:a16="http://schemas.microsoft.com/office/drawing/2014/main" id="{4468F27E-E35C-410B-B3E2-8AC692629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0449" y="1743958"/>
            <a:ext cx="2981227" cy="298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93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AC946-BBB0-0963-385F-8906CC86844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75068" y="2226123"/>
            <a:ext cx="9546519" cy="2488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Učenička računala i interaktivni zasloni </a:t>
            </a:r>
            <a:r>
              <a:rPr lang="hr-H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provedena nabava </a:t>
            </a:r>
          </a:p>
          <a:p>
            <a:pPr marL="0" indent="0">
              <a:buNone/>
            </a:pPr>
            <a:endParaRPr lang="hr-H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hr-H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Dodatna i specijalna oprema </a:t>
            </a:r>
            <a:r>
              <a:rPr lang="hr-H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istraživanje tržišta </a:t>
            </a:r>
          </a:p>
          <a:p>
            <a:pPr marL="0" indent="0">
              <a:buNone/>
            </a:pPr>
            <a:endParaRPr lang="hr-HR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hr-H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Isporuka opreme za </a:t>
            </a:r>
            <a:r>
              <a:rPr lang="hr-HR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RoC</a:t>
            </a:r>
            <a:r>
              <a:rPr lang="hr-H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hr-HR" sz="2400" dirty="0">
                <a:solidFill>
                  <a:prstClr val="white">
                    <a:lumMod val="50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avna nabava i potpisivanje ugovora</a:t>
            </a:r>
            <a:endParaRPr lang="hr-HR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B0F586-49BA-D227-85D0-F1333932961A}"/>
              </a:ext>
            </a:extLst>
          </p:cNvPr>
          <p:cNvGrpSpPr/>
          <p:nvPr/>
        </p:nvGrpSpPr>
        <p:grpSpPr>
          <a:xfrm>
            <a:off x="1022159" y="1571017"/>
            <a:ext cx="322730" cy="3715966"/>
            <a:chOff x="6631108" y="1410511"/>
            <a:chExt cx="322730" cy="371596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ED057F8-54E9-956F-5C17-D46479FFCD79}"/>
                </a:ext>
              </a:extLst>
            </p:cNvPr>
            <p:cNvCxnSpPr>
              <a:cxnSpLocks/>
            </p:cNvCxnSpPr>
            <p:nvPr/>
          </p:nvCxnSpPr>
          <p:spPr>
            <a:xfrm>
              <a:off x="6792473" y="1410511"/>
              <a:ext cx="0" cy="3715966"/>
            </a:xfrm>
            <a:prstGeom prst="line">
              <a:avLst/>
            </a:prstGeom>
            <a:ln w="41275">
              <a:solidFill>
                <a:srgbClr val="009B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8C100B9-D3AF-A070-32C2-09AE36AD6F8F}"/>
                </a:ext>
              </a:extLst>
            </p:cNvPr>
            <p:cNvSpPr/>
            <p:nvPr/>
          </p:nvSpPr>
          <p:spPr>
            <a:xfrm>
              <a:off x="6631108" y="2065617"/>
              <a:ext cx="322730" cy="318888"/>
            </a:xfrm>
            <a:prstGeom prst="ellipse">
              <a:avLst/>
            </a:prstGeom>
            <a:solidFill>
              <a:srgbClr val="009BE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E2AAEF0-2519-869B-5790-422DAEAC553C}"/>
                </a:ext>
              </a:extLst>
            </p:cNvPr>
            <p:cNvSpPr/>
            <p:nvPr/>
          </p:nvSpPr>
          <p:spPr>
            <a:xfrm>
              <a:off x="6631108" y="3051675"/>
              <a:ext cx="322730" cy="318888"/>
            </a:xfrm>
            <a:prstGeom prst="ellipse">
              <a:avLst/>
            </a:prstGeom>
            <a:solidFill>
              <a:srgbClr val="009BE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D5984D7-4782-55D1-48B6-EDF812CAFB47}"/>
                </a:ext>
              </a:extLst>
            </p:cNvPr>
            <p:cNvSpPr/>
            <p:nvPr/>
          </p:nvSpPr>
          <p:spPr>
            <a:xfrm>
              <a:off x="6631108" y="4037733"/>
              <a:ext cx="322730" cy="318888"/>
            </a:xfrm>
            <a:prstGeom prst="ellipse">
              <a:avLst/>
            </a:prstGeom>
            <a:solidFill>
              <a:srgbClr val="009BE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</p:spTree>
    <p:extLst>
      <p:ext uri="{BB962C8B-B14F-4D97-AF65-F5344CB8AC3E}">
        <p14:creationId xmlns:p14="http://schemas.microsoft.com/office/powerpoint/2010/main" val="17710561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7AE70-9B4B-4569-8D04-A25E93FBB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63" y="3461941"/>
            <a:ext cx="4943941" cy="1600200"/>
          </a:xfrm>
        </p:spPr>
        <p:txBody>
          <a:bodyPr/>
          <a:lstStyle/>
          <a:p>
            <a:r>
              <a:rPr lang="hr-HR" dirty="0"/>
              <a:t>Za sva dodatna pitanja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DBE9F9-AAC8-4ADA-992C-B520F7588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3824" y="775252"/>
            <a:ext cx="5207620" cy="5424246"/>
          </a:xfrm>
        </p:spPr>
        <p:txBody>
          <a:bodyPr/>
          <a:lstStyle/>
          <a:p>
            <a:r>
              <a:rPr lang="hr-HR" dirty="0">
                <a:hlinkClick r:id="rId2"/>
              </a:rPr>
              <a:t>.</a:t>
            </a:r>
            <a:endParaRPr lang="hr-HR" dirty="0"/>
          </a:p>
          <a:p>
            <a:endParaRPr lang="hr-HR" dirty="0"/>
          </a:p>
        </p:txBody>
      </p:sp>
      <p:sp>
        <p:nvSpPr>
          <p:cNvPr id="8" name="Google Shape;175;p9">
            <a:extLst>
              <a:ext uri="{FF2B5EF4-FFF2-40B4-BE49-F238E27FC236}">
                <a16:creationId xmlns:a16="http://schemas.microsoft.com/office/drawing/2014/main" id="{94D8B4DF-F967-45AA-96E6-EDB700B4074C}"/>
              </a:ext>
            </a:extLst>
          </p:cNvPr>
          <p:cNvSpPr/>
          <p:nvPr/>
        </p:nvSpPr>
        <p:spPr>
          <a:xfrm>
            <a:off x="536663" y="410260"/>
            <a:ext cx="1275600" cy="1275600"/>
          </a:xfrm>
          <a:prstGeom prst="ellipse">
            <a:avLst/>
          </a:prstGeom>
          <a:solidFill>
            <a:srgbClr val="009B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raphic 10" descr="Questions outline">
            <a:extLst>
              <a:ext uri="{FF2B5EF4-FFF2-40B4-BE49-F238E27FC236}">
                <a16:creationId xmlns:a16="http://schemas.microsoft.com/office/drawing/2014/main" id="{021AD262-0C03-43C0-AE30-908237A23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263" y="643358"/>
            <a:ext cx="816207" cy="816207"/>
          </a:xfrm>
          <a:prstGeom prst="rect">
            <a:avLst/>
          </a:prstGeom>
        </p:spPr>
      </p:pic>
      <p:pic>
        <p:nvPicPr>
          <p:cNvPr id="12" name="Graphic 11" descr="Telephone">
            <a:extLst>
              <a:ext uri="{FF2B5EF4-FFF2-40B4-BE49-F238E27FC236}">
                <a16:creationId xmlns:a16="http://schemas.microsoft.com/office/drawing/2014/main" id="{A417E160-5912-4387-B7CD-03999005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23346" y="775252"/>
            <a:ext cx="1017428" cy="10174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3682F2-0AD9-4AE0-8A4A-0781C8A7F490}"/>
              </a:ext>
            </a:extLst>
          </p:cNvPr>
          <p:cNvSpPr txBox="1"/>
          <p:nvPr/>
        </p:nvSpPr>
        <p:spPr>
          <a:xfrm>
            <a:off x="7716279" y="1051462"/>
            <a:ext cx="3579906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hr-HR" sz="3200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+385 1 6661 500</a:t>
            </a:r>
          </a:p>
        </p:txBody>
      </p:sp>
      <p:pic>
        <p:nvPicPr>
          <p:cNvPr id="15" name="Graphic 14" descr="Email">
            <a:extLst>
              <a:ext uri="{FF2B5EF4-FFF2-40B4-BE49-F238E27FC236}">
                <a16:creationId xmlns:a16="http://schemas.microsoft.com/office/drawing/2014/main" id="{4A469F03-A4D3-4119-84B6-0F78A4AD45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74860" y="3004741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CF54081-4871-45C0-B065-468D4BFF2C7F}"/>
              </a:ext>
            </a:extLst>
          </p:cNvPr>
          <p:cNvSpPr txBox="1"/>
          <p:nvPr/>
        </p:nvSpPr>
        <p:spPr>
          <a:xfrm>
            <a:off x="7716279" y="3117429"/>
            <a:ext cx="3780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helpdesk@skole.hr</a:t>
            </a:r>
          </a:p>
        </p:txBody>
      </p:sp>
      <p:pic>
        <p:nvPicPr>
          <p:cNvPr id="18" name="Graphic 17" descr="Internet with solid fill">
            <a:extLst>
              <a:ext uri="{FF2B5EF4-FFF2-40B4-BE49-F238E27FC236}">
                <a16:creationId xmlns:a16="http://schemas.microsoft.com/office/drawing/2014/main" id="{3FA607CB-BA74-4E5F-8AE1-BD7D6B65AF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25407" y="5006264"/>
            <a:ext cx="1134393" cy="11343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5F4DB8-6893-4F3A-BAA5-48920E934267}"/>
              </a:ext>
            </a:extLst>
          </p:cNvPr>
          <p:cNvSpPr txBox="1"/>
          <p:nvPr/>
        </p:nvSpPr>
        <p:spPr>
          <a:xfrm>
            <a:off x="7986750" y="5001658"/>
            <a:ext cx="3309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11"/>
              </a:rPr>
              <a:t>www.e-skole.hr</a:t>
            </a:r>
            <a:endParaRPr lang="hr-HR" sz="32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hr-HR" sz="3200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12"/>
              </a:rPr>
              <a:t>www.carnet.hr</a:t>
            </a:r>
            <a:endParaRPr lang="hr-HR" sz="32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hr-HR" sz="32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6361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FC4572-709E-8945-9C06-EA54CD3F8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310" y="1121685"/>
            <a:ext cx="2311400" cy="3136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B8B6C1-3C2D-5D4D-AC89-5EB0F96A2AC7}"/>
              </a:ext>
            </a:extLst>
          </p:cNvPr>
          <p:cNvSpPr txBox="1"/>
          <p:nvPr/>
        </p:nvSpPr>
        <p:spPr>
          <a:xfrm>
            <a:off x="2448228" y="5732208"/>
            <a:ext cx="7059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Kontakt: Hrvatska akademska i istraživačka mreža – CARNET | Josipa </a:t>
            </a:r>
            <a:r>
              <a:rPr lang="sr-Latn-R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Marohnića</a:t>
            </a:r>
            <a:r>
              <a:rPr lang="sr-Latn-R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5, 10000 Zagreb</a:t>
            </a:r>
          </a:p>
          <a:p>
            <a:pPr algn="ctr"/>
            <a:r>
              <a:rPr lang="sr-Latn-R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Tel.: +385 1 6661 616 | </a:t>
            </a:r>
            <a:r>
              <a:rPr lang="sr-Latn-R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www.carnet.hr</a:t>
            </a:r>
            <a:endParaRPr lang="sr-Latn-R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694B9B-431F-5A45-8F17-5D7704ACB3C3}"/>
              </a:ext>
            </a:extLst>
          </p:cNvPr>
          <p:cNvCxnSpPr/>
          <p:nvPr/>
        </p:nvCxnSpPr>
        <p:spPr>
          <a:xfrm>
            <a:off x="2605548" y="5653552"/>
            <a:ext cx="676459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8881C9D-CFB7-4DDC-9D35-4CBBF5DB25C6}"/>
              </a:ext>
            </a:extLst>
          </p:cNvPr>
          <p:cNvSpPr txBox="1"/>
          <p:nvPr/>
        </p:nvSpPr>
        <p:spPr>
          <a:xfrm>
            <a:off x="2958353" y="4572000"/>
            <a:ext cx="64097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r-Latn-RS" sz="1200">
                <a:solidFill>
                  <a:schemeClr val="bg1"/>
                </a:solidFill>
              </a:rPr>
              <a:t>Projekt je sufinancirala Europska unija iz europskih strukturnih i investicijskih fondova.</a:t>
            </a:r>
          </a:p>
          <a:p>
            <a:pPr algn="ctr"/>
            <a:r>
              <a:rPr lang="sr-Latn-RS" sz="1200">
                <a:solidFill>
                  <a:schemeClr val="bg1"/>
                </a:solidFill>
              </a:rPr>
              <a:t>Više informacija o EU fondovima možete naći na web stranicama Ministarstva regionalnoga razvoja i fondova Europske unije: www.strukturnifondovi.hr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E3891A-5731-4701-86B1-E07A64C97F5F}"/>
              </a:ext>
            </a:extLst>
          </p:cNvPr>
          <p:cNvSpPr txBox="1"/>
          <p:nvPr/>
        </p:nvSpPr>
        <p:spPr>
          <a:xfrm>
            <a:off x="2653553" y="5334000"/>
            <a:ext cx="671456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r-Latn-RS" sz="1200" b="1">
                <a:solidFill>
                  <a:schemeClr val="bg1"/>
                </a:solidFill>
              </a:rPr>
              <a:t>Sadržaj ovog materijala isključiva je odgovornost Hrvatske akademske i istraživačke mreže - CARNET.</a:t>
            </a:r>
          </a:p>
        </p:txBody>
      </p:sp>
    </p:spTree>
    <p:extLst>
      <p:ext uri="{BB962C8B-B14F-4D97-AF65-F5344CB8AC3E}">
        <p14:creationId xmlns:p14="http://schemas.microsoft.com/office/powerpoint/2010/main" val="587600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DC196-9A7B-0936-FFD6-98C7F58E8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E-usluge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F3D3-111E-E46F-18E5-8CA201DD0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person using MacBook pro">
            <a:extLst>
              <a:ext uri="{FF2B5EF4-FFF2-40B4-BE49-F238E27FC236}">
                <a16:creationId xmlns:a16="http://schemas.microsoft.com/office/drawing/2014/main" id="{3AB07796-7BE1-F6E5-28A9-3FF1C160CC74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2" r="25962"/>
          <a:stretch>
            <a:fillRect/>
          </a:stretch>
        </p:blipFill>
        <p:spPr bwMode="auto">
          <a:xfrm>
            <a:off x="7101526" y="0"/>
            <a:ext cx="5090474" cy="67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791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/>
          <p:nvPr/>
        </p:nvSpPr>
        <p:spPr>
          <a:xfrm>
            <a:off x="737082" y="1069900"/>
            <a:ext cx="2520000" cy="5400000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7F7F7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FD1771C-8DCE-0866-0720-57C416FB926A}"/>
              </a:ext>
            </a:extLst>
          </p:cNvPr>
          <p:cNvSpPr/>
          <p:nvPr/>
        </p:nvSpPr>
        <p:spPr>
          <a:xfrm>
            <a:off x="1016750" y="362014"/>
            <a:ext cx="1934366" cy="830997"/>
          </a:xfrm>
          <a:prstGeom prst="roundRect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65" name="Google Shape;165;p9"/>
          <p:cNvSpPr/>
          <p:nvPr/>
        </p:nvSpPr>
        <p:spPr>
          <a:xfrm>
            <a:off x="3629794" y="1102625"/>
            <a:ext cx="2520000" cy="5400000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9"/>
          <p:cNvSpPr/>
          <p:nvPr/>
        </p:nvSpPr>
        <p:spPr>
          <a:xfrm>
            <a:off x="6522506" y="1092433"/>
            <a:ext cx="2520000" cy="5400000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9415218" y="1102625"/>
            <a:ext cx="2520000" cy="5400000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ADADB4-2239-AEFA-7ADB-BF29772F1205}"/>
              </a:ext>
            </a:extLst>
          </p:cNvPr>
          <p:cNvSpPr txBox="1"/>
          <p:nvPr/>
        </p:nvSpPr>
        <p:spPr>
          <a:xfrm>
            <a:off x="1359955" y="436044"/>
            <a:ext cx="1247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CARNET</a:t>
            </a:r>
            <a:r>
              <a:rPr lang="hr-HR" sz="2000" b="1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sigma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D085E7-F070-E284-586A-D85B97C3D3E9}"/>
              </a:ext>
            </a:extLst>
          </p:cNvPr>
          <p:cNvSpPr txBox="1"/>
          <p:nvPr/>
        </p:nvSpPr>
        <p:spPr>
          <a:xfrm>
            <a:off x="903226" y="1654675"/>
            <a:ext cx="224033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Informatizacija poslovanja i praćenje poslovnih procesa u školama</a:t>
            </a:r>
          </a:p>
          <a:p>
            <a:endParaRPr lang="hr-HR" sz="20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sz="20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221 ustanova</a:t>
            </a:r>
          </a:p>
          <a:p>
            <a:endParaRPr lang="hr-HR" sz="20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sz="2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Uključivanje novih ustanova</a:t>
            </a:r>
          </a:p>
          <a:p>
            <a:endParaRPr lang="hr-HR" sz="20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sz="2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Dodatne nadogradnje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A663AC-3059-8DD2-B5CD-699AC2B79D39}"/>
              </a:ext>
            </a:extLst>
          </p:cNvPr>
          <p:cNvSpPr txBox="1"/>
          <p:nvPr/>
        </p:nvSpPr>
        <p:spPr>
          <a:xfrm>
            <a:off x="3789233" y="1655779"/>
            <a:ext cx="23067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Cloud i web aplikacija za pametno praćenje osnovnih indikatora 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kvalitete zraka u školama</a:t>
            </a:r>
          </a:p>
          <a:p>
            <a:endParaRPr lang="hr-HR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Uskoro produkcija nadograđenog sustava - podrška za nove tipove senzora, poboljšanje performansi te razne druge nadogradnje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19808F4-25FF-4B66-8A94-BFDDA727B821}"/>
              </a:ext>
            </a:extLst>
          </p:cNvPr>
          <p:cNvSpPr/>
          <p:nvPr/>
        </p:nvSpPr>
        <p:spPr>
          <a:xfrm>
            <a:off x="3909462" y="374489"/>
            <a:ext cx="1934366" cy="830997"/>
          </a:xfrm>
          <a:prstGeom prst="roundRect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CARNET AERO</a:t>
            </a:r>
            <a:endParaRPr lang="hr-HR" sz="2000" b="1" dirty="0">
              <a:solidFill>
                <a:schemeClr val="bg1"/>
              </a:solidFill>
              <a:effectLst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A31DB2-264F-9D60-FDD1-EB2F7BF8FFAF}"/>
              </a:ext>
            </a:extLst>
          </p:cNvPr>
          <p:cNvSpPr/>
          <p:nvPr/>
        </p:nvSpPr>
        <p:spPr>
          <a:xfrm>
            <a:off x="6787151" y="374489"/>
            <a:ext cx="1934366" cy="830997"/>
          </a:xfrm>
          <a:prstGeom prst="roundRect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CARNET</a:t>
            </a:r>
          </a:p>
          <a:p>
            <a:pPr algn="ctr"/>
            <a:r>
              <a:rPr lang="hr-HR" sz="2000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privatnost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C9DE8CD-36A2-898A-7DEF-C42EB2B7D2F0}"/>
              </a:ext>
            </a:extLst>
          </p:cNvPr>
          <p:cNvSpPr/>
          <p:nvPr/>
        </p:nvSpPr>
        <p:spPr>
          <a:xfrm>
            <a:off x="9688181" y="379003"/>
            <a:ext cx="1934366" cy="830997"/>
          </a:xfrm>
          <a:prstGeom prst="roundRect">
            <a:avLst/>
          </a:prstGeom>
          <a:solidFill>
            <a:srgbClr val="009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solidFill>
                  <a:schemeClr val="bg1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CARNET data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F5A126-107B-39A2-2203-82B579FA69F9}"/>
              </a:ext>
            </a:extLst>
          </p:cNvPr>
          <p:cNvSpPr txBox="1"/>
          <p:nvPr/>
        </p:nvSpPr>
        <p:spPr>
          <a:xfrm>
            <a:off x="6602225" y="1660696"/>
            <a:ext cx="23605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Upravljanje 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GDPR </a:t>
            </a:r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zahtjevima, privolama i podacima</a:t>
            </a:r>
          </a:p>
          <a:p>
            <a:endParaRPr lang="hr-HR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Razvoj modula za upravljanje životnim ciklusom privola</a:t>
            </a:r>
          </a:p>
          <a:p>
            <a:endParaRPr lang="hr-HR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 krajnjih korisnika na sustavu 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 2. polugodištu tekuće šk. godine</a:t>
            </a:r>
          </a:p>
          <a:p>
            <a:endParaRPr lang="hr-HR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9FD0D0-27CE-8E88-E5D0-77FC48E6D62B}"/>
              </a:ext>
            </a:extLst>
          </p:cNvPr>
          <p:cNvSpPr txBox="1"/>
          <p:nvPr/>
        </p:nvSpPr>
        <p:spPr>
          <a:xfrm>
            <a:off x="9494937" y="1666784"/>
            <a:ext cx="23605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Ekosustav za 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analitiku učenja</a:t>
            </a:r>
          </a:p>
          <a:p>
            <a:endParaRPr lang="hr-HR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Sustav dostupan za korištenje</a:t>
            </a:r>
          </a:p>
          <a:p>
            <a:endParaRPr lang="hr-HR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Rade se dodatne nadogradnje sustava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BEA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55A9C57D97A94EA8AE2B60BF057AA5" ma:contentTypeVersion="2" ma:contentTypeDescription="Create a new document." ma:contentTypeScope="" ma:versionID="e588e496a73ac0da1f6a12f5f10b4fed">
  <xsd:schema xmlns:xsd="http://www.w3.org/2001/XMLSchema" xmlns:xs="http://www.w3.org/2001/XMLSchema" xmlns:p="http://schemas.microsoft.com/office/2006/metadata/properties" xmlns:ns2="4a587e19-ebcb-45eb-80a3-2908977f315c" targetNamespace="http://schemas.microsoft.com/office/2006/metadata/properties" ma:root="true" ma:fieldsID="779bd2c03ec6a07668261c89dbf1b452" ns2:_="">
    <xsd:import namespace="4a587e19-ebcb-45eb-80a3-2908977f31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587e19-ebcb-45eb-80a3-2908977f31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9773645-8D37-4207-A54E-C7E613BFBF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7BCDF4-3D92-4FD5-8D22-9A8F9976A5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587e19-ebcb-45eb-80a3-2908977f31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12A0397-8DEF-4FEF-838F-B7E29393FDDE}">
  <ds:schemaRefs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4a587e19-ebcb-45eb-80a3-2908977f315c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11330</TotalTime>
  <Words>5109</Words>
  <Application>Microsoft Macintosh PowerPoint</Application>
  <PresentationFormat>Widescreen</PresentationFormat>
  <Paragraphs>550</Paragraphs>
  <Slides>71</Slides>
  <Notes>28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9" baseType="lpstr">
      <vt:lpstr>Arial</vt:lpstr>
      <vt:lpstr>Calibri</vt:lpstr>
      <vt:lpstr>Open Sans</vt:lpstr>
      <vt:lpstr>Open Sans </vt:lpstr>
      <vt:lpstr>Open Sans ExtraBold</vt:lpstr>
      <vt:lpstr>Open Sans Light</vt:lpstr>
      <vt:lpstr>Open Sans SemiBold</vt:lpstr>
      <vt:lpstr>Custom Design</vt:lpstr>
      <vt:lpstr>Status provedbe projekta </vt:lpstr>
      <vt:lpstr>Novosti u projektu</vt:lpstr>
      <vt:lpstr>PowerPoint Presentation</vt:lpstr>
      <vt:lpstr>Mreža</vt:lpstr>
      <vt:lpstr>PowerPoint Presentation</vt:lpstr>
      <vt:lpstr>Opremanje škola</vt:lpstr>
      <vt:lpstr>PowerPoint Presentation</vt:lpstr>
      <vt:lpstr>E-usluge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Edukacija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E-Sadržaji</vt:lpstr>
      <vt:lpstr>PowerPoint Presentation</vt:lpstr>
      <vt:lpstr>Podrška</vt:lpstr>
      <vt:lpstr>PowerPoint Presentation</vt:lpstr>
      <vt:lpstr>Digitalna zrelost škola i istraživanja</vt:lpstr>
      <vt:lpstr>PowerPoint Presentation</vt:lpstr>
      <vt:lpstr>PowerPoint Presentation</vt:lpstr>
      <vt:lpstr>Sigurnost</vt:lpstr>
      <vt:lpstr>PowerPoint Presentation</vt:lpstr>
      <vt:lpstr>PowerPoint Presentation</vt:lpstr>
      <vt:lpstr>PowerPoint Presentation</vt:lpstr>
      <vt:lpstr>Regiostars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Za sva dodatna pitanja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 što ste htjeli znati o  e-Školama</dc:title>
  <dc:creator>Anja Korda</dc:creator>
  <cp:lastModifiedBy>Goran Škvarč</cp:lastModifiedBy>
  <cp:revision>350</cp:revision>
  <dcterms:created xsi:type="dcterms:W3CDTF">2019-10-31T11:36:08Z</dcterms:created>
  <dcterms:modified xsi:type="dcterms:W3CDTF">2022-10-27T07:20:58Z</dcterms:modified>
</cp:coreProperties>
</file>