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76" r:id="rId4"/>
    <p:sldId id="278" r:id="rId5"/>
    <p:sldId id="285" r:id="rId6"/>
    <p:sldId id="284" r:id="rId7"/>
    <p:sldId id="288" r:id="rId8"/>
    <p:sldId id="298" r:id="rId9"/>
    <p:sldId id="295" r:id="rId10"/>
    <p:sldId id="296" r:id="rId11"/>
    <p:sldId id="297" r:id="rId12"/>
    <p:sldId id="299" r:id="rId13"/>
    <p:sldId id="300" r:id="rId14"/>
    <p:sldId id="301" r:id="rId15"/>
    <p:sldId id="302" r:id="rId16"/>
    <p:sldId id="280" r:id="rId17"/>
    <p:sldId id="281" r:id="rId18"/>
    <p:sldId id="283" r:id="rId19"/>
    <p:sldId id="291" r:id="rId20"/>
    <p:sldId id="282" r:id="rId21"/>
    <p:sldId id="286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52EE47-94B9-DE6F-E2D1-526028A04453}" v="1117" dt="2022-10-01T18:38:10.661"/>
    <p1510:client id="{6363EB57-170F-C731-95BB-499CB73C3BA8}" v="217" dt="2022-10-01T19:44:02.568"/>
    <p1510:client id="{65A96FD3-D50F-72B1-55A7-6AF9C8E10DFE}" v="68" dt="2022-10-01T20:02:21.106"/>
    <p1510:client id="{7CEF1D2E-9BCE-700B-C20F-684CA98EFCC8}" v="9" dt="2020-11-03T20:10:58.284"/>
    <p1510:client id="{80199F3B-9D11-C69D-F24F-CB2C3C178C3C}" v="2" dt="2022-10-01T20:09:28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2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19-Oct-22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9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19-Oct-22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8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19-Oct-22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18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19-Oct-22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9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19-Oct-22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78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19-Oct-22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135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19-Oct-22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7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19-Oct-22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01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19-Oct-22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69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19-Oct-22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2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A0C96-1800-4DCF-B5AC-E1A5366E56A3}" type="datetimeFigureOut">
              <a:rPr lang="en-US" smtClean="0"/>
              <a:t>19-Oct-22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1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EA0C96-1800-4DCF-B5AC-E1A5366E56A3}" type="datetimeFigureOut">
              <a:rPr lang="en-US" smtClean="0"/>
              <a:t>19-Oct-22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21C56-27C6-4BEB-B1B4-771F872F6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9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4X5MaV8mZw?start=31&amp;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MR53KgRsT0?start=123&amp;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1rsnduUSkE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daniela.usmiani@skole.hr" TargetMode="External"/><Relationship Id="rId2" Type="http://schemas.openxmlformats.org/officeDocument/2006/relationships/hyperlink" Target="mailto:danijela.takac@skole.h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F8CeGVVTH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16316" y="4933950"/>
            <a:ext cx="74171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bg2">
                    <a:lumMod val="25000"/>
                  </a:schemeClr>
                </a:solidFill>
              </a:rPr>
              <a:t>Danijela Takač, prof. fizike i politehnike</a:t>
            </a:r>
          </a:p>
          <a:p>
            <a:r>
              <a:rPr lang="hr-HR" sz="2800" b="1" dirty="0">
                <a:solidFill>
                  <a:schemeClr val="bg2">
                    <a:lumMod val="25000"/>
                  </a:schemeClr>
                </a:solidFill>
              </a:rPr>
              <a:t>Daniela Usmiani, prof. matematike i informatike</a:t>
            </a:r>
          </a:p>
          <a:p>
            <a:r>
              <a:rPr lang="hr-HR" sz="3600" b="1" dirty="0"/>
              <a:t>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76A66F2-D6CA-4FAA-B213-1B391F640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"/>
            <a:ext cx="12192000" cy="46546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5888" y="97254"/>
            <a:ext cx="4158178" cy="230832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hr-HR" sz="3600" b="1" dirty="0" err="1">
                <a:solidFill>
                  <a:schemeClr val="bg1"/>
                </a:solidFill>
              </a:rPr>
              <a:t>Awareness</a:t>
            </a:r>
            <a:r>
              <a:rPr lang="hr-HR" sz="3600" b="1" i="1" dirty="0">
                <a:solidFill>
                  <a:schemeClr val="bg1"/>
                </a:solidFill>
              </a:rPr>
              <a:t> </a:t>
            </a:r>
            <a:r>
              <a:rPr lang="hr-HR" sz="3600" b="1" dirty="0" err="1">
                <a:solidFill>
                  <a:schemeClr val="bg1"/>
                </a:solidFill>
              </a:rPr>
              <a:t>campaigns</a:t>
            </a:r>
            <a:r>
              <a:rPr lang="hr-HR" sz="3600" b="1" dirty="0">
                <a:solidFill>
                  <a:schemeClr val="bg1"/>
                </a:solidFill>
              </a:rPr>
              <a:t> kao inovativni način poučavanja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62AFF-983F-33A2-B7C3-C35E8C1257C2}"/>
              </a:ext>
            </a:extLst>
          </p:cNvPr>
          <p:cNvSpPr txBox="1"/>
          <p:nvPr/>
        </p:nvSpPr>
        <p:spPr>
          <a:xfrm>
            <a:off x="4738687" y="6007893"/>
            <a:ext cx="357187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</a:rPr>
              <a:t>Šibenik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, 2022.</a:t>
            </a:r>
            <a:endParaRPr lang="en-US" sz="2800" b="1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10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FDE3F-E5CA-2434-D968-1196D9DB5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169" y="39334"/>
            <a:ext cx="9849751" cy="1349671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cs typeface="Calibri Light"/>
              </a:rPr>
              <a:t>Tik</a:t>
            </a:r>
            <a:r>
              <a:rPr lang="en-US" b="1" dirty="0">
                <a:cs typeface="Calibri Light"/>
              </a:rPr>
              <a:t> </a:t>
            </a:r>
            <a:r>
              <a:rPr lang="en-US" b="1" dirty="0" err="1">
                <a:cs typeface="Calibri Light"/>
              </a:rPr>
              <a:t>Tok</a:t>
            </a:r>
            <a:r>
              <a:rPr lang="en-US" dirty="0">
                <a:cs typeface="Calibri Light"/>
              </a:rPr>
              <a:t> </a:t>
            </a:r>
            <a:r>
              <a:rPr lang="hr-HR" dirty="0" smtClean="0">
                <a:cs typeface="Calibri Light"/>
              </a:rPr>
              <a:t>challenge</a:t>
            </a:r>
            <a:endParaRPr lang="en-US" dirty="0">
              <a:cs typeface="Calibri Light"/>
            </a:endParaRPr>
          </a:p>
        </p:txBody>
      </p:sp>
      <p:pic>
        <p:nvPicPr>
          <p:cNvPr id="4" name="tik tok challeng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8590" y="1428339"/>
            <a:ext cx="5486668" cy="411452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86" y="2311911"/>
            <a:ext cx="1825336" cy="190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5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FDE3F-E5CA-2434-D968-1196D9DB5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313" y="0"/>
            <a:ext cx="9849751" cy="979777"/>
          </a:xfrm>
        </p:spPr>
        <p:txBody>
          <a:bodyPr anchor="b">
            <a:normAutofit/>
          </a:bodyPr>
          <a:lstStyle/>
          <a:p>
            <a:r>
              <a:rPr lang="hr-HR" dirty="0" smtClean="0">
                <a:cs typeface="Calibri Light"/>
              </a:rPr>
              <a:t>Experimenti - plastika</a:t>
            </a:r>
            <a:endParaRPr lang="en-US" dirty="0">
              <a:cs typeface="Calibri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334" y="286196"/>
            <a:ext cx="4573481" cy="6097975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825625"/>
            <a:ext cx="2228730" cy="4351338"/>
          </a:xfrm>
        </p:spPr>
        <p:txBody>
          <a:bodyPr/>
          <a:lstStyle/>
          <a:p>
            <a:r>
              <a:rPr lang="hr-HR" dirty="0" smtClean="0"/>
              <a:t>Određivanje gustoće različitih vrsta plastike</a:t>
            </a:r>
          </a:p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251" y="1186985"/>
            <a:ext cx="3897890" cy="519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087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FDE3F-E5CA-2434-D968-1196D9DB5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721" y="272422"/>
            <a:ext cx="9849751" cy="902038"/>
          </a:xfrm>
        </p:spPr>
        <p:txBody>
          <a:bodyPr anchor="b">
            <a:normAutofit fontScale="90000"/>
          </a:bodyPr>
          <a:lstStyle/>
          <a:p>
            <a:r>
              <a:rPr lang="hr-HR" dirty="0" smtClean="0">
                <a:cs typeface="Calibri Light"/>
              </a:rPr>
              <a:t>Kreativan natječaj izrade spremnika za plastiku</a:t>
            </a:r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A64B0-6D36-84D5-25D1-8911849E5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599" y="1489755"/>
            <a:ext cx="9849751" cy="6704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hr-HR" sz="2400" dirty="0" smtClean="0">
                <a:cs typeface="Calibri"/>
              </a:rPr>
              <a:t>Tjedan održivog razvoja</a:t>
            </a:r>
            <a:endParaRPr lang="en-US" sz="2400" dirty="0">
              <a:cs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823" y="1336200"/>
            <a:ext cx="2173513" cy="4886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3" t="14892" r="3463" b="29005"/>
          <a:stretch/>
        </p:blipFill>
        <p:spPr>
          <a:xfrm>
            <a:off x="8449778" y="1827482"/>
            <a:ext cx="3086100" cy="3847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8" b="24676"/>
          <a:stretch/>
        </p:blipFill>
        <p:spPr>
          <a:xfrm>
            <a:off x="1927619" y="2190588"/>
            <a:ext cx="3167807" cy="366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57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29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95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00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9023E5-2F7B-0763-A24D-31C94EE91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sz="4800" b="1"/>
              <a:t>Mannequin Challenge SŠ Bedekovčina</a:t>
            </a:r>
            <a:endParaRPr lang="en-US" sz="4800" b="1">
              <a:cs typeface="Calibri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92B69-1F26-E2FC-CDB7-A358304DF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Povodom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obilježavanja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Europskog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tjedna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vještina</a:t>
            </a:r>
            <a:endParaRPr lang="en-US">
              <a:cs typeface="Calibri" panose="020F0502020204030204"/>
            </a:endParaRPr>
          </a:p>
          <a:p>
            <a:pPr marL="0" indent="0">
              <a:buNone/>
            </a:pPr>
            <a:endParaRPr lang="en-US" sz="2000" cap="all">
              <a:cs typeface="Calibri"/>
            </a:endParaRPr>
          </a:p>
          <a:p>
            <a:pPr marL="0" indent="0">
              <a:buNone/>
            </a:pPr>
            <a:r>
              <a:rPr lang="en-US" sz="2000" dirty="0"/>
              <a:t/>
            </a:r>
            <a:br>
              <a:rPr lang="en-US" sz="2000" dirty="0"/>
            </a:br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4" name="Online Media 3" title="Mannequin Challenge SS Bedekovčina">
            <a:hlinkClick r:id="" action="ppaction://media"/>
            <a:extLst>
              <a:ext uri="{FF2B5EF4-FFF2-40B4-BE49-F238E27FC236}">
                <a16:creationId xmlns:a16="http://schemas.microsoft.com/office/drawing/2014/main" id="{7A187A91-978C-39F0-5FDA-93711F98FE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10508" y="2484255"/>
            <a:ext cx="4952325" cy="371424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00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C4507E-06FF-3563-123B-FE03ED03E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 err="1">
                <a:latin typeface="+mj-lt"/>
                <a:ea typeface="+mj-ea"/>
                <a:cs typeface="+mj-cs"/>
              </a:rPr>
              <a:t>Flashmob</a:t>
            </a:r>
            <a:endParaRPr lang="en-US" b="1" kern="1200" dirty="0" err="1">
              <a:latin typeface="+mj-l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D078A6-FF76-8EBE-10AA-FEB3937A5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1026" y="4582085"/>
            <a:ext cx="2446465" cy="11782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kern="1200" dirty="0">
                <a:latin typeface="+mn-lt"/>
                <a:ea typeface="+mn-ea"/>
                <a:cs typeface="+mn-cs"/>
              </a:rPr>
              <a:t> "EU Teens In Search of New Role Models"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EU Teens In Search of New Role Models">
            <a:hlinkClick r:id="" action="ppaction://media"/>
            <a:extLst>
              <a:ext uri="{FF2B5EF4-FFF2-40B4-BE49-F238E27FC236}">
                <a16:creationId xmlns:a16="http://schemas.microsoft.com/office/drawing/2014/main" id="{F0C4338D-9E09-CD8E-4BD7-D1E5FBEB82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74786" y="858525"/>
            <a:ext cx="6949208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351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AE47195D-EC06-4298-8805-0F0D659976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0C754-D846-EC84-75FB-AD740492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9674" y="2023110"/>
            <a:ext cx="3466947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/>
              <a:t>Demonstracije</a:t>
            </a:r>
            <a:endParaRPr lang="en-US" dirty="0" err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FF446-856C-A752-D8EB-271AC8D24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2938" y="4279526"/>
            <a:ext cx="2950729" cy="11782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"B.E.C.O.M.E." 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Erasmus+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Srednje</a:t>
            </a:r>
            <a:r>
              <a:rPr lang="en-US" dirty="0"/>
              <a:t> </a:t>
            </a:r>
            <a:r>
              <a:rPr lang="en-US" dirty="0" err="1"/>
              <a:t>škole</a:t>
            </a:r>
            <a:r>
              <a:rPr lang="en-US" dirty="0"/>
              <a:t> </a:t>
            </a:r>
            <a:r>
              <a:rPr lang="en-US" dirty="0" err="1"/>
              <a:t>Bedekovčina</a:t>
            </a:r>
            <a:r>
              <a:rPr lang="en-US" dirty="0"/>
              <a:t> </a:t>
            </a:r>
            <a:endParaRPr lang="en-US">
              <a:cs typeface="Calibri"/>
            </a:endParaRP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9CD5F73-0F59-C34A-FB13-BD0263F18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904" y="858525"/>
            <a:ext cx="2931697" cy="5211906"/>
          </a:xfrm>
          <a:prstGeom prst="rect">
            <a:avLst/>
          </a:prstGeom>
        </p:spPr>
      </p:pic>
      <p:pic>
        <p:nvPicPr>
          <p:cNvPr id="5" name="Picture 5" descr="A picture containing outdoor, sky, person, sign&#10;&#10;Description automatically generated">
            <a:extLst>
              <a:ext uri="{FF2B5EF4-FFF2-40B4-BE49-F238E27FC236}">
                <a16:creationId xmlns:a16="http://schemas.microsoft.com/office/drawing/2014/main" id="{1D749C19-6AE9-142A-A090-1FFF5E3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373" y="858524"/>
            <a:ext cx="2931697" cy="5211906"/>
          </a:xfrm>
          <a:prstGeom prst="rect">
            <a:avLst/>
          </a:prstGeom>
        </p:spPr>
      </p:pic>
      <p:sp>
        <p:nvSpPr>
          <p:cNvPr id="2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40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AE47195D-EC06-4298-8805-0F0D659976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0C754-D846-EC84-75FB-AD740492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9674" y="2023110"/>
            <a:ext cx="3466947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/>
              <a:t>Demonstracije</a:t>
            </a:r>
            <a:endParaRPr lang="en-US" dirty="0" err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0FF446-856C-A752-D8EB-271AC8D24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2938" y="4279526"/>
            <a:ext cx="2950729" cy="117829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"B.E.C.O.M.E." 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Erasmus+ </a:t>
            </a:r>
            <a:r>
              <a:rPr lang="en-US" dirty="0" err="1"/>
              <a:t>projekt</a:t>
            </a:r>
            <a:r>
              <a:rPr lang="en-US" dirty="0"/>
              <a:t> </a:t>
            </a:r>
            <a:r>
              <a:rPr lang="en-US" dirty="0" err="1"/>
              <a:t>Srednje</a:t>
            </a:r>
            <a:r>
              <a:rPr lang="en-US" dirty="0"/>
              <a:t> </a:t>
            </a:r>
            <a:r>
              <a:rPr lang="en-US" dirty="0" err="1"/>
              <a:t>škole</a:t>
            </a:r>
            <a:r>
              <a:rPr lang="en-US" dirty="0"/>
              <a:t> </a:t>
            </a:r>
            <a:r>
              <a:rPr lang="en-US" dirty="0" err="1"/>
              <a:t>Bedekovčina</a:t>
            </a:r>
            <a:r>
              <a:rPr lang="en-US" dirty="0"/>
              <a:t> </a:t>
            </a:r>
            <a:endParaRPr lang="en-US">
              <a:cs typeface="Calibri"/>
            </a:endParaRPr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Beecome">
            <a:hlinkClick r:id="" action="ppaction://media"/>
            <a:extLst>
              <a:ext uri="{FF2B5EF4-FFF2-40B4-BE49-F238E27FC236}">
                <a16:creationId xmlns:a16="http://schemas.microsoft.com/office/drawing/2014/main" id="{07854003-810B-D560-D6FE-9ADAA82EB0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39850" y="1171575"/>
            <a:ext cx="61214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94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FE123-BB38-D935-914A-9C79834A9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US" b="1" dirty="0">
                <a:cs typeface="Calibri Light"/>
              </a:rPr>
              <a:t>Za </a:t>
            </a:r>
            <a:r>
              <a:rPr lang="en-US" b="1" dirty="0" err="1">
                <a:cs typeface="Calibri Light"/>
              </a:rPr>
              <a:t>početak</a:t>
            </a:r>
            <a:endParaRPr lang="en-US" b="1" dirty="0" err="1"/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841F6-0EE4-5930-293F-6A606F480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5885564" cy="363945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000" dirty="0"/>
          </a:p>
          <a:p>
            <a:r>
              <a:rPr lang="en-US" dirty="0" err="1">
                <a:cs typeface="Calibri"/>
              </a:rPr>
              <a:t>Otiđite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na</a:t>
            </a:r>
            <a:r>
              <a:rPr lang="en-US" dirty="0">
                <a:cs typeface="Calibri"/>
              </a:rPr>
              <a:t>:</a:t>
            </a:r>
          </a:p>
          <a:p>
            <a:pPr marL="0" indent="0" algn="ctr">
              <a:buNone/>
            </a:pPr>
            <a:r>
              <a:rPr lang="en-US" b="1" dirty="0">
                <a:ea typeface="+mn-lt"/>
                <a:cs typeface="+mn-lt"/>
              </a:rPr>
              <a:t>                                slido.com</a:t>
            </a:r>
            <a:r>
              <a:rPr lang="en-US" dirty="0">
                <a:ea typeface="+mn-lt"/>
                <a:cs typeface="+mn-lt"/>
              </a:rPr>
              <a:t>  </a:t>
            </a:r>
            <a:r>
              <a:rPr lang="en-US" b="1" dirty="0">
                <a:ea typeface="+mn-lt"/>
                <a:cs typeface="+mn-lt"/>
              </a:rPr>
              <a:t>#2494193</a:t>
            </a:r>
            <a:br>
              <a:rPr lang="en-US" b="1" dirty="0">
                <a:ea typeface="+mn-lt"/>
                <a:cs typeface="+mn-lt"/>
              </a:rPr>
            </a:br>
            <a:endParaRPr lang="en-US" b="1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ea typeface="+mn-lt"/>
                <a:cs typeface="+mn-lt"/>
              </a:rPr>
              <a:t>Ili </a:t>
            </a:r>
            <a:r>
              <a:rPr lang="en-US" dirty="0" err="1">
                <a:ea typeface="+mn-lt"/>
                <a:cs typeface="+mn-lt"/>
              </a:rPr>
              <a:t>otiđite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na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poveznicu</a:t>
            </a:r>
            <a:r>
              <a:rPr lang="en-US" b="1" dirty="0">
                <a:ea typeface="+mn-lt"/>
                <a:cs typeface="+mn-lt"/>
              </a:rPr>
              <a:t> </a:t>
            </a:r>
          </a:p>
          <a:p>
            <a:pPr marL="0" indent="0" algn="ctr">
              <a:buNone/>
            </a:pPr>
            <a:r>
              <a:rPr lang="en-US" dirty="0">
                <a:ea typeface="+mn-lt"/>
                <a:cs typeface="+mn-lt"/>
                <a:hlinkClick r:id="" action="ppaction://noaction"/>
              </a:rPr>
              <a:t>https://bit.ly/CUCpocetak</a:t>
            </a:r>
            <a:endParaRPr lang="en-US" b="1" dirty="0">
              <a:ea typeface="+mn-lt"/>
              <a:cs typeface="+mn-lt"/>
              <a:hlinkClick r:id="" action="ppaction://noaction"/>
            </a:endParaRPr>
          </a:p>
          <a:p>
            <a:pPr marL="0" indent="0">
              <a:buNone/>
            </a:pPr>
            <a:endParaRPr lang="en-US" sz="2000" dirty="0">
              <a:ea typeface="+mn-lt"/>
              <a:cs typeface="+mn-lt"/>
            </a:endParaRPr>
          </a:p>
        </p:txBody>
      </p:sp>
      <p:pic>
        <p:nvPicPr>
          <p:cNvPr id="4" name="Picture 4" descr="Qr code&#10;&#10;Description automatically generated">
            <a:extLst>
              <a:ext uri="{FF2B5EF4-FFF2-40B4-BE49-F238E27FC236}">
                <a16:creationId xmlns:a16="http://schemas.microsoft.com/office/drawing/2014/main" id="{23B96861-0ED1-698D-DD47-01F68FFAE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548" y="2484255"/>
            <a:ext cx="3714244" cy="3714244"/>
          </a:xfrm>
          <a:prstGeom prst="rect">
            <a:avLst/>
          </a:prstGeom>
        </p:spPr>
      </p:pic>
      <p:sp>
        <p:nvSpPr>
          <p:cNvPr id="23" name="Rectangle 1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8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FCEE-7F8F-B609-2F91-26A15C473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cs typeface="Calibri Light"/>
              </a:rPr>
              <a:t>Mogući</a:t>
            </a:r>
            <a:r>
              <a:rPr lang="en-US" b="1" dirty="0">
                <a:cs typeface="Calibri Light"/>
              </a:rPr>
              <a:t> </a:t>
            </a:r>
            <a:r>
              <a:rPr lang="en-US" b="1" dirty="0" err="1">
                <a:cs typeface="Calibri Light"/>
              </a:rPr>
              <a:t>problemi</a:t>
            </a:r>
            <a:r>
              <a:rPr lang="en-US" b="1" dirty="0">
                <a:cs typeface="Calibri Light"/>
              </a:rPr>
              <a:t> u </a:t>
            </a:r>
            <a:r>
              <a:rPr lang="en-US" b="1" dirty="0" err="1">
                <a:cs typeface="Calibri Light"/>
              </a:rPr>
              <a:t>osmišljavanju</a:t>
            </a:r>
            <a:r>
              <a:rPr lang="en-US" b="1" dirty="0">
                <a:cs typeface="Calibri Light"/>
              </a:rPr>
              <a:t> </a:t>
            </a:r>
            <a:r>
              <a:rPr lang="en-US" b="1" dirty="0" err="1">
                <a:cs typeface="Calibri Light"/>
              </a:rPr>
              <a:t>i</a:t>
            </a:r>
            <a:r>
              <a:rPr lang="en-US" b="1" dirty="0">
                <a:cs typeface="Calibri Light"/>
              </a:rPr>
              <a:t> </a:t>
            </a:r>
            <a:r>
              <a:rPr lang="en-US" b="1" dirty="0" err="1">
                <a:cs typeface="Calibri Light"/>
              </a:rPr>
              <a:t>provedbi</a:t>
            </a:r>
            <a:endParaRPr lang="en-US"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B160A-F5EA-883B-7C96-93267EB2F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06984" cy="43513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ea typeface="+mn-lt"/>
                <a:cs typeface="+mn-lt"/>
              </a:rPr>
              <a:t>otpor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učenika</a:t>
            </a:r>
            <a:r>
              <a:rPr lang="en-US" dirty="0">
                <a:ea typeface="+mn-lt"/>
                <a:cs typeface="+mn-lt"/>
              </a:rPr>
              <a:t> - </a:t>
            </a:r>
            <a:r>
              <a:rPr lang="en-US" dirty="0" err="1">
                <a:ea typeface="+mn-lt"/>
                <a:cs typeface="+mn-lt"/>
              </a:rPr>
              <a:t>potrebna</a:t>
            </a:r>
            <a:r>
              <a:rPr lang="en-US" dirty="0">
                <a:ea typeface="+mn-lt"/>
                <a:cs typeface="+mn-lt"/>
              </a:rPr>
              <a:t> je dobra </a:t>
            </a:r>
            <a:r>
              <a:rPr lang="en-US" dirty="0" err="1">
                <a:ea typeface="+mn-lt"/>
                <a:cs typeface="+mn-lt"/>
              </a:rPr>
              <a:t>motivacija</a:t>
            </a:r>
            <a:endParaRPr lang="en-US" dirty="0" err="1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ea typeface="+mn-lt"/>
                <a:cs typeface="+mn-lt"/>
              </a:rPr>
              <a:t>vremenski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zahtjevno</a:t>
            </a:r>
            <a:r>
              <a:rPr lang="en-US" dirty="0">
                <a:ea typeface="+mn-lt"/>
                <a:cs typeface="+mn-lt"/>
              </a:rPr>
              <a:t> - </a:t>
            </a:r>
            <a:r>
              <a:rPr lang="en-US" dirty="0" err="1">
                <a:ea typeface="+mn-lt"/>
                <a:cs typeface="+mn-lt"/>
              </a:rPr>
              <a:t>kampanja</a:t>
            </a:r>
            <a:r>
              <a:rPr lang="en-US" dirty="0">
                <a:ea typeface="+mn-lt"/>
                <a:cs typeface="+mn-lt"/>
              </a:rPr>
              <a:t> mora </a:t>
            </a:r>
            <a:r>
              <a:rPr lang="en-US" dirty="0" err="1">
                <a:ea typeface="+mn-lt"/>
                <a:cs typeface="+mn-lt"/>
              </a:rPr>
              <a:t>biti</a:t>
            </a:r>
            <a:r>
              <a:rPr lang="en-US" dirty="0">
                <a:ea typeface="+mn-lt"/>
                <a:cs typeface="+mn-lt"/>
              </a:rPr>
              <a:t> dobro </a:t>
            </a:r>
            <a:r>
              <a:rPr lang="en-US" dirty="0" err="1">
                <a:ea typeface="+mn-lt"/>
                <a:cs typeface="+mn-lt"/>
              </a:rPr>
              <a:t>osmišljena</a:t>
            </a:r>
            <a:endParaRPr lang="en-US" dirty="0" err="1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ea typeface="+mn-lt"/>
                <a:cs typeface="+mn-lt"/>
              </a:rPr>
              <a:t>organizacija</a:t>
            </a:r>
            <a:r>
              <a:rPr lang="en-US" dirty="0">
                <a:ea typeface="+mn-lt"/>
                <a:cs typeface="+mn-lt"/>
              </a:rPr>
              <a:t> </a:t>
            </a:r>
            <a:endParaRPr lang="en-US" dirty="0"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837" y="1500400"/>
            <a:ext cx="4174589" cy="467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33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7E663F-2793-2602-0CC2-68BEC8FBB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398" y="181229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sz="4800" b="1">
                <a:cs typeface="Calibri Light"/>
              </a:rPr>
              <a:t>Evaluacija</a:t>
            </a:r>
            <a:endParaRPr lang="en-US" sz="4800" b="1"/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1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6F16C22-17A1-51F1-8C1B-DDB09E8F7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6218" y="1463039"/>
            <a:ext cx="5542387" cy="4300447"/>
          </a:xfrm>
        </p:spPr>
        <p:txBody>
          <a:bodyPr anchor="t">
            <a:normAutofit/>
          </a:bodyPr>
          <a:lstStyle/>
          <a:p>
            <a:r>
              <a:rPr lang="en-US" b="1" dirty="0">
                <a:ea typeface="+mn-lt"/>
                <a:cs typeface="+mn-lt"/>
              </a:rPr>
              <a:t>https://bit.ly/CUC2022-EVAL</a:t>
            </a:r>
            <a:endParaRPr lang="en-US" b="1">
              <a:cs typeface="Calibri"/>
            </a:endParaRPr>
          </a:p>
        </p:txBody>
      </p:sp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4C6A4CBA-A202-8FC7-292A-171D3DE4F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2321984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29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2844" y="2490693"/>
            <a:ext cx="59282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6600" dirty="0">
                <a:latin typeface="Gabriola" panose="04040605051002020D02" pitchFamily="82" charset="0"/>
              </a:rPr>
              <a:t>HVALA NA PAŽNJI!!!</a:t>
            </a:r>
            <a:endParaRPr lang="en-US" sz="6600" dirty="0">
              <a:latin typeface="Gabriola" panose="04040605051002020D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30715" y="2070896"/>
            <a:ext cx="6202838" cy="179070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0963" y="5250996"/>
            <a:ext cx="1117953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chemeClr val="bg2">
                    <a:lumMod val="25000"/>
                  </a:schemeClr>
                </a:solidFill>
              </a:rPr>
              <a:t>Danijela Takač, 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hlinkClick r:id="rId2"/>
              </a:rPr>
              <a:t>danijela.takac@skole.hr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r-HR" sz="2800" b="1" dirty="0">
                <a:solidFill>
                  <a:schemeClr val="bg2">
                    <a:lumMod val="25000"/>
                  </a:schemeClr>
                </a:solidFill>
              </a:rPr>
              <a:t>Daniela Usmiani, 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hlinkClick r:id="rId3"/>
              </a:rPr>
              <a:t>daniela.usmiani@skole.hr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hr-HR" sz="28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hr-HR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1629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ea typeface="+mj-lt"/>
                <a:cs typeface="+mj-lt"/>
              </a:rPr>
              <a:t>Što</a:t>
            </a:r>
            <a:r>
              <a:rPr lang="en-US" b="1" dirty="0">
                <a:ea typeface="+mj-lt"/>
                <a:cs typeface="+mj-lt"/>
              </a:rPr>
              <a:t> </a:t>
            </a:r>
            <a:r>
              <a:rPr lang="en-US" b="1" dirty="0" err="1">
                <a:ea typeface="+mj-lt"/>
                <a:cs typeface="+mj-lt"/>
              </a:rPr>
              <a:t>su</a:t>
            </a:r>
            <a:r>
              <a:rPr lang="en-US" b="1" dirty="0">
                <a:ea typeface="+mj-lt"/>
                <a:cs typeface="+mj-lt"/>
              </a:rPr>
              <a:t> Awareness </a:t>
            </a:r>
            <a:r>
              <a:rPr lang="en-US" b="1" dirty="0" err="1">
                <a:ea typeface="+mj-lt"/>
                <a:cs typeface="+mj-lt"/>
              </a:rPr>
              <a:t>kampanje</a:t>
            </a:r>
            <a:r>
              <a:rPr lang="en-US" b="1" dirty="0">
                <a:ea typeface="+mj-lt"/>
                <a:cs typeface="+mj-lt"/>
              </a:rPr>
              <a:t>?</a:t>
            </a:r>
            <a:endParaRPr lang="en-US" b="1" dirty="0">
              <a:cs typeface="Calibri Ligh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865" y="2386598"/>
            <a:ext cx="10132463" cy="36484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sz="2400" i="1">
                <a:ea typeface="+mn-lt"/>
                <a:cs typeface="+mn-lt"/>
              </a:rPr>
              <a:t>Awareness</a:t>
            </a:r>
            <a:r>
              <a:rPr lang="en-US" sz="2400">
                <a:ea typeface="+mn-lt"/>
                <a:cs typeface="+mn-lt"/>
              </a:rPr>
              <a:t> kampanje su vrlo čest način promoviranja ideja ili isticanja problema društva koje želimo riješiti.</a:t>
            </a:r>
          </a:p>
          <a:p>
            <a:pPr>
              <a:buFont typeface="Arial"/>
            </a:pPr>
            <a:r>
              <a:rPr lang="en-US" sz="2400">
                <a:ea typeface="+mn-lt"/>
                <a:cs typeface="+mn-lt"/>
              </a:rPr>
              <a:t>Njihovom provedbom aktivni sudionici prenose svoje ideje i informacije lokalnoj zajednici i šire, s ciljem osvješćivanja određenog problema.</a:t>
            </a:r>
            <a:endParaRPr lang="hr" sz="2400"/>
          </a:p>
          <a:p>
            <a:pPr>
              <a:buFont typeface="Arial"/>
            </a:pPr>
            <a:r>
              <a:rPr lang="en-US" sz="2400">
                <a:ea typeface="+mn-lt"/>
                <a:cs typeface="+mn-lt"/>
              </a:rPr>
              <a:t>U školama nastojimo prenijeti kritički stav i aktivizam na učenike, svjesnost da i sam individualac svojim ponašanjem može utjecati na pozitivne promjene u društvu. </a:t>
            </a:r>
            <a:endParaRPr lang="hr" sz="2400"/>
          </a:p>
          <a:p>
            <a:pPr>
              <a:buFont typeface="Arial"/>
            </a:pPr>
            <a:r>
              <a:rPr lang="en-US" sz="2400" i="1">
                <a:ea typeface="+mn-lt"/>
                <a:cs typeface="+mn-lt"/>
              </a:rPr>
              <a:t>Awareness</a:t>
            </a:r>
            <a:r>
              <a:rPr lang="en-US" sz="2400">
                <a:ea typeface="+mn-lt"/>
                <a:cs typeface="+mn-lt"/>
              </a:rPr>
              <a:t> kampanje se vrlo rijetko primjenjuju u školama, a savršene su za postizanje ovog cilja.</a:t>
            </a:r>
            <a:endParaRPr lang="hr" sz="2400"/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172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25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948122" y="407331"/>
            <a:ext cx="10838137" cy="54612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>
                <a:ea typeface="+mn-lt"/>
                <a:cs typeface="+mn-lt"/>
              </a:rPr>
              <a:t>Metoda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provedbe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i="1" dirty="0">
                <a:ea typeface="+mn-lt"/>
                <a:cs typeface="+mn-lt"/>
              </a:rPr>
              <a:t>awareness </a:t>
            </a:r>
            <a:r>
              <a:rPr lang="en-US" sz="2400" dirty="0" err="1">
                <a:ea typeface="+mn-lt"/>
                <a:cs typeface="+mn-lt"/>
              </a:rPr>
              <a:t>kampanja</a:t>
            </a:r>
            <a:r>
              <a:rPr lang="en-US" sz="2400" dirty="0">
                <a:ea typeface="+mn-lt"/>
                <a:cs typeface="+mn-lt"/>
              </a:rPr>
              <a:t> se </a:t>
            </a:r>
            <a:r>
              <a:rPr lang="en-US" sz="2400" dirty="0" err="1">
                <a:ea typeface="+mn-lt"/>
                <a:cs typeface="+mn-lt"/>
              </a:rPr>
              <a:t>pokazala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odličnom</a:t>
            </a:r>
            <a:r>
              <a:rPr lang="en-US" sz="2400" dirty="0">
                <a:ea typeface="+mn-lt"/>
                <a:cs typeface="+mn-lt"/>
              </a:rPr>
              <a:t> u Erasmus+ </a:t>
            </a:r>
            <a:r>
              <a:rPr lang="en-US" sz="2400" dirty="0" err="1">
                <a:ea typeface="+mn-lt"/>
                <a:cs typeface="+mn-lt"/>
              </a:rPr>
              <a:t>projektima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te</a:t>
            </a:r>
            <a:r>
              <a:rPr lang="en-US" sz="2400" dirty="0">
                <a:ea typeface="+mn-lt"/>
                <a:cs typeface="+mn-lt"/>
              </a:rPr>
              <a:t> emo </a:t>
            </a:r>
            <a:r>
              <a:rPr lang="en-US" sz="2400" dirty="0" err="1">
                <a:ea typeface="+mn-lt"/>
                <a:cs typeface="+mn-lt"/>
              </a:rPr>
              <a:t>prikazati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</a:t>
            </a:r>
            <a:r>
              <a:rPr lang="en-US" sz="2400" dirty="0">
                <a:ea typeface="+mn-lt"/>
                <a:cs typeface="+mn-lt"/>
              </a:rPr>
              <a:t> koji </a:t>
            </a:r>
            <a:r>
              <a:rPr lang="en-US" sz="2400" dirty="0" err="1">
                <a:ea typeface="+mn-lt"/>
                <a:cs typeface="+mn-lt"/>
              </a:rPr>
              <a:t>način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smo</a:t>
            </a:r>
            <a:r>
              <a:rPr lang="en-US" sz="2400" dirty="0">
                <a:ea typeface="+mn-lt"/>
                <a:cs typeface="+mn-lt"/>
              </a:rPr>
              <a:t> se </a:t>
            </a:r>
            <a:r>
              <a:rPr lang="en-US" sz="2400" dirty="0" err="1">
                <a:ea typeface="+mn-lt"/>
                <a:cs typeface="+mn-lt"/>
              </a:rPr>
              <a:t>njome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koristili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kroz</a:t>
            </a:r>
            <a:r>
              <a:rPr lang="en-US" sz="2400" dirty="0">
                <a:ea typeface="+mn-lt"/>
                <a:cs typeface="+mn-lt"/>
              </a:rPr>
              <a:t> Erasmus + </a:t>
            </a:r>
            <a:r>
              <a:rPr lang="en-US" sz="2400" dirty="0" err="1">
                <a:ea typeface="+mn-lt"/>
                <a:cs typeface="+mn-lt"/>
              </a:rPr>
              <a:t>projekte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koje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smo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provodili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ili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provodimo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trenutno</a:t>
            </a:r>
            <a:r>
              <a:rPr lang="en-US" sz="2400" dirty="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en-US" sz="2400" dirty="0"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Europska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komisija</a:t>
            </a:r>
            <a:r>
              <a:rPr lang="en-US" sz="2400" dirty="0">
                <a:ea typeface="+mn-lt"/>
                <a:cs typeface="+mn-lt"/>
              </a:rPr>
              <a:t> je </a:t>
            </a:r>
            <a:r>
              <a:rPr lang="en-US" sz="2400" dirty="0" err="1">
                <a:ea typeface="+mn-lt"/>
                <a:cs typeface="+mn-lt"/>
              </a:rPr>
              <a:t>zbog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ovog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inovativnog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načina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poučavanja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stavila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projekt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i="1" dirty="0">
                <a:ea typeface="+mn-lt"/>
                <a:cs typeface="+mn-lt"/>
              </a:rPr>
              <a:t>“Sustainability- everyone’s responsibility” </a:t>
            </a:r>
            <a:r>
              <a:rPr lang="en-US" sz="2400" dirty="0">
                <a:ea typeface="+mn-lt"/>
                <a:cs typeface="+mn-lt"/>
              </a:rPr>
              <a:t>u </a:t>
            </a:r>
            <a:r>
              <a:rPr lang="en-US" sz="2400" dirty="0" err="1">
                <a:ea typeface="+mn-lt"/>
                <a:cs typeface="+mn-lt"/>
              </a:rPr>
              <a:t>uži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izbor</a:t>
            </a:r>
            <a:r>
              <a:rPr lang="en-US" sz="2400" dirty="0">
                <a:ea typeface="+mn-lt"/>
                <a:cs typeface="+mn-lt"/>
              </a:rPr>
              <a:t> za </a:t>
            </a:r>
            <a:r>
              <a:rPr lang="en-US" sz="2400" i="1" dirty="0">
                <a:ea typeface="+mn-lt"/>
                <a:cs typeface="+mn-lt"/>
              </a:rPr>
              <a:t>European Innovative Teaching Award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nagradu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te</a:t>
            </a:r>
            <a:r>
              <a:rPr lang="en-US" sz="2400" dirty="0">
                <a:ea typeface="+mn-lt"/>
                <a:cs typeface="+mn-lt"/>
              </a:rPr>
              <a:t> se </a:t>
            </a:r>
            <a:r>
              <a:rPr lang="en-US" sz="2400" dirty="0" err="1">
                <a:ea typeface="+mn-lt"/>
                <a:cs typeface="+mn-lt"/>
              </a:rPr>
              <a:t>nadamo</a:t>
            </a:r>
            <a:r>
              <a:rPr lang="en-US" sz="2400" dirty="0">
                <a:ea typeface="+mn-lt"/>
                <a:cs typeface="+mn-lt"/>
              </a:rPr>
              <a:t> da </a:t>
            </a:r>
            <a:r>
              <a:rPr lang="en-US" sz="2400" dirty="0" err="1">
                <a:ea typeface="+mn-lt"/>
                <a:cs typeface="+mn-lt"/>
              </a:rPr>
              <a:t>će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naši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primjeri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vama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biti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zanimljivi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primjenjivi</a:t>
            </a:r>
            <a:endParaRPr lang="en-US" sz="2400" dirty="0" err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5301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315578-E12B-F559-8D50-29C0ACE7B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b="1" dirty="0" err="1">
                <a:cs typeface="Calibri Light"/>
              </a:rPr>
              <a:t>Zašto</a:t>
            </a:r>
            <a:r>
              <a:rPr lang="en-US" b="1" dirty="0">
                <a:cs typeface="Calibri Light"/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285DD-C2E1-5DF7-BD4E-40503EE14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737376"/>
            <a:ext cx="9941319" cy="3965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/>
              <a:t>učenici</a:t>
            </a:r>
            <a:r>
              <a:rPr lang="en-US" sz="2400" dirty="0"/>
              <a:t> </a:t>
            </a:r>
            <a:r>
              <a:rPr lang="en-US" sz="2400" dirty="0" err="1"/>
              <a:t>aktivizam</a:t>
            </a:r>
            <a:r>
              <a:rPr lang="en-US" sz="2400" dirty="0"/>
              <a:t> </a:t>
            </a:r>
            <a:r>
              <a:rPr lang="en-US" sz="2400" dirty="0" err="1"/>
              <a:t>vrlo</a:t>
            </a:r>
            <a:r>
              <a:rPr lang="en-US" sz="2400" dirty="0"/>
              <a:t> </a:t>
            </a:r>
            <a:r>
              <a:rPr lang="en-US" sz="2400" dirty="0" err="1"/>
              <a:t>lako</a:t>
            </a:r>
            <a:r>
              <a:rPr lang="en-US" sz="2400" dirty="0"/>
              <a:t> </a:t>
            </a:r>
            <a:r>
              <a:rPr lang="en-US" sz="2400" dirty="0" err="1"/>
              <a:t>prihvaćaju</a:t>
            </a:r>
            <a:r>
              <a:rPr lang="en-US" sz="2400" dirty="0"/>
              <a:t> </a:t>
            </a:r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r>
              <a:rPr lang="en-US" sz="2400" dirty="0" err="1"/>
              <a:t>učenici</a:t>
            </a:r>
            <a:r>
              <a:rPr lang="en-US" sz="2400" dirty="0"/>
              <a:t> </a:t>
            </a:r>
            <a:r>
              <a:rPr lang="en-US" sz="2400" dirty="0" err="1"/>
              <a:t>postaju</a:t>
            </a:r>
            <a:r>
              <a:rPr lang="en-US" sz="2400" dirty="0"/>
              <a:t> </a:t>
            </a:r>
            <a:r>
              <a:rPr lang="en-US" sz="2400" dirty="0" err="1"/>
              <a:t>svjesniji</a:t>
            </a:r>
            <a:r>
              <a:rPr lang="en-US" sz="2400" dirty="0"/>
              <a:t> </a:t>
            </a:r>
            <a:r>
              <a:rPr lang="en-US" sz="2400" dirty="0" err="1"/>
              <a:t>problema</a:t>
            </a:r>
            <a:r>
              <a:rPr lang="en-US" sz="2400" dirty="0"/>
              <a:t> </a:t>
            </a:r>
            <a:r>
              <a:rPr lang="en-US" sz="2400" dirty="0" err="1"/>
              <a:t>kada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aktivno</a:t>
            </a:r>
            <a:r>
              <a:rPr lang="en-US" sz="2400" dirty="0"/>
              <a:t> </a:t>
            </a:r>
            <a:r>
              <a:rPr lang="en-US" sz="2400" dirty="0" err="1"/>
              <a:t>uključeni</a:t>
            </a:r>
            <a:r>
              <a:rPr lang="en-US" sz="2400" dirty="0"/>
              <a:t> u </a:t>
            </a:r>
            <a:r>
              <a:rPr lang="en-US" sz="2400" dirty="0" err="1"/>
              <a:t>akcije</a:t>
            </a:r>
            <a:r>
              <a:rPr lang="en-US" sz="2400" dirty="0"/>
              <a:t> za </a:t>
            </a:r>
            <a:r>
              <a:rPr lang="en-US" sz="2400" dirty="0" err="1"/>
              <a:t>njihovo</a:t>
            </a:r>
            <a:r>
              <a:rPr lang="en-US" sz="2400" dirty="0"/>
              <a:t> </a:t>
            </a:r>
            <a:r>
              <a:rPr lang="en-US" sz="2400" dirty="0" err="1"/>
              <a:t>rješavanje</a:t>
            </a:r>
            <a:endParaRPr lang="en-US" sz="2400" dirty="0" err="1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r>
              <a:rPr lang="en-US" sz="2400" dirty="0" err="1"/>
              <a:t>aktivnim</a:t>
            </a:r>
            <a:r>
              <a:rPr lang="en-US" sz="2400" dirty="0"/>
              <a:t> </a:t>
            </a:r>
            <a:r>
              <a:rPr lang="en-US" sz="2400" dirty="0" err="1"/>
              <a:t>uključivanjem</a:t>
            </a:r>
            <a:r>
              <a:rPr lang="en-US" sz="2400" dirty="0"/>
              <a:t> </a:t>
            </a:r>
            <a:r>
              <a:rPr lang="en-US" sz="2400" dirty="0" err="1"/>
              <a:t>učenika</a:t>
            </a:r>
            <a:r>
              <a:rPr lang="en-US" sz="2400" dirty="0"/>
              <a:t> </a:t>
            </a:r>
            <a:r>
              <a:rPr lang="en-US" sz="2400" dirty="0" err="1"/>
              <a:t>mijenjamo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njihove</a:t>
            </a:r>
            <a:r>
              <a:rPr lang="en-US" sz="2400" dirty="0"/>
              <a:t> </a:t>
            </a:r>
            <a:r>
              <a:rPr lang="en-US" sz="2400" dirty="0" err="1"/>
              <a:t>osobnosti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utječemo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budući</a:t>
            </a:r>
            <a:r>
              <a:rPr lang="en-US" sz="2400" dirty="0"/>
              <a:t> </a:t>
            </a:r>
            <a:r>
              <a:rPr lang="en-US" sz="2400" dirty="0" err="1"/>
              <a:t>život</a:t>
            </a:r>
            <a:r>
              <a:rPr lang="en-US" sz="2400" dirty="0"/>
              <a:t> I </a:t>
            </a:r>
            <a:r>
              <a:rPr lang="en-US" sz="2400" dirty="0" err="1"/>
              <a:t>stavove</a:t>
            </a:r>
            <a:r>
              <a:rPr lang="en-US" sz="2400" dirty="0"/>
              <a:t> u </a:t>
            </a:r>
            <a:r>
              <a:rPr lang="en-US" sz="2400" dirty="0" err="1"/>
              <a:t>budućnosti</a:t>
            </a:r>
            <a:endParaRPr lang="en-US" sz="2400" dirty="0" err="1">
              <a:cs typeface="Calibri"/>
            </a:endParaRPr>
          </a:p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pPr>
              <a:buNone/>
            </a:pPr>
            <a:r>
              <a:rPr lang="en-US" sz="2400" dirty="0" err="1"/>
              <a:t>Aktivizam</a:t>
            </a:r>
            <a:r>
              <a:rPr lang="en-US" sz="2400" dirty="0"/>
              <a:t> </a:t>
            </a:r>
            <a:r>
              <a:rPr lang="en-US" sz="2400" dirty="0" err="1"/>
              <a:t>treba</a:t>
            </a:r>
            <a:r>
              <a:rPr lang="en-US" sz="2400" dirty="0"/>
              <a:t> </a:t>
            </a:r>
            <a:r>
              <a:rPr lang="en-US" sz="2400" dirty="0" err="1"/>
              <a:t>postati</a:t>
            </a:r>
            <a:r>
              <a:rPr lang="en-US" sz="2400" dirty="0"/>
              <a:t> </a:t>
            </a:r>
            <a:r>
              <a:rPr lang="en-US" sz="2400" dirty="0" err="1"/>
              <a:t>dio</a:t>
            </a:r>
            <a:r>
              <a:rPr lang="en-US" sz="2400" dirty="0"/>
              <a:t> </a:t>
            </a:r>
            <a:r>
              <a:rPr lang="en-US" sz="2400" dirty="0" err="1"/>
              <a:t>osobnosti</a:t>
            </a:r>
            <a:r>
              <a:rPr lang="en-US" sz="2400" dirty="0"/>
              <a:t> </a:t>
            </a:r>
            <a:r>
              <a:rPr lang="en-US" sz="2400" dirty="0" err="1"/>
              <a:t>mladih</a:t>
            </a:r>
            <a:r>
              <a:rPr lang="en-US" sz="2400" dirty="0"/>
              <a:t>.</a:t>
            </a:r>
            <a:endParaRPr lang="en-US" sz="2400" dirty="0">
              <a:cs typeface="Calibri" panose="020F0502020204030204"/>
            </a:endParaRPr>
          </a:p>
          <a:p>
            <a:pPr marL="0" indent="0">
              <a:buNone/>
            </a:pPr>
            <a:endParaRPr lang="en-US" sz="20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81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FDE3F-E5CA-2434-D968-1196D9DB5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169" y="733815"/>
            <a:ext cx="9849751" cy="1349671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cs typeface="Calibri Light"/>
              </a:rPr>
              <a:t>Cilj</a:t>
            </a:r>
            <a:r>
              <a:rPr lang="en-US" b="1" dirty="0">
                <a:cs typeface="Calibri Light"/>
              </a:rPr>
              <a:t> </a:t>
            </a:r>
            <a:r>
              <a:rPr lang="en-US" b="1" dirty="0" err="1">
                <a:cs typeface="Calibri Light"/>
              </a:rPr>
              <a:t>provedbi</a:t>
            </a:r>
            <a:r>
              <a:rPr lang="en-US" b="1" dirty="0">
                <a:cs typeface="Calibri Light"/>
              </a:rPr>
              <a:t> awareness </a:t>
            </a:r>
            <a:r>
              <a:rPr lang="en-US" b="1" dirty="0" err="1">
                <a:cs typeface="Calibri Light"/>
              </a:rPr>
              <a:t>kampanja</a:t>
            </a:r>
            <a:r>
              <a:rPr lang="en-US" dirty="0">
                <a:cs typeface="Calibri Light"/>
              </a:rPr>
              <a:t> 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A64B0-6D36-84D5-25D1-8911849E5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9304" y="2746031"/>
            <a:ext cx="9849751" cy="34131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>
                <a:cs typeface="Calibri"/>
              </a:rPr>
              <a:t>Osvijestiti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učenike</a:t>
            </a:r>
            <a:r>
              <a:rPr lang="en-US" sz="2400" dirty="0">
                <a:cs typeface="Calibri"/>
              </a:rPr>
              <a:t> da </a:t>
            </a:r>
            <a:r>
              <a:rPr lang="en-US" sz="2400" dirty="0" err="1">
                <a:cs typeface="Calibri"/>
              </a:rPr>
              <a:t>i</a:t>
            </a:r>
            <a:r>
              <a:rPr lang="en-US" sz="2400" dirty="0">
                <a:cs typeface="Calibri"/>
              </a:rPr>
              <a:t> </a:t>
            </a:r>
            <a:r>
              <a:rPr lang="en-US" sz="2400" dirty="0" err="1">
                <a:cs typeface="Calibri"/>
              </a:rPr>
              <a:t>oni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mogu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aktivno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utjecati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na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promjene</a:t>
            </a:r>
            <a:r>
              <a:rPr lang="en-US" sz="2400" dirty="0">
                <a:cs typeface="Calibri"/>
              </a:rPr>
              <a:t> u </a:t>
            </a:r>
            <a:r>
              <a:rPr lang="en-US" sz="2400" dirty="0" err="1">
                <a:cs typeface="Calibri"/>
              </a:rPr>
              <a:t>društvu</a:t>
            </a:r>
            <a:endParaRPr lang="en-US" sz="2400">
              <a:cs typeface="Calibri"/>
            </a:endParaRPr>
          </a:p>
          <a:p>
            <a:endParaRPr lang="en-US" sz="2400" dirty="0">
              <a:cs typeface="Calibri"/>
            </a:endParaRPr>
          </a:p>
          <a:p>
            <a:r>
              <a:rPr lang="en-US" sz="2400" dirty="0" err="1">
                <a:cs typeface="Calibri"/>
              </a:rPr>
              <a:t>Osvijestiti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kod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učenika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ideju</a:t>
            </a:r>
            <a:r>
              <a:rPr lang="en-US" sz="2400" dirty="0">
                <a:cs typeface="Calibri"/>
              </a:rPr>
              <a:t> da </a:t>
            </a:r>
            <a:r>
              <a:rPr lang="en-US" sz="2400" dirty="0" err="1">
                <a:ea typeface="+mn-lt"/>
                <a:cs typeface="+mn-lt"/>
              </a:rPr>
              <a:t>individualne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promjene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rade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velike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promjene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ukoliko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ih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radimo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zajedno</a:t>
            </a:r>
            <a:endParaRPr lang="en-US" sz="2400">
              <a:ea typeface="+mn-lt"/>
              <a:cs typeface="+mn-lt"/>
            </a:endParaRPr>
          </a:p>
          <a:p>
            <a:endParaRPr lang="en-US" sz="2400" dirty="0">
              <a:ea typeface="+mn-lt"/>
              <a:cs typeface="+mn-lt"/>
            </a:endParaRPr>
          </a:p>
          <a:p>
            <a:r>
              <a:rPr lang="en-US" sz="2400" dirty="0" err="1">
                <a:ea typeface="+mn-lt"/>
                <a:cs typeface="+mn-lt"/>
              </a:rPr>
              <a:t>glavni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cilj</a:t>
            </a:r>
            <a:r>
              <a:rPr lang="en-US" sz="2400" dirty="0">
                <a:ea typeface="+mn-lt"/>
                <a:cs typeface="+mn-lt"/>
              </a:rPr>
              <a:t> je da </a:t>
            </a:r>
            <a:r>
              <a:rPr lang="en-US" sz="2400" dirty="0" err="1">
                <a:ea typeface="+mn-lt"/>
                <a:cs typeface="+mn-lt"/>
              </a:rPr>
              <a:t>učenici</a:t>
            </a:r>
            <a:r>
              <a:rPr lang="en-US" sz="2400" dirty="0">
                <a:ea typeface="+mn-lt"/>
                <a:cs typeface="+mn-lt"/>
              </a:rPr>
              <a:t> u </a:t>
            </a:r>
            <a:r>
              <a:rPr lang="en-US" sz="2400" dirty="0" err="1">
                <a:ea typeface="+mn-lt"/>
                <a:cs typeface="+mn-lt"/>
              </a:rPr>
              <a:t>budućnosti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budu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aktivni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građani</a:t>
            </a:r>
            <a:endParaRPr lang="en-US" sz="2400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13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FDE3F-E5CA-2434-D968-1196D9DB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hr-HR" b="1" dirty="0">
                <a:ea typeface="+mj-lt"/>
                <a:cs typeface="+mj-lt"/>
              </a:rPr>
              <a:t>Koraci u osmišljavanju </a:t>
            </a:r>
            <a:r>
              <a:rPr lang="hr-HR" b="1" dirty="0" err="1">
                <a:ea typeface="+mj-lt"/>
                <a:cs typeface="+mj-lt"/>
              </a:rPr>
              <a:t>Awareness</a:t>
            </a:r>
            <a:r>
              <a:rPr lang="hr-HR" b="1" dirty="0">
                <a:ea typeface="+mj-lt"/>
                <a:cs typeface="+mj-lt"/>
              </a:rPr>
              <a:t> kampanje</a:t>
            </a:r>
            <a:endParaRPr lang="en-US" dirty="0">
              <a:ea typeface="+mj-lt"/>
              <a:cs typeface="+mj-lt"/>
            </a:endParaRPr>
          </a:p>
          <a:p>
            <a:endParaRPr lang="en-US" dirty="0"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B67465-BC53-6D42-C2ED-8D33C9E49F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 err="1">
                <a:ea typeface="+mn-lt"/>
                <a:cs typeface="+mn-lt"/>
              </a:rPr>
              <a:t>tema</a:t>
            </a:r>
            <a:endParaRPr lang="en-US" dirty="0">
              <a:ea typeface="+mn-lt"/>
              <a:cs typeface="+mn-lt"/>
            </a:endParaRPr>
          </a:p>
          <a:p>
            <a:r>
              <a:rPr lang="en-US" dirty="0">
                <a:ea typeface="+mn-lt"/>
                <a:cs typeface="+mn-lt"/>
              </a:rPr>
              <a:t>brainstorming</a:t>
            </a:r>
          </a:p>
          <a:p>
            <a:r>
              <a:rPr lang="en-US" dirty="0" err="1">
                <a:ea typeface="+mn-lt"/>
                <a:cs typeface="+mn-lt"/>
              </a:rPr>
              <a:t>istraživanje</a:t>
            </a:r>
            <a:endParaRPr lang="en-US" dirty="0">
              <a:ea typeface="+mn-lt"/>
              <a:cs typeface="+mn-lt"/>
            </a:endParaRPr>
          </a:p>
          <a:p>
            <a:r>
              <a:rPr lang="en-US" dirty="0" err="1" smtClean="0">
                <a:ea typeface="+mn-lt"/>
                <a:cs typeface="+mn-lt"/>
              </a:rPr>
              <a:t>Izrada</a:t>
            </a:r>
            <a:r>
              <a:rPr lang="hr-HR" dirty="0" smtClean="0">
                <a:ea typeface="+mn-lt"/>
                <a:cs typeface="+mn-lt"/>
              </a:rPr>
              <a:t> edukacijskih reklamnih 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materijala</a:t>
            </a:r>
            <a:endParaRPr lang="en-US" dirty="0">
              <a:ea typeface="+mn-lt"/>
              <a:cs typeface="+mn-lt"/>
            </a:endParaRPr>
          </a:p>
          <a:p>
            <a:r>
              <a:rPr lang="en-US" dirty="0" err="1">
                <a:ea typeface="+mn-lt"/>
                <a:cs typeface="+mn-lt"/>
              </a:rPr>
              <a:t>dokazi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znanstvenim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metodama</a:t>
            </a:r>
            <a:r>
              <a:rPr lang="en-US" dirty="0">
                <a:ea typeface="+mn-lt"/>
                <a:cs typeface="+mn-lt"/>
              </a:rPr>
              <a:t>       (</a:t>
            </a:r>
            <a:r>
              <a:rPr lang="en-US" dirty="0" err="1">
                <a:ea typeface="+mn-lt"/>
                <a:cs typeface="+mn-lt"/>
              </a:rPr>
              <a:t>zorni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prikaz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promjena</a:t>
            </a:r>
            <a:r>
              <a:rPr lang="en-US" dirty="0">
                <a:ea typeface="+mn-lt"/>
                <a:cs typeface="+mn-lt"/>
              </a:rPr>
              <a:t>, </a:t>
            </a:r>
            <a:r>
              <a:rPr lang="en-US" dirty="0" err="1">
                <a:ea typeface="+mn-lt"/>
                <a:cs typeface="+mn-lt"/>
              </a:rPr>
              <a:t>pokusi</a:t>
            </a:r>
            <a:r>
              <a:rPr lang="en-US" dirty="0">
                <a:ea typeface="+mn-lt"/>
                <a:cs typeface="+mn-lt"/>
              </a:rPr>
              <a:t>…)</a:t>
            </a:r>
          </a:p>
          <a:p>
            <a:r>
              <a:rPr lang="en-US" dirty="0" err="1">
                <a:ea typeface="+mn-lt"/>
                <a:cs typeface="+mn-lt"/>
              </a:rPr>
              <a:t>kampanje</a:t>
            </a:r>
            <a:r>
              <a:rPr lang="en-US" dirty="0">
                <a:ea typeface="+mn-lt"/>
                <a:cs typeface="+mn-lt"/>
              </a:rPr>
              <a:t>  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1B48E4-AB91-3B24-00FD-46081B6A7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77542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 err="1">
                <a:cs typeface="Calibri"/>
              </a:rPr>
              <a:t>edukacije</a:t>
            </a:r>
            <a:r>
              <a:rPr lang="en-US" dirty="0">
                <a:cs typeface="Calibri"/>
              </a:rPr>
              <a:t> (</a:t>
            </a:r>
            <a:r>
              <a:rPr lang="en-US" dirty="0" err="1">
                <a:cs typeface="Calibri"/>
              </a:rPr>
              <a:t>predavanja</a:t>
            </a:r>
            <a:r>
              <a:rPr lang="en-US" dirty="0">
                <a:cs typeface="Calibri"/>
              </a:rPr>
              <a:t>)</a:t>
            </a:r>
            <a:endParaRPr lang="en-US" dirty="0">
              <a:ea typeface="+mn-lt"/>
              <a:cs typeface="+mn-lt"/>
            </a:endParaRPr>
          </a:p>
          <a:p>
            <a:r>
              <a:rPr lang="en-US" dirty="0" err="1">
                <a:cs typeface="Calibri"/>
              </a:rPr>
              <a:t>širenje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rezultata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i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ideja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nizom</a:t>
            </a:r>
            <a:r>
              <a:rPr lang="en-US" dirty="0">
                <a:cs typeface="Calibri"/>
              </a:rPr>
              <a:t>               </a:t>
            </a:r>
            <a:r>
              <a:rPr lang="en-US" dirty="0" err="1">
                <a:cs typeface="Calibri"/>
              </a:rPr>
              <a:t>aktivnosti</a:t>
            </a:r>
            <a:r>
              <a:rPr lang="en-US" dirty="0">
                <a:cs typeface="Calibri"/>
              </a:rPr>
              <a:t>: video </a:t>
            </a:r>
            <a:r>
              <a:rPr lang="en-US" dirty="0" err="1">
                <a:cs typeface="Calibri"/>
              </a:rPr>
              <a:t>uradci</a:t>
            </a:r>
            <a:r>
              <a:rPr lang="en-US" dirty="0">
                <a:cs typeface="Calibri"/>
              </a:rPr>
              <a:t>, </a:t>
            </a:r>
            <a:r>
              <a:rPr lang="en-US" dirty="0" err="1">
                <a:cs typeface="Calibri"/>
              </a:rPr>
              <a:t>flashmob</a:t>
            </a:r>
            <a:r>
              <a:rPr lang="en-US" dirty="0">
                <a:cs typeface="Calibri"/>
              </a:rPr>
              <a:t>,   </a:t>
            </a:r>
            <a:r>
              <a:rPr lang="en-US" dirty="0" err="1">
                <a:cs typeface="Calibri"/>
              </a:rPr>
              <a:t>demonstracije</a:t>
            </a:r>
            <a:r>
              <a:rPr lang="en-US" dirty="0">
                <a:cs typeface="Calibri"/>
              </a:rPr>
              <a:t>, </a:t>
            </a:r>
            <a:r>
              <a:rPr lang="en-US" dirty="0" err="1">
                <a:cs typeface="Calibri"/>
              </a:rPr>
              <a:t>okrugli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stol</a:t>
            </a:r>
            <a:r>
              <a:rPr lang="en-US" dirty="0">
                <a:cs typeface="Calibri"/>
              </a:rPr>
              <a:t>, </a:t>
            </a:r>
            <a:r>
              <a:rPr lang="en-US" dirty="0" err="1">
                <a:cs typeface="Calibri"/>
              </a:rPr>
              <a:t>debata</a:t>
            </a:r>
            <a:r>
              <a:rPr lang="en-US" dirty="0">
                <a:cs typeface="Calibri"/>
              </a:rPr>
              <a:t>, tik </a:t>
            </a:r>
            <a:r>
              <a:rPr lang="en-US" dirty="0" err="1">
                <a:cs typeface="Calibri"/>
              </a:rPr>
              <a:t>tok</a:t>
            </a:r>
            <a:endParaRPr lang="en-US" dirty="0">
              <a:ea typeface="+mn-lt"/>
              <a:cs typeface="+mn-lt"/>
            </a:endParaRPr>
          </a:p>
          <a:p>
            <a:r>
              <a:rPr lang="en-US" dirty="0" err="1">
                <a:cs typeface="Calibri"/>
              </a:rPr>
              <a:t>evaluacija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i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analiza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rezultata</a:t>
            </a:r>
            <a:endParaRPr lang="en-US" dirty="0" err="1">
              <a:ea typeface="+mn-lt"/>
              <a:cs typeface="+mn-lt"/>
            </a:endParaRPr>
          </a:p>
          <a:p>
            <a:r>
              <a:rPr lang="en-US" dirty="0" err="1">
                <a:cs typeface="Calibri"/>
              </a:rPr>
              <a:t>praćenje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učinka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kampanje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na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ciljane</a:t>
            </a:r>
            <a:r>
              <a:rPr lang="en-US" dirty="0">
                <a:cs typeface="Calibri"/>
              </a:rPr>
              <a:t> </a:t>
            </a:r>
            <a:endParaRPr lang="en-US" dirty="0">
              <a:ea typeface="+mn-lt"/>
              <a:cs typeface="+mn-lt"/>
            </a:endParaRPr>
          </a:p>
          <a:p>
            <a:r>
              <a:rPr lang="en-US" dirty="0" err="1">
                <a:cs typeface="Calibri"/>
              </a:rPr>
              <a:t>grupe</a:t>
            </a:r>
            <a:r>
              <a:rPr lang="en-US" dirty="0">
                <a:cs typeface="Calibri"/>
              </a:rPr>
              <a:t>, </a:t>
            </a:r>
            <a:r>
              <a:rPr lang="en-US" dirty="0" err="1">
                <a:cs typeface="Calibri"/>
              </a:rPr>
              <a:t>lokalnu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zajednicu</a:t>
            </a:r>
            <a:r>
              <a:rPr lang="en-US" dirty="0">
                <a:cs typeface="Calibri"/>
              </a:rPr>
              <a:t>….</a:t>
            </a:r>
            <a:endParaRPr lang="en-US" dirty="0">
              <a:ea typeface="+mn-lt"/>
              <a:cs typeface="+mn-lt"/>
            </a:endParaRPr>
          </a:p>
          <a:p>
            <a:r>
              <a:rPr lang="en-US" dirty="0" err="1">
                <a:cs typeface="Calibri"/>
              </a:rPr>
              <a:t>praćenje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daljnjeg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aktivizma</a:t>
            </a:r>
            <a:r>
              <a:rPr lang="en-US" dirty="0">
                <a:cs typeface="Calibri"/>
              </a:rPr>
              <a:t> </a:t>
            </a:r>
            <a:r>
              <a:rPr lang="en-US" dirty="0" err="1">
                <a:cs typeface="Calibri"/>
              </a:rPr>
              <a:t>učenika</a:t>
            </a:r>
            <a:endParaRPr lang="en-US" dirty="0" err="1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780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FDE3F-E5CA-2434-D968-1196D9DB5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0516" y="449725"/>
            <a:ext cx="9849751" cy="868482"/>
          </a:xfrm>
        </p:spPr>
        <p:txBody>
          <a:bodyPr anchor="b">
            <a:normAutofit/>
          </a:bodyPr>
          <a:lstStyle/>
          <a:p>
            <a:r>
              <a:rPr lang="hr-HR" dirty="0" smtClean="0">
                <a:cs typeface="Calibri Light"/>
              </a:rPr>
              <a:t>Plakati po školskim hodnicima</a:t>
            </a:r>
            <a:endParaRPr lang="en-US" dirty="0">
              <a:cs typeface="Calibri Ligh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5" b="18316"/>
          <a:stretch/>
        </p:blipFill>
        <p:spPr>
          <a:xfrm rot="5400000">
            <a:off x="8284117" y="1359555"/>
            <a:ext cx="4352925" cy="204691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9" r="14128" b="7812"/>
          <a:stretch/>
        </p:blipFill>
        <p:spPr>
          <a:xfrm rot="5400000">
            <a:off x="5334989" y="2020312"/>
            <a:ext cx="4482898" cy="32951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9" b="13683"/>
          <a:stretch/>
        </p:blipFill>
        <p:spPr>
          <a:xfrm rot="5400000">
            <a:off x="1975616" y="2516688"/>
            <a:ext cx="4879223" cy="24411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3" y="2102466"/>
            <a:ext cx="2880300" cy="21602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445" y="4337169"/>
            <a:ext cx="1822862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61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4FDE3F-E5CA-2434-D968-1196D9DB5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48" y="-96990"/>
            <a:ext cx="9849751" cy="1349671"/>
          </a:xfrm>
        </p:spPr>
        <p:txBody>
          <a:bodyPr anchor="b">
            <a:normAutofit/>
          </a:bodyPr>
          <a:lstStyle/>
          <a:p>
            <a:r>
              <a:rPr lang="hr-HR" dirty="0" smtClean="0">
                <a:cs typeface="Calibri Light"/>
              </a:rPr>
              <a:t>Promotional info - video</a:t>
            </a:r>
            <a:endParaRPr lang="en-US" dirty="0">
              <a:cs typeface="Calibri Light"/>
            </a:endParaRPr>
          </a:p>
        </p:txBody>
      </p:sp>
      <p:pic>
        <p:nvPicPr>
          <p:cNvPr id="4" name="gF8CeGVVTH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45136" y="1349671"/>
            <a:ext cx="7385230" cy="415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5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829</TotalTime>
  <Words>570</Words>
  <Application>Microsoft Office PowerPoint</Application>
  <PresentationFormat>Widescreen</PresentationFormat>
  <Paragraphs>75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Gabriola</vt:lpstr>
      <vt:lpstr>Office Theme</vt:lpstr>
      <vt:lpstr>PowerPoint Presentation</vt:lpstr>
      <vt:lpstr>Za početak</vt:lpstr>
      <vt:lpstr>Što su Awareness kampanje?</vt:lpstr>
      <vt:lpstr>PowerPoint Presentation</vt:lpstr>
      <vt:lpstr>Zašto?</vt:lpstr>
      <vt:lpstr>Cilj provedbi awareness kampanja </vt:lpstr>
      <vt:lpstr>Koraci u osmišljavanju Awareness kampanje </vt:lpstr>
      <vt:lpstr>Plakati po školskim hodnicima</vt:lpstr>
      <vt:lpstr>Promotional info - video</vt:lpstr>
      <vt:lpstr>Tik Tok challenge</vt:lpstr>
      <vt:lpstr>Experimenti - plastika</vt:lpstr>
      <vt:lpstr>Kreativan natječaj izrade spremnika za plastiku</vt:lpstr>
      <vt:lpstr>PowerPoint Presentation</vt:lpstr>
      <vt:lpstr>PowerPoint Presentation</vt:lpstr>
      <vt:lpstr>PowerPoint Presentation</vt:lpstr>
      <vt:lpstr>Mannequin Challenge SŠ Bedekovčina</vt:lpstr>
      <vt:lpstr>Flashmob</vt:lpstr>
      <vt:lpstr>Demonstracije</vt:lpstr>
      <vt:lpstr>Demonstracije</vt:lpstr>
      <vt:lpstr>Mogući problemi u osmišljavanju i provedbi</vt:lpstr>
      <vt:lpstr>Evaluacija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Danijela Takač</dc:creator>
  <cp:lastModifiedBy>Valerije</cp:lastModifiedBy>
  <cp:revision>454</cp:revision>
  <dcterms:created xsi:type="dcterms:W3CDTF">2019-10-31T17:51:01Z</dcterms:created>
  <dcterms:modified xsi:type="dcterms:W3CDTF">2022-10-19T10:06:35Z</dcterms:modified>
</cp:coreProperties>
</file>