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61" r:id="rId6"/>
    <p:sldId id="295" r:id="rId7"/>
    <p:sldId id="285" r:id="rId8"/>
    <p:sldId id="264" r:id="rId9"/>
    <p:sldId id="296" r:id="rId10"/>
    <p:sldId id="297" r:id="rId11"/>
    <p:sldId id="286" r:id="rId12"/>
    <p:sldId id="298" r:id="rId13"/>
    <p:sldId id="288" r:id="rId14"/>
    <p:sldId id="287" r:id="rId15"/>
    <p:sldId id="289" r:id="rId16"/>
    <p:sldId id="290" r:id="rId17"/>
    <p:sldId id="291" r:id="rId18"/>
    <p:sldId id="303" r:id="rId19"/>
    <p:sldId id="301" r:id="rId20"/>
    <p:sldId id="307" r:id="rId21"/>
    <p:sldId id="305" r:id="rId22"/>
    <p:sldId id="299" r:id="rId23"/>
    <p:sldId id="300" r:id="rId24"/>
    <p:sldId id="292" r:id="rId25"/>
    <p:sldId id="308" r:id="rId26"/>
    <p:sldId id="282" r:id="rId27"/>
    <p:sldId id="283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222" autoAdjust="0"/>
  </p:normalViewPr>
  <p:slideViewPr>
    <p:cSldViewPr snapToGrid="0">
      <p:cViewPr varScale="1">
        <p:scale>
          <a:sx n="64" d="100"/>
          <a:sy n="64" d="100"/>
        </p:scale>
        <p:origin x="13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82623-CA94-4118-93BD-BD8DF094EBBC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8398B-00D2-485F-A6A1-C4102F5FA9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561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Provedba</a:t>
            </a:r>
            <a:r>
              <a:rPr lang="en-GB" dirty="0"/>
              <a:t> </a:t>
            </a:r>
            <a:r>
              <a:rPr lang="en-GB" dirty="0" err="1"/>
              <a:t>virtualnih</a:t>
            </a:r>
            <a:r>
              <a:rPr lang="en-GB" dirty="0"/>
              <a:t> </a:t>
            </a:r>
            <a:r>
              <a:rPr lang="en-GB" dirty="0" err="1"/>
              <a:t>projekata</a:t>
            </a:r>
            <a:endParaRPr lang="en-GB" dirty="0"/>
          </a:p>
          <a:p>
            <a:r>
              <a:rPr lang="en-GB" dirty="0" err="1"/>
              <a:t>Platforma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za </a:t>
            </a:r>
            <a:r>
              <a:rPr lang="en-GB" dirty="0" err="1"/>
              <a:t>odgojno</a:t>
            </a:r>
            <a:r>
              <a:rPr lang="en-GB" dirty="0"/>
              <a:t> </a:t>
            </a:r>
            <a:r>
              <a:rPr lang="en-GB" dirty="0" err="1"/>
              <a:t>obrazovne</a:t>
            </a:r>
            <a:r>
              <a:rPr lang="en-GB" dirty="0"/>
              <a:t> </a:t>
            </a:r>
            <a:r>
              <a:rPr lang="en-GB" dirty="0" err="1"/>
              <a:t>djelatnike</a:t>
            </a:r>
            <a:r>
              <a:rPr lang="en-GB" dirty="0"/>
              <a:t>: </a:t>
            </a:r>
            <a:r>
              <a:rPr lang="en-GB" dirty="0" err="1"/>
              <a:t>usavršavanje</a:t>
            </a:r>
            <a:r>
              <a:rPr lang="en-GB" dirty="0"/>
              <a:t>, </a:t>
            </a:r>
            <a:r>
              <a:rPr lang="en-GB" dirty="0" err="1"/>
              <a:t>komunikacija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razmjena</a:t>
            </a:r>
            <a:r>
              <a:rPr lang="en-GB" dirty="0"/>
              <a:t> </a:t>
            </a:r>
            <a:r>
              <a:rPr lang="en-GB" dirty="0" err="1"/>
              <a:t>ideja</a:t>
            </a:r>
            <a:r>
              <a:rPr lang="en-GB" dirty="0"/>
              <a:t>, </a:t>
            </a:r>
            <a:r>
              <a:rPr lang="en-GB" dirty="0" err="1"/>
              <a:t>sudjelovanje</a:t>
            </a:r>
            <a:r>
              <a:rPr lang="en-GB" dirty="0"/>
              <a:t> u </a:t>
            </a:r>
            <a:r>
              <a:rPr lang="en-GB" dirty="0" err="1"/>
              <a:t>grupama</a:t>
            </a:r>
            <a:r>
              <a:rPr lang="en-GB" dirty="0"/>
              <a:t>, rad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projektima</a:t>
            </a:r>
            <a:endParaRPr lang="en-GB" dirty="0"/>
          </a:p>
          <a:p>
            <a:r>
              <a:rPr lang="en-GB" dirty="0" err="1"/>
              <a:t>Sigurno</a:t>
            </a:r>
            <a:r>
              <a:rPr lang="en-GB" dirty="0"/>
              <a:t> </a:t>
            </a:r>
            <a:r>
              <a:rPr lang="en-GB" dirty="0" err="1"/>
              <a:t>okruženje</a:t>
            </a:r>
            <a:r>
              <a:rPr lang="en-GB" dirty="0"/>
              <a:t> za </a:t>
            </a:r>
            <a:r>
              <a:rPr lang="en-GB" dirty="0" err="1"/>
              <a:t>naše</a:t>
            </a:r>
            <a:r>
              <a:rPr lang="en-GB" dirty="0"/>
              <a:t> </a:t>
            </a:r>
            <a:r>
              <a:rPr lang="en-GB" dirty="0" err="1"/>
              <a:t>učenike</a:t>
            </a:r>
            <a:endParaRPr lang="en-GB" dirty="0"/>
          </a:p>
          <a:p>
            <a:r>
              <a:rPr lang="en-GB" dirty="0" err="1"/>
              <a:t>Možemo</a:t>
            </a:r>
            <a:r>
              <a:rPr lang="en-GB" dirty="0"/>
              <a:t> </a:t>
            </a:r>
            <a:r>
              <a:rPr lang="en-GB" dirty="0" err="1"/>
              <a:t>surađivati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školama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EU,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eTwinning+ </a:t>
            </a:r>
            <a:r>
              <a:rPr lang="en-GB" dirty="0" err="1"/>
              <a:t>dodanim</a:t>
            </a:r>
            <a:r>
              <a:rPr lang="en-GB" dirty="0"/>
              <a:t> </a:t>
            </a:r>
            <a:r>
              <a:rPr lang="en-GB" dirty="0" err="1"/>
              <a:t>zemljama</a:t>
            </a:r>
            <a:r>
              <a:rPr lang="en-GB" dirty="0"/>
              <a:t> </a:t>
            </a:r>
          </a:p>
          <a:p>
            <a:r>
              <a:rPr lang="en-GB" dirty="0" err="1"/>
              <a:t>Europska</a:t>
            </a:r>
            <a:r>
              <a:rPr lang="en-GB" dirty="0"/>
              <a:t> </a:t>
            </a:r>
            <a:r>
              <a:rPr lang="en-GB" dirty="0" err="1"/>
              <a:t>platforma</a:t>
            </a:r>
            <a:r>
              <a:rPr lang="en-GB" dirty="0"/>
              <a:t> za </a:t>
            </a:r>
            <a:r>
              <a:rPr lang="en-GB" dirty="0" err="1"/>
              <a:t>školsko</a:t>
            </a:r>
            <a:r>
              <a:rPr lang="en-GB" dirty="0"/>
              <a:t> </a:t>
            </a:r>
            <a:r>
              <a:rPr lang="en-GB" dirty="0" err="1"/>
              <a:t>obrazovanje</a:t>
            </a:r>
            <a:r>
              <a:rPr lang="en-GB" dirty="0"/>
              <a:t> </a:t>
            </a:r>
            <a:r>
              <a:rPr lang="en-GB" dirty="0" err="1"/>
              <a:t>sastajalište</a:t>
            </a:r>
            <a:r>
              <a:rPr lang="en-GB" dirty="0"/>
              <a:t> je </a:t>
            </a:r>
            <a:r>
              <a:rPr lang="en-GB" dirty="0" err="1"/>
              <a:t>svih</a:t>
            </a:r>
            <a:r>
              <a:rPr lang="en-GB" dirty="0"/>
              <a:t> </a:t>
            </a:r>
            <a:r>
              <a:rPr lang="en-GB" dirty="0" err="1"/>
              <a:t>dionika</a:t>
            </a:r>
            <a:r>
              <a:rPr lang="en-GB" dirty="0"/>
              <a:t> u </a:t>
            </a:r>
            <a:r>
              <a:rPr lang="en-GB" dirty="0" err="1"/>
              <a:t>sektoru</a:t>
            </a:r>
            <a:r>
              <a:rPr lang="en-GB" dirty="0"/>
              <a:t> </a:t>
            </a:r>
            <a:r>
              <a:rPr lang="en-GB" dirty="0" err="1"/>
              <a:t>školskog</a:t>
            </a:r>
            <a:r>
              <a:rPr lang="en-GB" dirty="0"/>
              <a:t> </a:t>
            </a:r>
            <a:r>
              <a:rPr lang="en-GB" dirty="0" err="1"/>
              <a:t>obrazovanja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školskog</a:t>
            </a:r>
            <a:r>
              <a:rPr lang="en-GB" dirty="0"/>
              <a:t> </a:t>
            </a:r>
            <a:r>
              <a:rPr lang="en-GB" dirty="0" err="1"/>
              <a:t>osoblja</a:t>
            </a:r>
            <a:r>
              <a:rPr lang="en-GB" dirty="0"/>
              <a:t>, </a:t>
            </a:r>
            <a:r>
              <a:rPr lang="en-GB" dirty="0" err="1"/>
              <a:t>istraživača</a:t>
            </a:r>
            <a:r>
              <a:rPr lang="en-GB" dirty="0"/>
              <a:t>, </a:t>
            </a:r>
            <a:r>
              <a:rPr lang="en-GB" dirty="0" err="1"/>
              <a:t>donositelja</a:t>
            </a:r>
            <a:r>
              <a:rPr lang="en-GB" dirty="0"/>
              <a:t> </a:t>
            </a:r>
            <a:r>
              <a:rPr lang="en-GB" dirty="0" err="1"/>
              <a:t>politika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ostalih</a:t>
            </a:r>
            <a:r>
              <a:rPr lang="en-GB" dirty="0"/>
              <a:t> </a:t>
            </a:r>
            <a:r>
              <a:rPr lang="en-GB" dirty="0" err="1"/>
              <a:t>stručnjaka</a:t>
            </a:r>
            <a:r>
              <a:rPr lang="en-GB" dirty="0"/>
              <a:t>, </a:t>
            </a:r>
            <a:r>
              <a:rPr lang="en-GB" dirty="0" err="1"/>
              <a:t>pokrivajući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razine</a:t>
            </a:r>
            <a:r>
              <a:rPr lang="en-GB" dirty="0"/>
              <a:t> od </a:t>
            </a:r>
            <a:r>
              <a:rPr lang="en-GB" dirty="0" err="1"/>
              <a:t>ranog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predškolskog</a:t>
            </a:r>
            <a:r>
              <a:rPr lang="en-GB" dirty="0"/>
              <a:t> </a:t>
            </a:r>
            <a:r>
              <a:rPr lang="en-GB" dirty="0" err="1"/>
              <a:t>odgoja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obrazovanja</a:t>
            </a:r>
            <a:r>
              <a:rPr lang="en-GB" dirty="0"/>
              <a:t> do </a:t>
            </a:r>
            <a:r>
              <a:rPr lang="en-GB" dirty="0" err="1"/>
              <a:t>osnovnoškolskog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srednjoškolskog</a:t>
            </a:r>
            <a:r>
              <a:rPr lang="en-GB" dirty="0"/>
              <a:t> </a:t>
            </a:r>
            <a:r>
              <a:rPr lang="en-GB" dirty="0" err="1"/>
              <a:t>obrazovanja</a:t>
            </a:r>
            <a:r>
              <a:rPr lang="en-GB" dirty="0"/>
              <a:t>,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početno</a:t>
            </a:r>
            <a:r>
              <a:rPr lang="en-GB" dirty="0"/>
              <a:t> </a:t>
            </a:r>
            <a:r>
              <a:rPr lang="en-GB" dirty="0" err="1"/>
              <a:t>strukovno</a:t>
            </a:r>
            <a:r>
              <a:rPr lang="en-GB" dirty="0"/>
              <a:t> </a:t>
            </a:r>
            <a:r>
              <a:rPr lang="en-GB" dirty="0" err="1"/>
              <a:t>obrazovanje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osposobljavanje</a:t>
            </a:r>
            <a:r>
              <a:rPr lang="en-GB" dirty="0"/>
              <a:t>.</a:t>
            </a:r>
          </a:p>
          <a:p>
            <a:r>
              <a:rPr lang="en-GB" dirty="0" err="1"/>
              <a:t>Platforma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dom</a:t>
            </a:r>
            <a:r>
              <a:rPr lang="en-GB" dirty="0"/>
              <a:t> </a:t>
            </a:r>
            <a:r>
              <a:rPr lang="en-GB" dirty="0" err="1"/>
              <a:t>eTwinninga</a:t>
            </a:r>
            <a:r>
              <a:rPr lang="en-GB" dirty="0"/>
              <a:t>, </a:t>
            </a:r>
            <a:r>
              <a:rPr lang="en-GB" dirty="0" err="1"/>
              <a:t>zajednice</a:t>
            </a:r>
            <a:r>
              <a:rPr lang="en-GB" dirty="0"/>
              <a:t> za </a:t>
            </a:r>
            <a:r>
              <a:rPr lang="en-GB" dirty="0" err="1"/>
              <a:t>škole</a:t>
            </a:r>
            <a:r>
              <a:rPr lang="en-GB" dirty="0"/>
              <a:t> u </a:t>
            </a:r>
            <a:r>
              <a:rPr lang="en-GB" dirty="0" err="1"/>
              <a:t>Europi</a:t>
            </a:r>
            <a:r>
              <a:rPr lang="en-GB" dirty="0"/>
              <a:t>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692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9275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U strukovnim školama, uz teorijsku nastavu, učenici obavljaju praktičnu nastavu na koju se stavlja poseban naglasak jer po završetku školovanja idu raditi ukoliko nisu u tehničkim zanimanjima iz kojih mogu i nastaviti školovanje, ali u većini slučajeva učenici postaju dio tržišta rada.</a:t>
            </a:r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75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''Inventors who changed technical world'' </a:t>
            </a:r>
            <a:r>
              <a:rPr lang="en-GB" dirty="0" err="1"/>
              <a:t>odlično</a:t>
            </a:r>
            <a:r>
              <a:rPr lang="en-GB" dirty="0"/>
              <a:t> </a:t>
            </a:r>
            <a:r>
              <a:rPr lang="en-GB" dirty="0" err="1"/>
              <a:t>prikazuje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obogaćena</a:t>
            </a:r>
            <a:r>
              <a:rPr lang="en-GB" dirty="0"/>
              <a:t> </a:t>
            </a:r>
            <a:r>
              <a:rPr lang="en-GB" dirty="0" err="1"/>
              <a:t>nastava</a:t>
            </a:r>
            <a:r>
              <a:rPr lang="en-GB" dirty="0"/>
              <a:t> </a:t>
            </a:r>
            <a:r>
              <a:rPr lang="en-GB" dirty="0" err="1"/>
              <a:t>aktivnostima</a:t>
            </a:r>
            <a:r>
              <a:rPr lang="en-GB" dirty="0"/>
              <a:t> </a:t>
            </a:r>
            <a:r>
              <a:rPr lang="en-GB" dirty="0" err="1"/>
              <a:t>eTwinningova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nastavu</a:t>
            </a:r>
            <a:r>
              <a:rPr lang="en-GB" dirty="0"/>
              <a:t> </a:t>
            </a:r>
            <a:r>
              <a:rPr lang="en-GB" dirty="0" err="1"/>
              <a:t>strukovnih</a:t>
            </a:r>
            <a:r>
              <a:rPr lang="en-GB" dirty="0"/>
              <a:t> </a:t>
            </a:r>
            <a:r>
              <a:rPr lang="en-GB" dirty="0" err="1"/>
              <a:t>predmeta</a:t>
            </a:r>
            <a:r>
              <a:rPr lang="en-GB" dirty="0"/>
              <a:t> </a:t>
            </a:r>
            <a:r>
              <a:rPr lang="en-GB" dirty="0" err="1"/>
              <a:t>učenicima</a:t>
            </a:r>
            <a:r>
              <a:rPr lang="en-GB" dirty="0"/>
              <a:t> </a:t>
            </a:r>
            <a:r>
              <a:rPr lang="en-GB" dirty="0" err="1"/>
              <a:t>omogućuje</a:t>
            </a:r>
            <a:r>
              <a:rPr lang="en-GB" dirty="0"/>
              <a:t> </a:t>
            </a:r>
            <a:r>
              <a:rPr lang="en-GB" dirty="0" err="1"/>
              <a:t>stjecanje</a:t>
            </a:r>
            <a:r>
              <a:rPr lang="en-GB" dirty="0"/>
              <a:t> </a:t>
            </a:r>
            <a:r>
              <a:rPr lang="en-GB" dirty="0" err="1"/>
              <a:t>strukovnih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životnih</a:t>
            </a:r>
            <a:r>
              <a:rPr lang="en-GB" dirty="0"/>
              <a:t> </a:t>
            </a:r>
            <a:r>
              <a:rPr lang="en-GB" dirty="0" err="1"/>
              <a:t>vještina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konkretan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živ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hr-HR" dirty="0"/>
              <a:t>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Tijekom provedbe projekta, od mnoštva realiziranih aktivnosti istaknula bih kako se timskim radom učenika svih škola međusobno pomiješanih u timove kreirao niz materijala vezanih za izumitelje i izume, kritički se osvrtalo na utjecaj izuma na klimatske promjene, okoliš i održivost, realizirala se terenska nastava kroz posjet proizvodnom pogonu kako bi se proces tlačnoga lijevanja pojasnio svim sudionicima projekta te su se obilježili Svjetski dan izumitelja, Dan sigurnijeg Interneta i Dan planeta Zemlje. Ipak, najzanimljiviji zadatak projekta bio je postavljen u sklopu metodičkoga konstruiranja. Učenici su postali izumitelji te su, istražujući reciklirane materijale i tehnologiju izrade predmeta iz recikliranih materijala, dizajnirali zanimljive koševe za smeće. Tijekom rada učenici su dali svoja samostalna 3D idejna rješenja koševa za smeće, a zatim je svaki tim osmislio svoja 3D rješenja modela koševa za smeće.  </a:t>
            </a:r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390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Kao </a:t>
            </a:r>
            <a:r>
              <a:rPr lang="en-GB" dirty="0" err="1"/>
              <a:t>konačan</a:t>
            </a:r>
            <a:r>
              <a:rPr lang="en-GB" dirty="0"/>
              <a:t> </a:t>
            </a:r>
            <a:r>
              <a:rPr lang="en-GB" dirty="0" err="1"/>
              <a:t>rezultat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kreiran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virtualni</a:t>
            </a:r>
            <a:r>
              <a:rPr lang="en-GB" dirty="0"/>
              <a:t> </a:t>
            </a:r>
            <a:r>
              <a:rPr lang="en-GB" dirty="0" err="1"/>
              <a:t>muzej</a:t>
            </a:r>
            <a:r>
              <a:rPr lang="en-GB" dirty="0"/>
              <a:t> u </a:t>
            </a:r>
            <a:r>
              <a:rPr lang="en-GB" dirty="0" err="1"/>
              <a:t>kojem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izloženi</a:t>
            </a:r>
            <a:r>
              <a:rPr lang="en-GB" dirty="0"/>
              <a:t> </a:t>
            </a:r>
            <a:r>
              <a:rPr lang="en-GB" dirty="0" err="1"/>
              <a:t>najbolji</a:t>
            </a:r>
            <a:r>
              <a:rPr lang="en-GB" dirty="0"/>
              <a:t> </a:t>
            </a:r>
            <a:r>
              <a:rPr lang="en-GB" dirty="0" err="1"/>
              <a:t>učenički</a:t>
            </a:r>
            <a:r>
              <a:rPr lang="en-GB" dirty="0"/>
              <a:t> </a:t>
            </a:r>
            <a:r>
              <a:rPr lang="en-GB" dirty="0" err="1"/>
              <a:t>radovi</a:t>
            </a:r>
            <a:r>
              <a:rPr lang="en-GB" dirty="0"/>
              <a:t>, 3D </a:t>
            </a:r>
            <a:r>
              <a:rPr lang="en-GB" dirty="0" err="1"/>
              <a:t>modeli</a:t>
            </a:r>
            <a:r>
              <a:rPr lang="en-GB" dirty="0"/>
              <a:t> </a:t>
            </a:r>
            <a:r>
              <a:rPr lang="en-GB" dirty="0" err="1"/>
              <a:t>koševa</a:t>
            </a:r>
            <a:r>
              <a:rPr lang="en-GB" dirty="0"/>
              <a:t> za </a:t>
            </a:r>
            <a:r>
              <a:rPr lang="en-GB" dirty="0" err="1"/>
              <a:t>smeće</a:t>
            </a:r>
            <a:r>
              <a:rPr lang="en-GB" dirty="0"/>
              <a:t>, a </a:t>
            </a:r>
            <a:r>
              <a:rPr lang="en-GB" dirty="0" err="1"/>
              <a:t>izloženi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plakati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novinski</a:t>
            </a:r>
            <a:r>
              <a:rPr lang="en-GB" dirty="0"/>
              <a:t> </a:t>
            </a:r>
            <a:r>
              <a:rPr lang="en-GB" dirty="0" err="1"/>
              <a:t>članci</a:t>
            </a:r>
            <a:r>
              <a:rPr lang="en-GB" dirty="0"/>
              <a:t> </a:t>
            </a:r>
            <a:r>
              <a:rPr lang="en-GB" dirty="0" err="1"/>
              <a:t>kreirani</a:t>
            </a:r>
            <a:r>
              <a:rPr lang="en-GB" dirty="0"/>
              <a:t> u </a:t>
            </a:r>
            <a:r>
              <a:rPr lang="en-GB" dirty="0" err="1"/>
              <a:t>sklopu</a:t>
            </a:r>
            <a:r>
              <a:rPr lang="en-GB" dirty="0"/>
              <a:t> </a:t>
            </a:r>
            <a:r>
              <a:rPr lang="en-GB" dirty="0" err="1"/>
              <a:t>obilježavanja</a:t>
            </a:r>
            <a:r>
              <a:rPr lang="en-GB" dirty="0"/>
              <a:t> Dana </a:t>
            </a:r>
            <a:r>
              <a:rPr lang="en-GB" dirty="0" err="1"/>
              <a:t>medijske</a:t>
            </a:r>
            <a:r>
              <a:rPr lang="en-GB" dirty="0"/>
              <a:t> </a:t>
            </a:r>
            <a:r>
              <a:rPr lang="en-GB" dirty="0" err="1"/>
              <a:t>pismenosti</a:t>
            </a:r>
            <a:r>
              <a:rPr lang="en-GB" dirty="0"/>
              <a:t>.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258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Online nastava je bila zanimljivija </a:t>
            </a:r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729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398B-00D2-485F-A6A1-C4102F5FA9F1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765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02A33-89A9-473B-8A1A-14336F2FC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384BD-7DC2-4A26-853D-5A194E240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150A6-4015-40A7-85B5-ED0D1778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175B2-CB95-4F80-94F7-7D3F83A5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E6FA3-97EA-4DFD-B61B-0D5952D0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197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33EF-D147-40F4-A8B4-BF765751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3CA4F-FA36-4814-9C38-056C21605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CC64E-DB70-4299-8C64-9326F034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B20C7-EBEC-48B0-B14B-D9F1F898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4134-1DCA-4F0C-9043-7222CE91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Picture 2" descr="Opis nije dostupan.">
            <a:extLst>
              <a:ext uri="{FF2B5EF4-FFF2-40B4-BE49-F238E27FC236}">
                <a16:creationId xmlns:a16="http://schemas.microsoft.com/office/drawing/2014/main" id="{507E8757-2986-461B-AA75-47EC0FA26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1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D91A9-D37E-4FE9-90FB-DA067226A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32633-8D0B-423B-A491-0267EFD34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3847-A7FC-4A28-917A-EC1E952E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40EC-7E80-4713-ADE9-DE3455EA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971D9-2E0D-4688-A254-C3613D9F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597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8CB5D-E0D5-45A1-9D86-6EB882EE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4CCC2-4FA7-4996-AA27-DC077037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6096-EBC2-4C23-8263-D318BB0C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  <p:pic>
        <p:nvPicPr>
          <p:cNvPr id="2050" name="Picture 2" descr="Opis nije dostupan.">
            <a:extLst>
              <a:ext uri="{FF2B5EF4-FFF2-40B4-BE49-F238E27FC236}">
                <a16:creationId xmlns:a16="http://schemas.microsoft.com/office/drawing/2014/main" id="{599ED42B-7C40-435E-A039-5DC4926A8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3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7CCC-C685-43A2-8930-4CE17175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60BF-A736-425A-8935-8AAE2C60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84642-A4E9-4815-84D9-602E8C8A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4A029-A8F8-4053-B730-42E932A0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825F-8B1F-4B51-9D81-3EE7EEE5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80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635E-1CDF-4646-8809-C315D0A3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2BFF-BA64-42B8-B690-A938A1D7C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3AF89-03E2-4E46-972B-DB6DE6BF9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5DD7A-D608-4BFD-980D-AABD3150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ED328-F1F2-40C5-ABAD-A0DBE1D1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ACFD2-2300-4A48-AAED-A284000D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2" descr="Opis nije dostupan.">
            <a:extLst>
              <a:ext uri="{FF2B5EF4-FFF2-40B4-BE49-F238E27FC236}">
                <a16:creationId xmlns:a16="http://schemas.microsoft.com/office/drawing/2014/main" id="{D5CEEF6F-A8E2-400D-9BD0-D1C941324A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74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5FF1-927B-455C-B99F-0ABD7BB4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1759-743A-41D7-929E-393BA140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3C67F-DB44-48E5-BDD7-DEEEAF94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6C9D2-FCDA-4CAF-9967-E3028CDC6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13B56-54E5-4543-B245-FD68FCEC8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74D14-E205-4D49-83A9-79B29E8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5E6A2-B1EE-4764-9731-E0C65FAC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A6F09-3341-42EB-A38A-D02FDF31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  <p:pic>
        <p:nvPicPr>
          <p:cNvPr id="10" name="Picture 2" descr="Opis nije dostupan.">
            <a:extLst>
              <a:ext uri="{FF2B5EF4-FFF2-40B4-BE49-F238E27FC236}">
                <a16:creationId xmlns:a16="http://schemas.microsoft.com/office/drawing/2014/main" id="{3EED927F-7214-433D-B164-32B7F1F826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0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EDC6-E5BC-411D-B1B5-9C40F76A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B8274-F69E-4602-A1E3-64CB05E5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41C29-7BBF-4B04-ADD9-A7E5E6BF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50315-18DD-4E74-916E-39B7A464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2" descr="Opis nije dostupan.">
            <a:extLst>
              <a:ext uri="{FF2B5EF4-FFF2-40B4-BE49-F238E27FC236}">
                <a16:creationId xmlns:a16="http://schemas.microsoft.com/office/drawing/2014/main" id="{4DC7EAAB-DB40-42F7-86FA-BEDF09E855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5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32FA1-7BFE-483E-9691-B517193C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22E07-5788-465A-AC8C-22ADE789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1BD91-2512-466F-AA6F-29F11EED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  <p:pic>
        <p:nvPicPr>
          <p:cNvPr id="5" name="Picture 2" descr="Opis nije dostupan.">
            <a:extLst>
              <a:ext uri="{FF2B5EF4-FFF2-40B4-BE49-F238E27FC236}">
                <a16:creationId xmlns:a16="http://schemas.microsoft.com/office/drawing/2014/main" id="{084DAF50-AE03-4FBC-B47F-471A58979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9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9B86-AC30-46F0-BFA7-5EB56939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4B305-1208-4E5C-9CE1-2714A126A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F6E0C-F86F-450F-8C78-DAE92820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BF70E-BF1D-4543-83AA-2C590F30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09F42-13DF-4959-AA69-B0D8EF01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88008-EFAD-4F32-AF12-72E639F3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95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7D43-FD13-4436-AE73-5A57F3E0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BF6A4-09B2-40D4-9F61-448EDCF5B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5C4B1-F0D8-48A3-942B-AC20D153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D05DF-B97D-4C50-93F5-61666527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27CDF-A7CF-4D08-9C67-F8303406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EB956-0D4A-4382-A2BF-807A540D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947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AEA90-7A77-4CE3-9E4A-19B941CD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5DA6B-920D-4E98-ABD8-83E015F04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12578-5CA4-4D89-857D-95454994F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BB59-5AB4-44B3-B91E-261E7959A800}" type="datetimeFigureOut">
              <a:rPr lang="hr-HR" smtClean="0"/>
              <a:t>26.10.2022.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8CED-4833-4025-A60C-CB5245AD7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1DB36-E579-4051-98E8-B95EB6CD9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230F-34F5-4F17-8A73-5B46CBB00C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272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ddanci/mb1ovwt2x5zk15yd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view.genial.ly/5ea5fdf69c52390da1c71499/presentation-internetski-bonton-b-grupa?fbclid=IwAR2B0yJw7PhrCpKpgc9S0nEcD8imvPiv3-TaamLexCnmT1gKBRcpxD1VmB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7.jpg"/><Relationship Id="rId4" Type="http://schemas.openxmlformats.org/officeDocument/2006/relationships/hyperlink" Target="https://www.youtube.com/shorts/GQPF_sRO7z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s://school-education.ec.europa.eu/en/etwinn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a.usmiani@skole.hr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1.jpg"/><Relationship Id="rId4" Type="http://schemas.openxmlformats.org/officeDocument/2006/relationships/hyperlink" Target="mailto:ana.sedlar@yahoo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hyperlink" Target="https://www.artsteps.com/view/6273d8cda36c5457e1c40a93?currentUser" TargetMode="External"/><Relationship Id="rId10" Type="http://schemas.openxmlformats.org/officeDocument/2006/relationships/image" Target="../media/image16.jpeg"/><Relationship Id="rId4" Type="http://schemas.openxmlformats.org/officeDocument/2006/relationships/hyperlink" Target="https://school-education.ec.europa.eu/en/etwinning/projects/inventors-who-changed-technical-world" TargetMode="Externa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hyperlink" Target="https://www.artsteps.com/view/6273d8cda36c5457e1c40a93?currentUs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app.bookcreator.com/read/library/-M2Pm3il8m7Fu35-zK3D/WK3C5G6l2sgw6MWrsvT427H21KJ2/O0mGu4sGT4-PrqvdbAq0vw/-nalUEq8SaSRPjgSJ6shFQ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-education.ec.europa.eu/en/group/128167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91A213-1FFD-4A82-9EE8-F2D49F7AC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6" name="Naslov 2">
            <a:extLst>
              <a:ext uri="{FF2B5EF4-FFF2-40B4-BE49-F238E27FC236}">
                <a16:creationId xmlns:a16="http://schemas.microsoft.com/office/drawing/2014/main" id="{F6F3500E-5139-4641-95F0-C7B9D9EFE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62" y="413061"/>
            <a:ext cx="6156442" cy="1237673"/>
          </a:xfrm>
        </p:spPr>
        <p:txBody>
          <a:bodyPr>
            <a:normAutofit/>
          </a:bodyPr>
          <a:lstStyle/>
          <a:p>
            <a:r>
              <a:rPr lang="hr-H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eTwinning</a:t>
            </a:r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STEM-u i struci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Naslov 2">
            <a:extLst>
              <a:ext uri="{FF2B5EF4-FFF2-40B4-BE49-F238E27FC236}">
                <a16:creationId xmlns:a16="http://schemas.microsoft.com/office/drawing/2014/main" id="{E0974053-49FF-4736-B70A-65DA3A88268E}"/>
              </a:ext>
            </a:extLst>
          </p:cNvPr>
          <p:cNvSpPr txBox="1">
            <a:spLocks/>
          </p:cNvSpPr>
          <p:nvPr/>
        </p:nvSpPr>
        <p:spPr>
          <a:xfrm>
            <a:off x="5735782" y="4036292"/>
            <a:ext cx="6456219" cy="19627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hr-HR" sz="2000" dirty="0" err="1"/>
              <a:t>eTwinning</a:t>
            </a:r>
            <a:r>
              <a:rPr lang="hr-HR" sz="2000" dirty="0"/>
              <a:t> ambasadorice</a:t>
            </a:r>
          </a:p>
          <a:p>
            <a:pPr>
              <a:lnSpc>
                <a:spcPct val="170000"/>
              </a:lnSpc>
            </a:pPr>
            <a:r>
              <a:rPr lang="hr-HR" sz="2000" dirty="0"/>
              <a:t>Ana </a:t>
            </a:r>
            <a:r>
              <a:rPr lang="hr-HR" sz="2000" dirty="0" err="1"/>
              <a:t>Marketin</a:t>
            </a:r>
            <a:r>
              <a:rPr lang="hr-HR" sz="2000" dirty="0"/>
              <a:t>-Sedlar, nastavnica stručnih predmeta u strojarstvu</a:t>
            </a:r>
            <a:endParaRPr lang="en-GB" sz="2000" dirty="0"/>
          </a:p>
          <a:p>
            <a:pPr>
              <a:lnSpc>
                <a:spcPct val="170000"/>
              </a:lnSpc>
            </a:pPr>
            <a:r>
              <a:rPr lang="hr-HR" sz="2000" dirty="0"/>
              <a:t>Daniela Usmiani, nastavnica matematike i informatike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9B77DB6-0404-47F8-90DD-31141DC2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450" y="507590"/>
            <a:ext cx="2187498" cy="11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3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0" y="14948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3" y="66184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1 – kreirajmo</a:t>
            </a:r>
            <a:br>
              <a:rPr lang="hr-HR" b="1" dirty="0"/>
            </a:br>
            <a:r>
              <a:rPr lang="hr-HR" b="1" dirty="0"/>
              <a:t> i odaberimo logo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rada s novim IKT alatima te osnaživanje timskoga rada.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4D59EAFE-631F-41AA-BDC7-F7475BADC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1180314" cy="4191812"/>
          </a:xfrm>
        </p:spPr>
        <p:txBody>
          <a:bodyPr/>
          <a:lstStyle/>
          <a:p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Padlet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</a:t>
            </a:r>
            <a:r>
              <a:rPr lang="hr-HR" dirty="0"/>
              <a:t> </a:t>
            </a:r>
            <a:r>
              <a:rPr lang="hr-HR" dirty="0">
                <a:hlinkClick r:id="rId3"/>
              </a:rPr>
              <a:t>https://padlet.com/ddanci/mb1ovwt2x5zk15yd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57438E2-1837-45AE-A846-31859EC19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34" b="19333"/>
          <a:stretch/>
        </p:blipFill>
        <p:spPr>
          <a:xfrm>
            <a:off x="921226" y="1882496"/>
            <a:ext cx="4768618" cy="159687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A3A29A9-B832-479E-989B-80AF9E8182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" t="35834" r="4061" b="16333"/>
          <a:stretch/>
        </p:blipFill>
        <p:spPr>
          <a:xfrm>
            <a:off x="3790950" y="3469599"/>
            <a:ext cx="6211330" cy="175568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758DC6D-83BF-4917-9AD0-3DE7D9571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25" t="23666" r="4187" b="19500"/>
          <a:stretch/>
        </p:blipFill>
        <p:spPr>
          <a:xfrm>
            <a:off x="6502157" y="1892265"/>
            <a:ext cx="4851643" cy="1719762"/>
          </a:xfrm>
          <a:prstGeom prst="rect">
            <a:avLst/>
          </a:prstGeom>
        </p:spPr>
      </p:pic>
      <p:pic>
        <p:nvPicPr>
          <p:cNvPr id="15" name="Picture 2" descr="Opis nije dostupan.">
            <a:extLst>
              <a:ext uri="{FF2B5EF4-FFF2-40B4-BE49-F238E27FC236}">
                <a16:creationId xmlns:a16="http://schemas.microsoft.com/office/drawing/2014/main" id="{06518B84-EEB0-43D6-9F64-3CEF5D99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19" y="169771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6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453457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Kviz,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dijeljenje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rezultata, diskusija (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Padlet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)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Izrada suradničkog plakata –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Canva</a:t>
            </a: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554871"/>
            <a:ext cx="10515600" cy="46680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Osnaživanje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sudjelovanja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u aktivnom građanstvu, timski rad.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A2F12869-630F-4E08-B95A-9AE9CC68BAFE}"/>
              </a:ext>
            </a:extLst>
          </p:cNvPr>
          <p:cNvSpPr txBox="1">
            <a:spLocks/>
          </p:cNvSpPr>
          <p:nvPr/>
        </p:nvSpPr>
        <p:spPr>
          <a:xfrm>
            <a:off x="928117" y="193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4000" b="1" dirty="0"/>
              <a:t>Aktivnost 2 – autorska prava, Internet </a:t>
            </a:r>
          </a:p>
          <a:p>
            <a:pPr algn="ctr"/>
            <a:r>
              <a:rPr lang="hr-HR" sz="4000" b="1" dirty="0"/>
              <a:t>sigurnost i </a:t>
            </a:r>
            <a:r>
              <a:rPr lang="hr-HR" sz="4000" b="1" dirty="0" err="1"/>
              <a:t>Netiquette</a:t>
            </a:r>
            <a:endParaRPr lang="hr-HR" sz="4000" b="1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3C28E6B-3B17-408A-B43C-CE0B9316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405" y="1567578"/>
            <a:ext cx="2486598" cy="3517589"/>
          </a:xfrm>
          <a:prstGeom prst="rect">
            <a:avLst/>
          </a:prstGeom>
        </p:spPr>
      </p:pic>
      <p:pic>
        <p:nvPicPr>
          <p:cNvPr id="12" name="Slika 11">
            <a:hlinkClick r:id="rId4"/>
            <a:extLst>
              <a:ext uri="{FF2B5EF4-FFF2-40B4-BE49-F238E27FC236}">
                <a16:creationId xmlns:a16="http://schemas.microsoft.com/office/drawing/2014/main" id="{4AABCF2F-EAC1-49F7-BB18-693EB4AFD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78" t="13825" r="11876" b="13825"/>
          <a:stretch/>
        </p:blipFill>
        <p:spPr>
          <a:xfrm>
            <a:off x="380427" y="2781023"/>
            <a:ext cx="3711242" cy="1937694"/>
          </a:xfrm>
          <a:prstGeom prst="rect">
            <a:avLst/>
          </a:prstGeom>
        </p:spPr>
      </p:pic>
      <p:pic>
        <p:nvPicPr>
          <p:cNvPr id="14" name="Picture 2" descr="Opis nije dostupan.">
            <a:extLst>
              <a:ext uri="{FF2B5EF4-FFF2-40B4-BE49-F238E27FC236}">
                <a16:creationId xmlns:a16="http://schemas.microsoft.com/office/drawing/2014/main" id="{36E7A775-0D52-4B15-8E12-0635BFC87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1" t="12142" r="22410" b="664"/>
          <a:stretch/>
        </p:blipFill>
        <p:spPr bwMode="auto">
          <a:xfrm>
            <a:off x="6958033" y="2443370"/>
            <a:ext cx="2104948" cy="27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pis nije dostupan.">
            <a:extLst>
              <a:ext uri="{FF2B5EF4-FFF2-40B4-BE49-F238E27FC236}">
                <a16:creationId xmlns:a16="http://schemas.microsoft.com/office/drawing/2014/main" id="{904957E1-161F-4958-B999-49AEEA5E78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0" t="13267" r="23223" b="14587"/>
          <a:stretch/>
        </p:blipFill>
        <p:spPr bwMode="auto">
          <a:xfrm>
            <a:off x="4518275" y="2443370"/>
            <a:ext cx="2439758" cy="270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Opis nije dostupan.">
            <a:extLst>
              <a:ext uri="{FF2B5EF4-FFF2-40B4-BE49-F238E27FC236}">
                <a16:creationId xmlns:a16="http://schemas.microsoft.com/office/drawing/2014/main" id="{7E0DA2DE-4206-4899-B5E4-943FBAD2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55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" y="343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41" y="-134232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3 – Istražimo svoj okoliš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90688"/>
            <a:ext cx="10515600" cy="46680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5247094"/>
            <a:ext cx="3790950" cy="108235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2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kritičkoga promišljanja i timskoga rada.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3A599E14-F11E-4696-9D6D-620D22158DFB}"/>
              </a:ext>
            </a:extLst>
          </p:cNvPr>
          <p:cNvSpPr/>
          <p:nvPr/>
        </p:nvSpPr>
        <p:spPr>
          <a:xfrm>
            <a:off x="680371" y="5256185"/>
            <a:ext cx="1719942" cy="7511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Kritičko razmišljanje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F98B2D5F-788B-4AB6-94EA-BB89831CDCF4}"/>
              </a:ext>
            </a:extLst>
          </p:cNvPr>
          <p:cNvSpPr/>
          <p:nvPr/>
        </p:nvSpPr>
        <p:spPr>
          <a:xfrm>
            <a:off x="2856759" y="5256185"/>
            <a:ext cx="1892308" cy="95794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Aktivno građanstvo</a:t>
            </a:r>
          </a:p>
        </p:txBody>
      </p:sp>
      <p:pic>
        <p:nvPicPr>
          <p:cNvPr id="14" name="Picture 2" descr="https://www.hup.hr/EasyEdit/UserFiles/Global%20Compact/vali/e2018sdgposterwithoutunemblemletter-us.png">
            <a:extLst>
              <a:ext uri="{FF2B5EF4-FFF2-40B4-BE49-F238E27FC236}">
                <a16:creationId xmlns:a16="http://schemas.microsoft.com/office/drawing/2014/main" id="{BC936D74-0E07-43B5-B8FD-B0199067E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t="28160" r="50972" b="54127"/>
          <a:stretch/>
        </p:blipFill>
        <p:spPr bwMode="auto">
          <a:xfrm>
            <a:off x="6288088" y="3935749"/>
            <a:ext cx="1179449" cy="11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B1C76694-6B28-4FF6-9350-1BDEE0C8020B}"/>
              </a:ext>
            </a:extLst>
          </p:cNvPr>
          <p:cNvSpPr/>
          <p:nvPr/>
        </p:nvSpPr>
        <p:spPr>
          <a:xfrm>
            <a:off x="5205513" y="5256185"/>
            <a:ext cx="1719942" cy="7511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Kreativnost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55EA37E6-9F7B-4E46-9388-C22532602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89" t="24890" r="32768" b="58571"/>
          <a:stretch/>
        </p:blipFill>
        <p:spPr>
          <a:xfrm>
            <a:off x="1981539" y="3921381"/>
            <a:ext cx="1222141" cy="1179139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469C6C0-C221-44B0-A974-122789A2B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63" t="61270" r="22143" b="21746"/>
          <a:stretch/>
        </p:blipFill>
        <p:spPr>
          <a:xfrm>
            <a:off x="3393255" y="3894319"/>
            <a:ext cx="1188967" cy="119641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C9400EBF-CBEE-46C0-BF9D-7BDCA09557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125" t="42857" r="22321" b="41270"/>
          <a:stretch/>
        </p:blipFill>
        <p:spPr>
          <a:xfrm>
            <a:off x="4749067" y="3921381"/>
            <a:ext cx="1261678" cy="1179139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B939808-21EB-415E-9DCF-8EAB2DF290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221" t="61952" r="44196" b="22175"/>
          <a:stretch/>
        </p:blipFill>
        <p:spPr>
          <a:xfrm>
            <a:off x="649088" y="3886194"/>
            <a:ext cx="1179449" cy="122689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227E868-570D-4B27-9A8D-DFFF68B54CA9}"/>
              </a:ext>
            </a:extLst>
          </p:cNvPr>
          <p:cNvSpPr txBox="1"/>
          <p:nvPr/>
        </p:nvSpPr>
        <p:spPr>
          <a:xfrm>
            <a:off x="1504950" y="2559006"/>
            <a:ext cx="6524625" cy="252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7866FF3-82D9-4A84-8718-7A64CF526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68" y="1260034"/>
            <a:ext cx="7079259" cy="229807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Učenici fotografiraju: klupe koje su postavljene u dvorištu škole i okolnim mjestima te klupe koje su oštećene ili polomljene.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altLang="sr-Latn-RS" sz="1100" dirty="0">
              <a:solidFill>
                <a:schemeClr val="tx1">
                  <a:lumMod val="65000"/>
                  <a:lumOff val="35000"/>
                </a:schemeClr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Učenici ističu mjesta gdje bi trebale biti postavljene klupe.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2" descr="Opis nije dostupan.">
            <a:extLst>
              <a:ext uri="{FF2B5EF4-FFF2-40B4-BE49-F238E27FC236}">
                <a16:creationId xmlns:a16="http://schemas.microsoft.com/office/drawing/2014/main" id="{BEA81C04-7E6D-4DE6-B4D4-21E7E512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A2208B3-B9D9-49FD-B19B-4CBB5D8469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3" t="9388" r="62300" b="7707"/>
          <a:stretch/>
        </p:blipFill>
        <p:spPr>
          <a:xfrm>
            <a:off x="8232943" y="943148"/>
            <a:ext cx="3309969" cy="41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3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4 – Crtaj i osmisli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014517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hr-HR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Nakon gledanja filma o klupama u parkovima svijeta učenici crtaju klupe koje bi željeli izraditi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554871"/>
            <a:ext cx="10515600" cy="46680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i organizacijskih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te timskoga rada.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303D04B4-89F1-4879-8574-61962ED33275}"/>
              </a:ext>
            </a:extLst>
          </p:cNvPr>
          <p:cNvGrpSpPr/>
          <p:nvPr/>
        </p:nvGrpSpPr>
        <p:grpSpPr>
          <a:xfrm>
            <a:off x="1685925" y="2152660"/>
            <a:ext cx="8965840" cy="3023446"/>
            <a:chOff x="474314" y="1821251"/>
            <a:chExt cx="11301350" cy="4895238"/>
          </a:xfrm>
        </p:grpSpPr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2837BD20-9F94-4E11-8238-36226009C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822" t="4781" r="21750" b="46417"/>
            <a:stretch/>
          </p:blipFill>
          <p:spPr>
            <a:xfrm>
              <a:off x="7537571" y="4494924"/>
              <a:ext cx="4238093" cy="2221565"/>
            </a:xfrm>
            <a:prstGeom prst="rect">
              <a:avLst/>
            </a:prstGeom>
          </p:spPr>
        </p:pic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97BCE0B5-0302-4819-A831-9BC2DCB8B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82" t="4807" r="25411" b="20213"/>
            <a:stretch/>
          </p:blipFill>
          <p:spPr>
            <a:xfrm>
              <a:off x="7657315" y="1821252"/>
              <a:ext cx="4118349" cy="2673672"/>
            </a:xfrm>
            <a:prstGeom prst="rect">
              <a:avLst/>
            </a:prstGeom>
          </p:spPr>
        </p:pic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FAAFA957-D5CD-4B8C-80C1-BF7BCBD90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411" t="15663" r="29048" b="27776"/>
            <a:stretch/>
          </p:blipFill>
          <p:spPr>
            <a:xfrm>
              <a:off x="474314" y="3613360"/>
              <a:ext cx="4089361" cy="3103128"/>
            </a:xfrm>
            <a:prstGeom prst="rect">
              <a:avLst/>
            </a:prstGeom>
          </p:spPr>
        </p:pic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AC6B5FBF-AD51-4F1E-88CB-08E1C640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19" t="18637" r="9327" b="1959"/>
            <a:stretch/>
          </p:blipFill>
          <p:spPr>
            <a:xfrm>
              <a:off x="483574" y="1821251"/>
              <a:ext cx="4484914" cy="2149537"/>
            </a:xfrm>
            <a:prstGeom prst="rect">
              <a:avLst/>
            </a:prstGeom>
          </p:spPr>
        </p:pic>
        <p:pic>
          <p:nvPicPr>
            <p:cNvPr id="17" name="Slika 16">
              <a:extLst>
                <a:ext uri="{FF2B5EF4-FFF2-40B4-BE49-F238E27FC236}">
                  <a16:creationId xmlns:a16="http://schemas.microsoft.com/office/drawing/2014/main" id="{57A18022-70F3-462D-82CA-3125B66CD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285" r="29132"/>
            <a:stretch/>
          </p:blipFill>
          <p:spPr>
            <a:xfrm rot="5400000">
              <a:off x="3741319" y="2614618"/>
              <a:ext cx="4895236" cy="3308504"/>
            </a:xfrm>
            <a:prstGeom prst="rect">
              <a:avLst/>
            </a:prstGeom>
          </p:spPr>
        </p:pic>
      </p:grpSp>
      <p:pic>
        <p:nvPicPr>
          <p:cNvPr id="18" name="Picture 2" descr="Opis nije dostupan.">
            <a:extLst>
              <a:ext uri="{FF2B5EF4-FFF2-40B4-BE49-F238E27FC236}">
                <a16:creationId xmlns:a16="http://schemas.microsoft.com/office/drawing/2014/main" id="{7B46E1BB-9CA1-4C52-A87E-3F860D61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22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5 – modeliraj i ispiši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47511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Modeliranje u 3D alatu –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TinkerCad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SketchUp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Inventor</a:t>
            </a: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990259AB-9E9F-48A9-8183-1152EEAEA6EA}"/>
              </a:ext>
            </a:extLst>
          </p:cNvPr>
          <p:cNvGrpSpPr/>
          <p:nvPr/>
        </p:nvGrpSpPr>
        <p:grpSpPr>
          <a:xfrm>
            <a:off x="2163728" y="2193459"/>
            <a:ext cx="8016943" cy="2897720"/>
            <a:chOff x="570478" y="1706880"/>
            <a:chExt cx="10865940" cy="4388747"/>
          </a:xfrm>
        </p:grpSpPr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D86AA9F2-412F-4D6C-8237-C9801D3DD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825" b="29234"/>
            <a:stretch/>
          </p:blipFill>
          <p:spPr>
            <a:xfrm>
              <a:off x="570478" y="1706880"/>
              <a:ext cx="2510931" cy="3177256"/>
            </a:xfrm>
            <a:prstGeom prst="rect">
              <a:avLst/>
            </a:prstGeom>
          </p:spPr>
        </p:pic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09B40F7C-7AB4-4997-A02D-2A305E75D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553" t="14603" r="34340" b="35238"/>
            <a:stretch/>
          </p:blipFill>
          <p:spPr>
            <a:xfrm>
              <a:off x="3424555" y="3672646"/>
              <a:ext cx="2671445" cy="2422981"/>
            </a:xfrm>
            <a:prstGeom prst="rect">
              <a:avLst/>
            </a:prstGeom>
          </p:spPr>
        </p:pic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BC055543-C3F5-4D3D-B7D4-A5A5670C2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27" t="6746" r="56836" b="41865"/>
            <a:stretch/>
          </p:blipFill>
          <p:spPr>
            <a:xfrm>
              <a:off x="6096000" y="3672646"/>
              <a:ext cx="2539569" cy="2422980"/>
            </a:xfrm>
            <a:prstGeom prst="rect">
              <a:avLst/>
            </a:prstGeom>
          </p:spPr>
        </p:pic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142559F6-5665-4F22-B1CC-3379FCF53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0023" b="23590"/>
            <a:stretch/>
          </p:blipFill>
          <p:spPr>
            <a:xfrm>
              <a:off x="8925487" y="1737846"/>
              <a:ext cx="2510931" cy="3146290"/>
            </a:xfrm>
            <a:prstGeom prst="rect">
              <a:avLst/>
            </a:prstGeom>
          </p:spPr>
        </p:pic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B66E68EB-7477-41FD-85B3-309927876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715" t="12330" r="2011" b="12330"/>
            <a:stretch/>
          </p:blipFill>
          <p:spPr>
            <a:xfrm>
              <a:off x="3687234" y="1737846"/>
              <a:ext cx="4398630" cy="1616126"/>
            </a:xfrm>
            <a:prstGeom prst="rect">
              <a:avLst/>
            </a:prstGeom>
          </p:spPr>
        </p:pic>
      </p:grpSp>
      <p:pic>
        <p:nvPicPr>
          <p:cNvPr id="17" name="Picture 2" descr="Opis nije dostupan.">
            <a:extLst>
              <a:ext uri="{FF2B5EF4-FFF2-40B4-BE49-F238E27FC236}">
                <a16:creationId xmlns:a16="http://schemas.microsoft.com/office/drawing/2014/main" id="{1D0444D1-D191-402B-9BC3-6B166775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077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5 – modeliraj 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29E5247-201B-4F4F-B813-74324846E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74" y="1116732"/>
            <a:ext cx="3237080" cy="19635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9809EA0-7879-4F88-909C-56929A3E0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6" y="1113125"/>
            <a:ext cx="2873828" cy="196351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10F34D5-C6BE-4E29-92AF-416C47363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51" y="3176301"/>
            <a:ext cx="3200298" cy="1964763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89C76DB3-518B-44A9-BCC9-AB94D3D6A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28" y="1111615"/>
            <a:ext cx="4107542" cy="1973754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7B5A0622-4854-4A44-B418-D2B18D21F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139"/>
            <a:ext cx="3878929" cy="1963519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BD000AC0-7461-4834-AD23-92C1635D1B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01" y="3166138"/>
            <a:ext cx="3845999" cy="1963520"/>
          </a:xfrm>
          <a:prstGeom prst="rect">
            <a:avLst/>
          </a:prstGeom>
        </p:spPr>
      </p:pic>
      <p:pic>
        <p:nvPicPr>
          <p:cNvPr id="12" name="Picture 2" descr="Opis nije dostupan.">
            <a:extLst>
              <a:ext uri="{FF2B5EF4-FFF2-40B4-BE49-F238E27FC236}">
                <a16:creationId xmlns:a16="http://schemas.microsoft.com/office/drawing/2014/main" id="{8372BE57-3D3A-4540-842D-A123F7BB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80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5 – modeliraj i izreži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47511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Izrezivanje minijatura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46D381F-2A3C-4122-9832-86A42264B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18922"/>
            <a:ext cx="2566930" cy="19251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2DC7764-5C55-4772-8E24-5D30D3868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94" y="3078167"/>
            <a:ext cx="2566930" cy="1925198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786630F-2298-409C-95F5-ABD06EDC1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29" y="1447511"/>
            <a:ext cx="6320866" cy="3555487"/>
          </a:xfrm>
          <a:prstGeom prst="rect">
            <a:avLst/>
          </a:prstGeom>
        </p:spPr>
      </p:pic>
      <p:pic>
        <p:nvPicPr>
          <p:cNvPr id="11" name="Picture 2" descr="Opis nije dostupan.">
            <a:extLst>
              <a:ext uri="{FF2B5EF4-FFF2-40B4-BE49-F238E27FC236}">
                <a16:creationId xmlns:a16="http://schemas.microsoft.com/office/drawing/2014/main" id="{673C1AD9-D475-4E8A-ACE2-AF3B4C7E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1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5 – modeliraj i slaži/printaj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pic>
        <p:nvPicPr>
          <p:cNvPr id="11" name="Picture 2" descr="Opis nije dostupan.">
            <a:extLst>
              <a:ext uri="{FF2B5EF4-FFF2-40B4-BE49-F238E27FC236}">
                <a16:creationId xmlns:a16="http://schemas.microsoft.com/office/drawing/2014/main" id="{673C1AD9-D475-4E8A-ACE2-AF3B4C7E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pis nije dostupan.">
            <a:extLst>
              <a:ext uri="{FF2B5EF4-FFF2-40B4-BE49-F238E27FC236}">
                <a16:creationId xmlns:a16="http://schemas.microsoft.com/office/drawing/2014/main" id="{E5CBB600-D102-4D81-A6C4-7131F12A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369" y="1235521"/>
            <a:ext cx="5037221" cy="37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1217B40-93F7-428C-A5BF-33CF0FCC5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90" y="1063459"/>
            <a:ext cx="2386908" cy="424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67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5 – lijevanje nosača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5352F02-56A2-46BF-8B33-DD8774CD3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28" y="1640282"/>
            <a:ext cx="3371850" cy="2541532"/>
          </a:xfrm>
          <a:prstGeom prst="rect">
            <a:avLst/>
          </a:prstGeom>
        </p:spPr>
      </p:pic>
      <p:pic>
        <p:nvPicPr>
          <p:cNvPr id="11" name="Slika 10">
            <a:hlinkClick r:id="rId4"/>
            <a:extLst>
              <a:ext uri="{FF2B5EF4-FFF2-40B4-BE49-F238E27FC236}">
                <a16:creationId xmlns:a16="http://schemas.microsoft.com/office/drawing/2014/main" id="{D1006586-5D49-4227-8642-54E42DE39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22" y="1640282"/>
            <a:ext cx="3371850" cy="2541532"/>
          </a:xfrm>
          <a:prstGeom prst="rect">
            <a:avLst/>
          </a:prstGeom>
        </p:spPr>
      </p:pic>
      <p:pic>
        <p:nvPicPr>
          <p:cNvPr id="8" name="Picture 2" descr="Opis nije dostupan.">
            <a:extLst>
              <a:ext uri="{FF2B5EF4-FFF2-40B4-BE49-F238E27FC236}">
                <a16:creationId xmlns:a16="http://schemas.microsoft.com/office/drawing/2014/main" id="{F1A914CA-3AC0-440B-BE03-72E6334B2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18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5" y="12004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Aktivnost 6 – promoviraj i kalkuliraj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1592671"/>
            <a:ext cx="10515600" cy="39139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Izračunavanje tržišne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cijene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klupe i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promoviranje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novoga proizvoda</a:t>
            </a:r>
          </a:p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Izrada promotivnih materijala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Izrada uputa za izradu klupe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pic>
        <p:nvPicPr>
          <p:cNvPr id="7" name="Picture 2" descr="Opis nije dostupan.">
            <a:extLst>
              <a:ext uri="{FF2B5EF4-FFF2-40B4-BE49-F238E27FC236}">
                <a16:creationId xmlns:a16="http://schemas.microsoft.com/office/drawing/2014/main" id="{D3AC34E9-9702-47C0-9505-206ED94A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0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D74C90F4-526A-47F3-862D-7AF95007F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D622EF9-8635-4A7F-A90D-F6E630EB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Zašto </a:t>
            </a:r>
            <a:r>
              <a:rPr lang="hr-HR" b="1" dirty="0" err="1">
                <a:hlinkClick r:id="rId4"/>
              </a:rPr>
              <a:t>eTwinning</a:t>
            </a:r>
            <a:r>
              <a:rPr lang="hr-HR" b="1" dirty="0"/>
              <a:t>?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AE3D6AE-7A6F-4139-96F9-B63B94559B1D}"/>
              </a:ext>
            </a:extLst>
          </p:cNvPr>
          <p:cNvSpPr/>
          <p:nvPr/>
        </p:nvSpPr>
        <p:spPr>
          <a:xfrm>
            <a:off x="932394" y="4957591"/>
            <a:ext cx="10327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Zajednica za škole u Europi.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F81C8A65-F194-4966-BB7D-2A8766AAA81B}"/>
              </a:ext>
            </a:extLst>
          </p:cNvPr>
          <p:cNvCxnSpPr>
            <a:cxnSpLocks/>
          </p:cNvCxnSpPr>
          <p:nvPr/>
        </p:nvCxnSpPr>
        <p:spPr>
          <a:xfrm flipV="1">
            <a:off x="697386" y="4873862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id="{FC6C8F0A-29CA-4500-825F-4EC72F83B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47" y="2466954"/>
            <a:ext cx="3289444" cy="986833"/>
          </a:xfrm>
          <a:prstGeom prst="rect">
            <a:avLst/>
          </a:prstGeom>
        </p:spPr>
      </p:pic>
      <p:pic>
        <p:nvPicPr>
          <p:cNvPr id="1028" name="Picture 4" descr="Europska komisija, službene stranice">
            <a:extLst>
              <a:ext uri="{FF2B5EF4-FFF2-40B4-BE49-F238E27FC236}">
                <a16:creationId xmlns:a16="http://schemas.microsoft.com/office/drawing/2014/main" id="{11839249-03F0-4071-9307-FC6F3F53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6" y="2466954"/>
            <a:ext cx="3973766" cy="9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gencija za mobilnost i programe EU">
            <a:extLst>
              <a:ext uri="{FF2B5EF4-FFF2-40B4-BE49-F238E27FC236}">
                <a16:creationId xmlns:a16="http://schemas.microsoft.com/office/drawing/2014/main" id="{5970B941-A29F-4A4F-85FA-032194B1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00" y="2312760"/>
            <a:ext cx="2817535" cy="12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A968B1A-CE0E-471F-AB92-8893FBBA0E9A}"/>
              </a:ext>
            </a:extLst>
          </p:cNvPr>
          <p:cNvSpPr txBox="1"/>
          <p:nvPr/>
        </p:nvSpPr>
        <p:spPr>
          <a:xfrm>
            <a:off x="3525795" y="3989588"/>
            <a:ext cx="5593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https://etwinning.net</a:t>
            </a:r>
          </a:p>
          <a:p>
            <a:pPr algn="ctr"/>
            <a:r>
              <a:rPr lang="hr-HR" b="1" dirty="0"/>
              <a:t>https://school-education.ec.europa.eu/en/etwinning</a:t>
            </a:r>
          </a:p>
        </p:txBody>
      </p:sp>
    </p:spTree>
    <p:extLst>
      <p:ext uri="{BB962C8B-B14F-4D97-AF65-F5344CB8AC3E}">
        <p14:creationId xmlns:p14="http://schemas.microsoft.com/office/powerpoint/2010/main" val="3522711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dirty="0"/>
              <a:t>Aktivnosti koje slijede 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matematičke pismenosti, kritičkoga promišljanja i timskoga rada u suradničkim alatima.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DDC9C-E28B-473F-AE2D-57B56507B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2" y="1238834"/>
            <a:ext cx="9286875" cy="38523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3D ispis najboljih odabranih klupa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Prikupljanje materijala za recikliranje (drvene palete, drvene daske, čelične cijevi…)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Aktivne radionice u svakoj partnerskoj školi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Sastanci partnera i zajedničke radionice za izradu klupa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Izrada letaka, izračuni financija i marketinške strategije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Postavljanje klupa u školskim dvorištima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Komunikacija, komunikacija, komunikacija….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inherit"/>
              </a:rPr>
              <a:t>Sljedeći projekt…..</a:t>
            </a:r>
            <a:r>
              <a:rPr kumimoji="0" lang="hr-HR" altLang="sr-Latn-RS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 descr="Opis nije dostupan.">
            <a:extLst>
              <a:ext uri="{FF2B5EF4-FFF2-40B4-BE49-F238E27FC236}">
                <a16:creationId xmlns:a16="http://schemas.microsoft.com/office/drawing/2014/main" id="{3ACD522D-8083-4251-B098-CA58EBF4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46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7738"/>
            <a:ext cx="10515600" cy="1325563"/>
          </a:xfrm>
        </p:spPr>
        <p:txBody>
          <a:bodyPr/>
          <a:lstStyle/>
          <a:p>
            <a:pPr algn="ctr"/>
            <a:r>
              <a:rPr lang="hr-HR" dirty="0"/>
              <a:t>Prilagođavanje aktivnosti nižim uzrastima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40282"/>
            <a:ext cx="10515600" cy="342145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LEGO</a:t>
            </a:r>
          </a:p>
          <a:p>
            <a:pPr marL="457200" marR="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Drvene kvačice</a:t>
            </a:r>
          </a:p>
          <a:p>
            <a:pPr marL="457200" marR="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Kartonske kutije od ambalaže</a:t>
            </a:r>
          </a:p>
          <a:p>
            <a:pPr marL="457200" marR="0" lvl="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3D modeli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rada s novim IKT alatima, kritičkoga promišljanja i timskoga rada.</a:t>
            </a:r>
          </a:p>
        </p:txBody>
      </p:sp>
      <p:pic>
        <p:nvPicPr>
          <p:cNvPr id="7" name="Picture 2" descr="Opis nije dostupan.">
            <a:extLst>
              <a:ext uri="{FF2B5EF4-FFF2-40B4-BE49-F238E27FC236}">
                <a16:creationId xmlns:a16="http://schemas.microsoft.com/office/drawing/2014/main" id="{D8604461-EF24-4A48-B09F-41EC9FB6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24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27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Prilagodba - </a:t>
            </a:r>
            <a:r>
              <a:rPr lang="hr-HR" b="1" dirty="0" err="1"/>
              <a:t>uključivost</a:t>
            </a:r>
            <a:endParaRPr lang="hr-HR" b="1" dirty="0"/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informacijske pismenosti, kritičkoga promišljanja i timskoga rada.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4EFD9A0-F77C-44D0-88DD-C8977EA2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3" y="1322136"/>
            <a:ext cx="5096656" cy="22934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C69E6BC-272B-4721-8EFD-F00AED8D2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09" y="2886817"/>
            <a:ext cx="5096657" cy="229349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D64E690-6B0A-4772-A4D2-F8ED7D536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56" y="972527"/>
            <a:ext cx="1900233" cy="4245191"/>
          </a:xfrm>
          <a:prstGeom prst="rect">
            <a:avLst/>
          </a:prstGeom>
        </p:spPr>
      </p:pic>
      <p:pic>
        <p:nvPicPr>
          <p:cNvPr id="11" name="Picture 2" descr="Opis nije dostupan.">
            <a:extLst>
              <a:ext uri="{FF2B5EF4-FFF2-40B4-BE49-F238E27FC236}">
                <a16:creationId xmlns:a16="http://schemas.microsoft.com/office/drawing/2014/main" id="{1D728A29-4BF9-4D47-A151-642859B5C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6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058926D-E8F6-459C-A8CB-A0F456C62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71484C1-873C-4DF3-9381-18E5AB0935B4}"/>
              </a:ext>
            </a:extLst>
          </p:cNvPr>
          <p:cNvSpPr txBox="1"/>
          <p:nvPr/>
        </p:nvSpPr>
        <p:spPr>
          <a:xfrm>
            <a:off x="458155" y="2693543"/>
            <a:ext cx="8304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hlinkClick r:id="rId3"/>
              </a:rPr>
              <a:t>daniela.usmiani@skole.hr</a:t>
            </a:r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endParaRPr lang="hr-HR" sz="2800" dirty="0"/>
          </a:p>
          <a:p>
            <a:r>
              <a:rPr lang="hr-HR" sz="2800" dirty="0">
                <a:hlinkClick r:id="rId4"/>
              </a:rPr>
              <a:t>anasedlar@yahoo.com</a:t>
            </a:r>
            <a:endParaRPr lang="hr-HR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7993282-2442-47CA-9F16-050EBA5AE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29" y="2178937"/>
            <a:ext cx="5852349" cy="3275982"/>
          </a:xfrm>
          <a:prstGeom prst="rect">
            <a:avLst/>
          </a:prstGeom>
        </p:spPr>
      </p:pic>
      <p:sp>
        <p:nvSpPr>
          <p:cNvPr id="7" name="Naslov 6">
            <a:extLst>
              <a:ext uri="{FF2B5EF4-FFF2-40B4-BE49-F238E27FC236}">
                <a16:creationId xmlns:a16="http://schemas.microsoft.com/office/drawing/2014/main" id="{0B3AE665-3492-4D19-8694-0BF6939C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Naši kontakti</a:t>
            </a:r>
            <a:endParaRPr lang="en-GB" dirty="0"/>
          </a:p>
        </p:txBody>
      </p:sp>
      <p:pic>
        <p:nvPicPr>
          <p:cNvPr id="8" name="Picture 2" descr="Opis nije dostupan.">
            <a:extLst>
              <a:ext uri="{FF2B5EF4-FFF2-40B4-BE49-F238E27FC236}">
                <a16:creationId xmlns:a16="http://schemas.microsoft.com/office/drawing/2014/main" id="{051260C0-BF66-4C23-80DD-707B891D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6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656E3B7B-EE06-48BF-96B2-3196CF97B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8184DD-58D3-4653-AA51-CB9CFCB86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493" y="933325"/>
            <a:ext cx="4232564" cy="6959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Hvala na pozornosti!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F3CBB1A-EF42-4EC7-AAE4-E85C05FFA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921" y="2029407"/>
            <a:ext cx="2400300" cy="24003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028777C-1C45-409A-80F6-2016B7A1D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329" y="1829965"/>
            <a:ext cx="2400300" cy="279918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2942B9B-78B8-4A82-8CD5-0ABDDD3D9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28" y="1976139"/>
            <a:ext cx="4036894" cy="226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3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8CDF6-9BEA-4493-A8DC-D78BBDA46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1BA9732-10E3-426A-8168-FE8DC0D0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Zašto STEM i struka?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2D3C7C-FE8D-46F7-9B65-60847549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Obje škole su strukovne škole i imaju školske radionice i praktikume u kojima možemo implementirati praktične aktivnosti.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STEM se proteže kroz strukovna zanimanja koja obrazujemo i vrlo je važan u kasnijem profesionalnom radu.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Školujemo zanimanja koja se nadopunjuju i STEM je izvrsna poveznica.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Kroz praktičan rad dodatno motiviramo učenike, aktivno ih uključujemo u suradničke aktivnosti i kreiramo konkretne, opipljive rezultate.</a:t>
            </a:r>
          </a:p>
          <a:p>
            <a:pPr marL="0" indent="0"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8" name="Picture 2" descr="Opis nije dostupan.">
            <a:extLst>
              <a:ext uri="{FF2B5EF4-FFF2-40B4-BE49-F238E27FC236}">
                <a16:creationId xmlns:a16="http://schemas.microsoft.com/office/drawing/2014/main" id="{29BC895F-9818-42A7-B792-EA632360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88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D74C90F4-526A-47F3-862D-7AF95007F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D622EF9-8635-4A7F-A90D-F6E630EB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err="1"/>
              <a:t>eTwinning</a:t>
            </a:r>
            <a:r>
              <a:rPr lang="hr-HR" b="1" dirty="0"/>
              <a:t> u STEMU i struci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AE3D6AE-7A6F-4139-96F9-B63B94559B1D}"/>
              </a:ext>
            </a:extLst>
          </p:cNvPr>
          <p:cNvSpPr/>
          <p:nvPr/>
        </p:nvSpPr>
        <p:spPr>
          <a:xfrm>
            <a:off x="932394" y="4957591"/>
            <a:ext cx="10327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U strukovnim školama fokus je na praktičnu nastavu i stručne predmete kako bi se usavršile vještine.</a:t>
            </a:r>
          </a:p>
        </p:txBody>
      </p:sp>
      <p:pic>
        <p:nvPicPr>
          <p:cNvPr id="6" name="Slika 54">
            <a:extLst>
              <a:ext uri="{FF2B5EF4-FFF2-40B4-BE49-F238E27FC236}">
                <a16:creationId xmlns:a16="http://schemas.microsoft.com/office/drawing/2014/main" id="{536DF839-F3CD-4EB2-B7AC-CB67426D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87" y="1752193"/>
            <a:ext cx="2182333" cy="270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6B89EBB-9B85-4EB6-B0D9-0E7908DF0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90" y="1752193"/>
            <a:ext cx="2182332" cy="2706092"/>
          </a:xfrm>
          <a:prstGeom prst="rect">
            <a:avLst/>
          </a:prstGeom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F81C8A65-F194-4966-BB7D-2A8766AAA81B}"/>
              </a:ext>
            </a:extLst>
          </p:cNvPr>
          <p:cNvCxnSpPr>
            <a:cxnSpLocks/>
          </p:cNvCxnSpPr>
          <p:nvPr/>
        </p:nvCxnSpPr>
        <p:spPr>
          <a:xfrm flipV="1">
            <a:off x="697386" y="4873862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8" descr="http://ss-bedekovcina.skole.hr/upload/ss-bedekovcina/images/newsimg/10460/Image/DSC_0268.JPG">
            <a:extLst>
              <a:ext uri="{FF2B5EF4-FFF2-40B4-BE49-F238E27FC236}">
                <a16:creationId xmlns:a16="http://schemas.microsoft.com/office/drawing/2014/main" id="{43047A92-C9E3-4819-A304-4E21BC4F5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r="21854"/>
          <a:stretch>
            <a:fillRect/>
          </a:stretch>
        </p:blipFill>
        <p:spPr bwMode="auto">
          <a:xfrm>
            <a:off x="9283392" y="1752193"/>
            <a:ext cx="2182333" cy="2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rednja škola Bedekovčina - Upisi 2021./2022.">
            <a:extLst>
              <a:ext uri="{FF2B5EF4-FFF2-40B4-BE49-F238E27FC236}">
                <a16:creationId xmlns:a16="http://schemas.microsoft.com/office/drawing/2014/main" id="{D0C8271C-5DCB-4256-A4E5-5A53E07C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445"/>
          <a:stretch>
            <a:fillRect/>
          </a:stretch>
        </p:blipFill>
        <p:spPr bwMode="auto">
          <a:xfrm>
            <a:off x="636603" y="1752192"/>
            <a:ext cx="2190614" cy="2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pis nije dostupan.">
            <a:extLst>
              <a:ext uri="{FF2B5EF4-FFF2-40B4-BE49-F238E27FC236}">
                <a16:creationId xmlns:a16="http://schemas.microsoft.com/office/drawing/2014/main" id="{D6355AE4-42A5-47CF-84BC-35DC5D1F7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5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hlinkClick r:id="rId4"/>
              </a:rPr>
              <a:t>Projekt</a:t>
            </a:r>
            <a:r>
              <a:rPr lang="hr-HR" b="1" dirty="0"/>
              <a:t> kroz </a:t>
            </a:r>
            <a:r>
              <a:rPr lang="hr-HR" b="1" dirty="0" err="1"/>
              <a:t>eTwinning</a:t>
            </a:r>
            <a:r>
              <a:rPr lang="hr-HR" b="1" dirty="0"/>
              <a:t> suradnju - </a:t>
            </a:r>
            <a:r>
              <a:rPr lang="hr-HR" b="1" dirty="0">
                <a:hlinkClick r:id="rId5"/>
              </a:rPr>
              <a:t>rezultat</a:t>
            </a:r>
            <a:endParaRPr lang="hr-HR" b="1" dirty="0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08650"/>
            <a:ext cx="121920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Naš cilj je edukacija/ školovanje ne samo stručnjaka u njihovim profesijama, već školovanje kvalitetnih građana 21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stoljeća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https://twinspace.etwinning.net/files/collabspace/4/44/544/191544/images/ba820df05_opt.jpg">
            <a:extLst>
              <a:ext uri="{FF2B5EF4-FFF2-40B4-BE49-F238E27FC236}">
                <a16:creationId xmlns:a16="http://schemas.microsoft.com/office/drawing/2014/main" id="{3DE3C1EA-703F-4C1C-A89D-EA25CDC8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5522"/>
            <a:ext cx="2586152" cy="25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winspace.etwinning.net/files/collabspace/4/44/544/191544/images/ba8aa32c5_opt.jpg">
            <a:extLst>
              <a:ext uri="{FF2B5EF4-FFF2-40B4-BE49-F238E27FC236}">
                <a16:creationId xmlns:a16="http://schemas.microsoft.com/office/drawing/2014/main" id="{F5980DAA-5AA6-4037-BFD1-39FC0D0C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93" y="3428999"/>
            <a:ext cx="1577306" cy="15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winspace.etwinning.net/files/collabspace/4/44/544/191544/images/bba45860b.jpg">
            <a:extLst>
              <a:ext uri="{FF2B5EF4-FFF2-40B4-BE49-F238E27FC236}">
                <a16:creationId xmlns:a16="http://schemas.microsoft.com/office/drawing/2014/main" id="{C3CA61E5-9456-49A9-B07B-45762E5B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31" y="1690688"/>
            <a:ext cx="2543889" cy="173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twinspace.etwinning.net/files/collabspace/4/44/544/191544/images/a96bf4c29.jpg">
            <a:extLst>
              <a:ext uri="{FF2B5EF4-FFF2-40B4-BE49-F238E27FC236}">
                <a16:creationId xmlns:a16="http://schemas.microsoft.com/office/drawing/2014/main" id="{3D0B02A4-B42D-408A-BB4B-8EFFEE94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73" y="3429870"/>
            <a:ext cx="3009817" cy="15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twinspace.etwinning.net/files/collabspace/4/44/544/191544/images/b3895f7ef.jpg">
            <a:extLst>
              <a:ext uri="{FF2B5EF4-FFF2-40B4-BE49-F238E27FC236}">
                <a16:creationId xmlns:a16="http://schemas.microsoft.com/office/drawing/2014/main" id="{8D1112A1-00B3-4199-8BCF-C466C8D3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62" y="1690413"/>
            <a:ext cx="3709347" cy="17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828B5EB-F460-439D-B12D-6C67A66673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56" y="3428999"/>
            <a:ext cx="1709278" cy="1629717"/>
          </a:xfrm>
          <a:prstGeom prst="rect">
            <a:avLst/>
          </a:prstGeom>
        </p:spPr>
      </p:pic>
      <p:pic>
        <p:nvPicPr>
          <p:cNvPr id="13" name="Picture 2" descr="Opis nije dostupan.">
            <a:extLst>
              <a:ext uri="{FF2B5EF4-FFF2-40B4-BE49-F238E27FC236}">
                <a16:creationId xmlns:a16="http://schemas.microsoft.com/office/drawing/2014/main" id="{979F6517-65D8-4A93-BBBC-4181927C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636" y="139812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45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96683"/>
            <a:ext cx="10515600" cy="1325563"/>
          </a:xfrm>
        </p:spPr>
        <p:txBody>
          <a:bodyPr/>
          <a:lstStyle/>
          <a:p>
            <a:pPr algn="ctr"/>
            <a:r>
              <a:rPr lang="hr-HR" dirty="0"/>
              <a:t>Rezultat </a:t>
            </a:r>
            <a:r>
              <a:rPr lang="hr-HR" dirty="0" err="1"/>
              <a:t>eTwinning</a:t>
            </a:r>
            <a:r>
              <a:rPr lang="hr-HR" dirty="0"/>
              <a:t> projekta </a:t>
            </a:r>
            <a:br>
              <a:rPr lang="hr-HR" dirty="0"/>
            </a:br>
            <a:r>
              <a:rPr lang="hr-HR" dirty="0"/>
              <a:t>„</a:t>
            </a:r>
            <a:r>
              <a:rPr lang="hr-HR" dirty="0" err="1"/>
              <a:t>Inventors</a:t>
            </a:r>
            <a:r>
              <a:rPr lang="hr-HR" dirty="0"/>
              <a:t> </a:t>
            </a:r>
            <a:r>
              <a:rPr lang="hr-HR" dirty="0" err="1"/>
              <a:t>who</a:t>
            </a:r>
            <a:r>
              <a:rPr lang="hr-HR" dirty="0"/>
              <a:t> </a:t>
            </a:r>
            <a:r>
              <a:rPr lang="hr-HR" dirty="0" err="1"/>
              <a:t>changed</a:t>
            </a:r>
            <a:r>
              <a:rPr lang="hr-HR" dirty="0"/>
              <a:t> </a:t>
            </a:r>
            <a:r>
              <a:rPr lang="hr-HR" dirty="0" err="1"/>
              <a:t>technical</a:t>
            </a:r>
            <a:r>
              <a:rPr lang="hr-HR" dirty="0"/>
              <a:t> </a:t>
            </a:r>
            <a:r>
              <a:rPr lang="hr-HR" dirty="0" err="1"/>
              <a:t>world</a:t>
            </a:r>
            <a:r>
              <a:rPr lang="hr-HR" dirty="0"/>
              <a:t>”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7CB2D13-DB98-4A1C-9C42-2242EB5EAFB0}"/>
              </a:ext>
            </a:extLst>
          </p:cNvPr>
          <p:cNvSpPr txBox="1"/>
          <p:nvPr/>
        </p:nvSpPr>
        <p:spPr>
          <a:xfrm>
            <a:off x="1098338" y="1796716"/>
            <a:ext cx="1051559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Online muzej:</a:t>
            </a: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r>
              <a:rPr lang="hr-H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IT alati za modeliranje: </a:t>
            </a:r>
            <a:r>
              <a:rPr lang="hr-HR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Inventor</a:t>
            </a:r>
            <a:r>
              <a:rPr lang="hr-H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hr-HR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Solid</a:t>
            </a:r>
            <a:r>
              <a:rPr lang="hr-HR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Works, CATIA</a:t>
            </a:r>
          </a:p>
          <a:p>
            <a:endParaRPr lang="hr-HR" dirty="0"/>
          </a:p>
        </p:txBody>
      </p:sp>
      <p:pic>
        <p:nvPicPr>
          <p:cNvPr id="4" name="Slika 3">
            <a:hlinkClick r:id="rId4"/>
            <a:extLst>
              <a:ext uri="{FF2B5EF4-FFF2-40B4-BE49-F238E27FC236}">
                <a16:creationId xmlns:a16="http://schemas.microsoft.com/office/drawing/2014/main" id="{EAC568EA-CF1B-4237-8EC3-51AC13E7D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8" t="8345" r="19606" b="12541"/>
          <a:stretch/>
        </p:blipFill>
        <p:spPr>
          <a:xfrm>
            <a:off x="3441031" y="1853738"/>
            <a:ext cx="5725003" cy="3327950"/>
          </a:xfrm>
          <a:prstGeom prst="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20101EF3-0AF7-4F70-BBE5-601BC0F7B37B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2" descr="Opis nije dostupan.">
            <a:extLst>
              <a:ext uri="{FF2B5EF4-FFF2-40B4-BE49-F238E27FC236}">
                <a16:creationId xmlns:a16="http://schemas.microsoft.com/office/drawing/2014/main" id="{03377401-5070-4D7A-9334-7F68B911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80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" y="-48282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147" y="-157635"/>
            <a:ext cx="10515600" cy="1325563"/>
          </a:xfrm>
        </p:spPr>
        <p:txBody>
          <a:bodyPr/>
          <a:lstStyle/>
          <a:p>
            <a:pPr algn="ctr"/>
            <a:r>
              <a:rPr lang="hr-HR" b="1" dirty="0" err="1"/>
              <a:t>eTwinning</a:t>
            </a:r>
            <a:r>
              <a:rPr lang="hr-HR" b="1" dirty="0"/>
              <a:t> projekt – Virtualno učenje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09" y="1059636"/>
            <a:ext cx="11038811" cy="292901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Online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nastava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Lančani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prijenos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povezan s geometrijom prostora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Izrada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online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knjiga direktno povezanih sa nastavom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hr-H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je također na vrlo zanimljiv način povezao matematičko područje trigonometrije s lančanim prijenosom u predmetu strojarske konstrukcije.</a:t>
            </a:r>
            <a:endParaRPr lang="sr-Latn-RS" altLang="sr-Latn-RS" sz="32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8AE388CC-2407-4390-B036-BF92D4951962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18BE8310-8B01-4BB3-95EC-FF0A0F4A9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5" t="40111" r="48987" b="16045"/>
          <a:stretch/>
        </p:blipFill>
        <p:spPr>
          <a:xfrm>
            <a:off x="4714254" y="3529685"/>
            <a:ext cx="1921406" cy="2683507"/>
          </a:xfrm>
          <a:prstGeom prst="rect">
            <a:avLst/>
          </a:prstGeom>
        </p:spPr>
      </p:pic>
      <p:pic>
        <p:nvPicPr>
          <p:cNvPr id="3" name="Slika 2">
            <a:hlinkClick r:id="rId5"/>
            <a:extLst>
              <a:ext uri="{FF2B5EF4-FFF2-40B4-BE49-F238E27FC236}">
                <a16:creationId xmlns:a16="http://schemas.microsoft.com/office/drawing/2014/main" id="{1A84A839-EB53-4D1C-9B58-E86E6568F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118" t="24027" r="2369" b="13802"/>
          <a:stretch/>
        </p:blipFill>
        <p:spPr>
          <a:xfrm>
            <a:off x="6930189" y="3549702"/>
            <a:ext cx="3646004" cy="2683507"/>
          </a:xfrm>
          <a:prstGeom prst="rect">
            <a:avLst/>
          </a:prstGeom>
        </p:spPr>
      </p:pic>
      <p:pic>
        <p:nvPicPr>
          <p:cNvPr id="9" name="Picture 2" descr="Opis nije dostupan.">
            <a:extLst>
              <a:ext uri="{FF2B5EF4-FFF2-40B4-BE49-F238E27FC236}">
                <a16:creationId xmlns:a16="http://schemas.microsoft.com/office/drawing/2014/main" id="{0E374D92-AD83-41F7-B387-78051673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05" y="20329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68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69850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Šarene klupe budućnosti - </a:t>
            </a:r>
            <a:r>
              <a:rPr lang="hr-HR" b="1" dirty="0">
                <a:hlinkClick r:id="rId3"/>
              </a:rPr>
              <a:t>projekt</a:t>
            </a:r>
            <a:endParaRPr lang="hr-HR" b="1" dirty="0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02827"/>
            <a:ext cx="10515600" cy="38523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kreativnosti i kritičkoga stava prema okolišu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analiziranje konstrukcija i materijala postojećih klupa, </a:t>
            </a:r>
            <a:r>
              <a:rPr lang="sr-Latn-RS" altLang="sr-Latn-R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recikliranih</a:t>
            </a: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materijala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dizajniranje i izrada klupa, ispis 3D minijatura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izračunavanje tržišne </a:t>
            </a:r>
            <a:r>
              <a:rPr lang="sr-Latn-RS" altLang="sr-Latn-R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cijene</a:t>
            </a: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klupe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promoviranje</a:t>
            </a: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novoga proizvoda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izrada klupa kroz niz zajedničkih radionica i postavljanje u dvorištu škole</a:t>
            </a:r>
          </a:p>
          <a:p>
            <a:pPr marL="457200" marR="0" lvl="0" indent="-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sr-Latn-RS" altLang="sr-Latn-R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vršnjačko</a:t>
            </a:r>
            <a:r>
              <a:rPr lang="sr-Latn-RS" altLang="sr-Latn-R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učenje i transfer znanja i </a:t>
            </a:r>
            <a:r>
              <a:rPr lang="sr-Latn-RS" altLang="sr-Latn-RS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endParaRPr lang="sr-Latn-RS" altLang="sr-Latn-RS" sz="28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91540" y="5350342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85949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strukovnih,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poduzetničkih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i životnih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kroz suradnju s vršnjacima različitih škola.</a:t>
            </a:r>
          </a:p>
        </p:txBody>
      </p:sp>
      <p:pic>
        <p:nvPicPr>
          <p:cNvPr id="7" name="Picture 2" descr="Opis nije dostupan.">
            <a:extLst>
              <a:ext uri="{FF2B5EF4-FFF2-40B4-BE49-F238E27FC236}">
                <a16:creationId xmlns:a16="http://schemas.microsoft.com/office/drawing/2014/main" id="{AB819B00-6EA2-4C81-8E7A-DA905F75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28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71C8BDD5-F113-42C6-9C2E-C7F8A647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8071960-5A50-4D75-9992-8CCE3566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ID projekta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A528075F-0988-46B7-8D29-0C846536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338" y="1137628"/>
            <a:ext cx="10515600" cy="46680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Latn-RS" altLang="sr-Latn-RS" sz="3200" u="sng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3 partnerske škole	   55 učenika		           8 </a:t>
            </a:r>
            <a:r>
              <a:rPr lang="sr-Latn-RS" altLang="sr-Latn-RS" sz="3200" u="sng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mjeseci</a:t>
            </a:r>
            <a:endParaRPr lang="sr-Latn-RS" altLang="sr-Latn-RS" sz="3200" u="sng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935EC470-DCF6-4C22-9B86-F5C1E9D55ACC}"/>
              </a:ext>
            </a:extLst>
          </p:cNvPr>
          <p:cNvCxnSpPr>
            <a:cxnSpLocks/>
          </p:cNvCxnSpPr>
          <p:nvPr/>
        </p:nvCxnSpPr>
        <p:spPr>
          <a:xfrm flipV="1">
            <a:off x="838200" y="5182111"/>
            <a:ext cx="10255461" cy="3560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5">
            <a:extLst>
              <a:ext uri="{FF2B5EF4-FFF2-40B4-BE49-F238E27FC236}">
                <a16:creationId xmlns:a16="http://schemas.microsoft.com/office/drawing/2014/main" id="{B2D06632-F77E-4F8A-934F-741052C8E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08650"/>
            <a:ext cx="10515600" cy="95924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Razvijanje </a:t>
            </a:r>
            <a:r>
              <a:rPr lang="sr-Latn-RS" altLang="sr-Latn-RS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sr-Latn-RS" altLang="sr-Latn-R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rada s novim IKT alatima te osnaživanje  rada u timu.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3144492-0496-44EB-96FA-0EFA1A4A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68" t="12222" r="4464" b="9980"/>
          <a:stretch/>
        </p:blipFill>
        <p:spPr>
          <a:xfrm>
            <a:off x="3162300" y="1991120"/>
            <a:ext cx="3885141" cy="294314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F651C35-E3AD-46F6-827C-848FD5A52E21}"/>
              </a:ext>
            </a:extLst>
          </p:cNvPr>
          <p:cNvSpPr txBox="1"/>
          <p:nvPr/>
        </p:nvSpPr>
        <p:spPr>
          <a:xfrm>
            <a:off x="7278161" y="1869815"/>
            <a:ext cx="47439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CILJEVI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razvoj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kritičkog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razmišljanja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poticanje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učenika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aktivno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sudjelovanje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razvoj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kreativnosti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učenika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u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radu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novim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alatima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(3D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alati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TinkerCad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) rad s 3D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printerom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razvoj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suradničkog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odgovornosti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za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učinjeno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razvoj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poduzetničkih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vještina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povezivanje STEM-a i struke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aktivno</a:t>
            </a: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građanstvo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310CD1E-3856-41C4-8EC1-EB22054EB959}"/>
              </a:ext>
            </a:extLst>
          </p:cNvPr>
          <p:cNvSpPr txBox="1"/>
          <p:nvPr/>
        </p:nvSpPr>
        <p:spPr>
          <a:xfrm>
            <a:off x="579120" y="2379475"/>
            <a:ext cx="24678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Ekonomska</a:t>
            </a:r>
            <a:r>
              <a:rPr lang="hr-HR" sz="1200" dirty="0"/>
              <a:t>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škola</a:t>
            </a:r>
            <a:r>
              <a:rPr lang="hr-HR" sz="1200" dirty="0"/>
              <a:t>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Sarajevo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Strojarska i prometna</a:t>
            </a:r>
            <a:r>
              <a:rPr lang="hr-HR" sz="1200" dirty="0"/>
              <a:t>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škola</a:t>
            </a:r>
            <a:r>
              <a:rPr lang="hr-HR" sz="1200" dirty="0"/>
              <a:t>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Varaždin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Srednja</a:t>
            </a:r>
            <a:r>
              <a:rPr lang="hr-HR" sz="1200" dirty="0"/>
              <a:t>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škola</a:t>
            </a:r>
            <a:r>
              <a:rPr lang="hr-HR" sz="1200" dirty="0"/>
              <a:t> </a:t>
            </a:r>
            <a:r>
              <a:rPr lang="hr-HR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맑은 고딕" panose="020B0503020000020004" pitchFamily="34" charset="-127"/>
                <a:cs typeface="Arial" panose="020B0604020202020204" pitchFamily="34" charset="0"/>
              </a:rPr>
              <a:t>Bedekovčina</a:t>
            </a:r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endParaRPr lang="hr-HR" dirty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DB085DAB-D6C1-4A90-81D8-8E1AA34D4362}"/>
              </a:ext>
            </a:extLst>
          </p:cNvPr>
          <p:cNvSpPr/>
          <p:nvPr/>
        </p:nvSpPr>
        <p:spPr>
          <a:xfrm>
            <a:off x="4183938" y="1639620"/>
            <a:ext cx="1942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Početak: 5.9.2022.</a:t>
            </a:r>
          </a:p>
        </p:txBody>
      </p:sp>
      <p:pic>
        <p:nvPicPr>
          <p:cNvPr id="11" name="Picture 2" descr="Opis nije dostupan.">
            <a:extLst>
              <a:ext uri="{FF2B5EF4-FFF2-40B4-BE49-F238E27FC236}">
                <a16:creationId xmlns:a16="http://schemas.microsoft.com/office/drawing/2014/main" id="{A917FE87-9E60-4555-97E5-A95543D1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972" y="185738"/>
            <a:ext cx="1585195" cy="6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362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4334537222340BAE106617CA65FBC" ma:contentTypeVersion="12" ma:contentTypeDescription="Create a new document." ma:contentTypeScope="" ma:versionID="3b01ecd0b6ec473d13953c531623a86b">
  <xsd:schema xmlns:xsd="http://www.w3.org/2001/XMLSchema" xmlns:xs="http://www.w3.org/2001/XMLSchema" xmlns:p="http://schemas.microsoft.com/office/2006/metadata/properties" xmlns:ns2="29e7cbdc-993c-4471-ad2e-191704afc196" xmlns:ns3="1da0a812-136f-4ea9-9d0e-4cd82503c772" targetNamespace="http://schemas.microsoft.com/office/2006/metadata/properties" ma:root="true" ma:fieldsID="3eeeff4b192b4a358293b8c34c0dedb1" ns2:_="" ns3:_="">
    <xsd:import namespace="29e7cbdc-993c-4471-ad2e-191704afc196"/>
    <xsd:import namespace="1da0a812-136f-4ea9-9d0e-4cd82503c7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7cbdc-993c-4471-ad2e-191704afc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0a812-136f-4ea9-9d0e-4cd82503c77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F9ED3-C0F6-4E74-A693-26C8BF3DDE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23CBF2-9946-49C0-A927-8F11584B5B2F}">
  <ds:schemaRefs>
    <ds:schemaRef ds:uri="1da0a812-136f-4ea9-9d0e-4cd82503c772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29e7cbdc-993c-4471-ad2e-191704afc19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A38AB0-1CFF-4E1A-A201-AFCF2527D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e7cbdc-993c-4471-ad2e-191704afc196"/>
    <ds:schemaRef ds:uri="1da0a812-136f-4ea9-9d0e-4cd82503c7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1121</Words>
  <Application>Microsoft Office PowerPoint</Application>
  <PresentationFormat>Široki zaslon</PresentationFormat>
  <Paragraphs>140</Paragraphs>
  <Slides>24</Slides>
  <Notes>7</Notes>
  <HiddenSlides>1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1" baseType="lpstr">
      <vt:lpstr>맑은 고딕</vt:lpstr>
      <vt:lpstr>Arial</vt:lpstr>
      <vt:lpstr>Calibri</vt:lpstr>
      <vt:lpstr>Calibri Light</vt:lpstr>
      <vt:lpstr>inherit</vt:lpstr>
      <vt:lpstr>Wingdings</vt:lpstr>
      <vt:lpstr>Office Theme</vt:lpstr>
      <vt:lpstr>eTwinning u STEM-u i struci</vt:lpstr>
      <vt:lpstr>Zašto eTwinning?</vt:lpstr>
      <vt:lpstr>Zašto STEM i struka?</vt:lpstr>
      <vt:lpstr>eTwinning u STEMU i struci</vt:lpstr>
      <vt:lpstr>Projekt kroz eTwinning suradnju - rezultat</vt:lpstr>
      <vt:lpstr>Rezultat eTwinning projekta  „Inventors who changed technical world”</vt:lpstr>
      <vt:lpstr>eTwinning projekt – Virtualno učenje</vt:lpstr>
      <vt:lpstr>Šarene klupe budućnosti - projekt</vt:lpstr>
      <vt:lpstr>ID projekta</vt:lpstr>
      <vt:lpstr>Aktivnost 1 – kreirajmo  i odaberimo logo</vt:lpstr>
      <vt:lpstr>PowerPoint prezentacija</vt:lpstr>
      <vt:lpstr>Aktivnost 3 – Istražimo svoj okoliš</vt:lpstr>
      <vt:lpstr>Aktivnost 4 – Crtaj i osmisli</vt:lpstr>
      <vt:lpstr>Aktivnost 5 – modeliraj i ispiši</vt:lpstr>
      <vt:lpstr>Aktivnost 5 – modeliraj </vt:lpstr>
      <vt:lpstr>Aktivnost 5 – modeliraj i izreži</vt:lpstr>
      <vt:lpstr>Aktivnost 5 – modeliraj i slaži/printaj</vt:lpstr>
      <vt:lpstr>Aktivnost 5 – lijevanje nosača</vt:lpstr>
      <vt:lpstr>Aktivnost 6 – promoviraj i kalkuliraj</vt:lpstr>
      <vt:lpstr>Aktivnosti koje slijede </vt:lpstr>
      <vt:lpstr>Prilagođavanje aktivnosti nižim uzrastima</vt:lpstr>
      <vt:lpstr>Prilagodba - uključivost</vt:lpstr>
      <vt:lpstr>Naši kontakti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 amet lorem ipsum dolor dolor sit amet lorem</dc:title>
  <dc:creator>Lidija Sokolić</dc:creator>
  <cp:lastModifiedBy>Daniela Usmiani</cp:lastModifiedBy>
  <cp:revision>67</cp:revision>
  <dcterms:created xsi:type="dcterms:W3CDTF">2021-09-08T13:16:16Z</dcterms:created>
  <dcterms:modified xsi:type="dcterms:W3CDTF">2022-10-26T20:36:34Z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0x010100FAE4334537222340BAE106617CA65FBC</vt:lpwstr>
  </property>
</Properties>
</file>