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roxima Nova"/>
      <p:regular r:id="rId22"/>
      <p:bold r:id="rId23"/>
      <p:italic r:id="rId24"/>
      <p:boldItalic r:id="rId25"/>
    </p:embeddedFont>
    <p:embeddedFont>
      <p:font typeface="Pangolin"/>
      <p:regular r:id="rId26"/>
    </p:embeddedFont>
    <p:embeddedFont>
      <p:font typeface="Didact Gothic"/>
      <p:regular r:id="rId27"/>
    </p:embeddedFont>
    <p:embeddedFont>
      <p:font typeface="KoHo"/>
      <p:regular r:id="rId28"/>
      <p:bold r:id="rId29"/>
      <p:italic r:id="rId30"/>
      <p:boldItalic r:id="rId31"/>
    </p:embeddedFont>
    <p:embeddedFont>
      <p:font typeface="KoHo SemiBold"/>
      <p:regular r:id="rId32"/>
      <p:bold r:id="rId33"/>
      <p:italic r:id="rId34"/>
      <p:boldItalic r:id="rId35"/>
    </p:embeddedFont>
    <p:embeddedFont>
      <p:font typeface="Alfa Slab One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roximaNova-regular.fntdata"/><Relationship Id="rId21" Type="http://schemas.openxmlformats.org/officeDocument/2006/relationships/slide" Target="slides/slide16.xml"/><Relationship Id="rId24" Type="http://schemas.openxmlformats.org/officeDocument/2006/relationships/font" Target="fonts/ProximaNova-italic.fntdata"/><Relationship Id="rId23" Type="http://schemas.openxmlformats.org/officeDocument/2006/relationships/font" Target="fonts/ProximaNov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angolin-regular.fntdata"/><Relationship Id="rId25" Type="http://schemas.openxmlformats.org/officeDocument/2006/relationships/font" Target="fonts/ProximaNova-boldItalic.fntdata"/><Relationship Id="rId28" Type="http://schemas.openxmlformats.org/officeDocument/2006/relationships/font" Target="fonts/KoHo-regular.fntdata"/><Relationship Id="rId27" Type="http://schemas.openxmlformats.org/officeDocument/2006/relationships/font" Target="fonts/Didact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KoH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KoHo-boldItalic.fntdata"/><Relationship Id="rId30" Type="http://schemas.openxmlformats.org/officeDocument/2006/relationships/font" Target="fonts/KoHo-italic.fntdata"/><Relationship Id="rId11" Type="http://schemas.openxmlformats.org/officeDocument/2006/relationships/slide" Target="slides/slide6.xml"/><Relationship Id="rId33" Type="http://schemas.openxmlformats.org/officeDocument/2006/relationships/font" Target="fonts/KoHoSemiBold-bold.fntdata"/><Relationship Id="rId10" Type="http://schemas.openxmlformats.org/officeDocument/2006/relationships/slide" Target="slides/slide5.xml"/><Relationship Id="rId32" Type="http://schemas.openxmlformats.org/officeDocument/2006/relationships/font" Target="fonts/KoHo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KoHoSemiBold-boldItalic.fntdata"/><Relationship Id="rId12" Type="http://schemas.openxmlformats.org/officeDocument/2006/relationships/slide" Target="slides/slide7.xml"/><Relationship Id="rId34" Type="http://schemas.openxmlformats.org/officeDocument/2006/relationships/font" Target="fonts/KoHoSemiBold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AlfaSlabOne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d1dddd5c7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d1dddd5c7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5d1dddd5c7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5d1dddd5c7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5d1dddd5c7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5d1dddd5c7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5d1dddd5c7_0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5d1dddd5c7_0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5d1dddd5c7_0_1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5d1dddd5c7_0_1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5d1dddd5c7_0_1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5d1dddd5c7_0_1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5d1dddd5c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5d1dddd5c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d1dddd5c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d1dddd5c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d1dddd5c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d1dddd5c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d1dddd5c7_0_1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d1dddd5c7_0_1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5d1dddd5c7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5d1dddd5c7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d1dddd5c7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d1dddd5c7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d1dddd5c7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5d1dddd5c7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d1dddd5c7_0_8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5d1dddd5c7_0_8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d1dddd5c7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5d1dddd5c7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73425" y="1318375"/>
            <a:ext cx="77250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4623375" y="100"/>
            <a:ext cx="45207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1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11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2" name="Google Shape;52;p11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 1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 1">
  <p:cSld name="TITLE_ONLY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1" name="Google Shape;61;p1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1324525" y="1005350"/>
            <a:ext cx="3758100" cy="38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5123350" y="1125850"/>
            <a:ext cx="3758100" cy="38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 2">
  <p:cSld name="TITLE_ONLY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9" name="Google Shape;69;p1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1324525" y="1005350"/>
            <a:ext cx="3758100" cy="38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2" type="body"/>
          </p:nvPr>
        </p:nvSpPr>
        <p:spPr>
          <a:xfrm>
            <a:off x="5123350" y="1125850"/>
            <a:ext cx="3758100" cy="38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77" name="Google Shape;77;p16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CE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6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6" name="Google Shape;9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0" y="194600"/>
            <a:ext cx="656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7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tijelo 1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134850" y="146425"/>
            <a:ext cx="656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7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tijelo 1 1">
  <p:cSld name="TITLE_AND_BOD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2648800" y="156050"/>
            <a:ext cx="590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1059525" y="1152475"/>
            <a:ext cx="7772700" cy="37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167200" y="445025"/>
            <a:ext cx="6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953575" y="1152475"/>
            <a:ext cx="378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5104975" y="1152475"/>
            <a:ext cx="372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dva stupca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2167200" y="445025"/>
            <a:ext cx="6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953575" y="1152475"/>
            <a:ext cx="378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33" name="Google Shape;33;p7"/>
          <p:cNvSpPr txBox="1"/>
          <p:nvPr>
            <p:ph idx="2" type="body"/>
          </p:nvPr>
        </p:nvSpPr>
        <p:spPr>
          <a:xfrm>
            <a:off x="5104975" y="1152475"/>
            <a:ext cx="372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1150" lvl="1" marL="9144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144475" y="445025"/>
            <a:ext cx="574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  <p:sp>
        <p:nvSpPr>
          <p:cNvPr id="38" name="Google Shape;38;p8"/>
          <p:cNvSpPr txBox="1"/>
          <p:nvPr/>
        </p:nvSpPr>
        <p:spPr>
          <a:xfrm>
            <a:off x="173375" y="1252175"/>
            <a:ext cx="486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39" name="Google Shape;39;p8"/>
          <p:cNvSpPr/>
          <p:nvPr/>
        </p:nvSpPr>
        <p:spPr>
          <a:xfrm>
            <a:off x="5230200" y="1204000"/>
            <a:ext cx="3631200" cy="37470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lt1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279325" y="1107675"/>
            <a:ext cx="4411500" cy="37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2359850" y="256175"/>
            <a:ext cx="5460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889625" y="1481225"/>
            <a:ext cx="7182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11150" lvl="1" marL="9144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1222300" y="572425"/>
            <a:ext cx="7186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None/>
              <a:defRPr sz="4800">
                <a:solidFill>
                  <a:srgbClr val="FF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Pangolin"/>
              <a:buNone/>
              <a:defRPr sz="300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Font typeface="Didact Gothic"/>
              <a:buChar char="●"/>
              <a:defRPr sz="1800"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○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■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●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○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■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●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○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Didact Gothic"/>
              <a:buChar char="■"/>
              <a:defRPr>
                <a:solidFill>
                  <a:srgbClr val="0C343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xn--sandrinauionica-z3b.weebly.com/" TargetMode="External"/><Relationship Id="rId4" Type="http://schemas.openxmlformats.org/officeDocument/2006/relationships/hyperlink" Target="https://sites.google.com/view/drugib-kerestinec/" TargetMode="External"/><Relationship Id="rId5" Type="http://schemas.openxmlformats.org/officeDocument/2006/relationships/image" Target="../media/image1.jpg"/><Relationship Id="rId6" Type="http://schemas.openxmlformats.org/officeDocument/2006/relationships/hyperlink" Target="https://bit.ly/CUClektira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bit.ly/3rOJQx3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bit.ly/CUClektira" TargetMode="External"/><Relationship Id="rId5" Type="http://schemas.openxmlformats.org/officeDocument/2006/relationships/hyperlink" Target="https://photos.app.goo.gl/oFY2fdXviUAAFaBD9" TargetMode="External"/><Relationship Id="rId6" Type="http://schemas.openxmlformats.org/officeDocument/2006/relationships/image" Target="../media/image21.jpg"/><Relationship Id="rId7" Type="http://schemas.openxmlformats.org/officeDocument/2006/relationships/hyperlink" Target="https://photos.app.goo.gl/bjCSFk3E9JLm8kkP9" TargetMode="External"/><Relationship Id="rId8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bit.ly/3MHqnXL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bit.ly/CUClektira" TargetMode="External"/><Relationship Id="rId5" Type="http://schemas.openxmlformats.org/officeDocument/2006/relationships/hyperlink" Target="https://photos.app.goo.gl/BKrvVYJbrb8HLPcD9" TargetMode="External"/><Relationship Id="rId6" Type="http://schemas.openxmlformats.org/officeDocument/2006/relationships/image" Target="../media/image18.jpg"/><Relationship Id="rId7" Type="http://schemas.openxmlformats.org/officeDocument/2006/relationships/hyperlink" Target="https://en.calameo.com/read/001223087b3d6c35ee0ec" TargetMode="External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ites.google.com/view/1razredkerestinec/projekti/citamo" TargetMode="External"/><Relationship Id="rId4" Type="http://schemas.openxmlformats.org/officeDocument/2006/relationships/hyperlink" Target="https://bit.ly/38yD8Vn" TargetMode="External"/><Relationship Id="rId5" Type="http://schemas.openxmlformats.org/officeDocument/2006/relationships/image" Target="../media/image23.png"/><Relationship Id="rId6" Type="http://schemas.openxmlformats.org/officeDocument/2006/relationships/hyperlink" Target="https://bit.ly/CUClektira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hyperlink" Target="https://bit.ly/CUClektira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forms.gle/G2FMfjz7AgvpHrud6" TargetMode="External"/><Relationship Id="rId4" Type="http://schemas.openxmlformats.org/officeDocument/2006/relationships/image" Target="../media/image31.jpg"/><Relationship Id="rId5" Type="http://schemas.openxmlformats.org/officeDocument/2006/relationships/hyperlink" Target="https://bit.ly/38IDCZq" TargetMode="External"/><Relationship Id="rId6" Type="http://schemas.openxmlformats.org/officeDocument/2006/relationships/image" Target="../media/image28.jpg"/><Relationship Id="rId7" Type="http://schemas.openxmlformats.org/officeDocument/2006/relationships/hyperlink" Target="https://bit.ly/CUClektira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bit.ly/CUClektira" TargetMode="External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ebucionica.weebly.com/google-petak.html" TargetMode="External"/><Relationship Id="rId10" Type="http://schemas.openxmlformats.org/officeDocument/2006/relationships/hyperlink" Target="https://webucionica.weebly.com/google-petak.html" TargetMode="External"/><Relationship Id="rId13" Type="http://schemas.openxmlformats.org/officeDocument/2006/relationships/hyperlink" Target="https://bit.ly/CUClektira" TargetMode="External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cs.google.com/document/d/1moiyqLN4JE5vyjxRqJIyn7Hb6WzLeDyWLifUZPtgR1Y/edit?usp=sharing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hyperdocs.co/" TargetMode="External"/><Relationship Id="rId5" Type="http://schemas.openxmlformats.org/officeDocument/2006/relationships/hyperlink" Target="https://docs.google.com/document/d/1rl4E0_KKErz1nYGo6sSGadAJe_9Esn4JuK7szz8IUck/edit?usp=sharing" TargetMode="External"/><Relationship Id="rId6" Type="http://schemas.openxmlformats.org/officeDocument/2006/relationships/image" Target="../media/image24.png"/><Relationship Id="rId7" Type="http://schemas.openxmlformats.org/officeDocument/2006/relationships/hyperlink" Target="https://docs.google.com/document/d/1NcTJeO54ydkVPTJ8ep_xJWDqML8rPGpMfr8CLDfqMOI/edit?usp=sharing" TargetMode="External"/><Relationship Id="rId8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mzo.gov.hr/istaknute-teme/odgoj-i-obrazovanje/nacionalni-kurikulum/predmetni-kurikulumi/hrvatski-jezik/741" TargetMode="External"/><Relationship Id="rId4" Type="http://schemas.openxmlformats.org/officeDocument/2006/relationships/hyperlink" Target="https://app.sli.do/event/caAtZehFvf8dSXsEcYqdRR/embed/polls/14b41ac6-80d1-4cd1-a5f8-52aa30938bce" TargetMode="External"/><Relationship Id="rId9" Type="http://schemas.openxmlformats.org/officeDocument/2006/relationships/hyperlink" Target="https://bit.ly/CUClektira" TargetMode="External"/><Relationship Id="rId5" Type="http://schemas.openxmlformats.org/officeDocument/2006/relationships/hyperlink" Target="https://app.sli.do/event/caAtZehFvf8dSXsEcYqdRR/embed/polls/14b41ac6-80d1-4cd1-a5f8-52aa30938bce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docs.google.com/document/d/1tYSt1JeTvC1fCo-epS90Xcy0axqKijZjaISAXtWozgA/preview?fbclid=IwAR1jADmsB2VUrof5zGL0cR4Q3eglF3lHUxpHtNWIKYG5vATHIngULrCgweI" TargetMode="External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ites.google.com/view/1razredkerestinec/dani/lektira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bit.ly/CUClektira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hyperdocs.co/" TargetMode="External"/><Relationship Id="rId4" Type="http://schemas.openxmlformats.org/officeDocument/2006/relationships/hyperlink" Target="https://hyperdocs.co/blog/posts/hyperdocs-templates-for-getting-started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hyperlink" Target="https://bit.ly/CUClektira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bit.ly/3B8fMiO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6.jpg"/><Relationship Id="rId6" Type="http://schemas.openxmlformats.org/officeDocument/2006/relationships/hyperlink" Target="https://bit.ly/CUClektira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bit.ly/3kbSeTL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photos.app.goo.gl/iuZgGBQXYLrp22Kf9" TargetMode="External"/><Relationship Id="rId6" Type="http://schemas.openxmlformats.org/officeDocument/2006/relationships/image" Target="../media/image10.jpg"/><Relationship Id="rId7" Type="http://schemas.openxmlformats.org/officeDocument/2006/relationships/hyperlink" Target="https://bit.ly/CUClektira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bit.ly/3zaFp4v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s://photos.app.goo.gl/ZLAX5vsV7LK4G3dd6" TargetMode="External"/><Relationship Id="rId6" Type="http://schemas.openxmlformats.org/officeDocument/2006/relationships/image" Target="../media/image13.jpg"/><Relationship Id="rId7" Type="http://schemas.openxmlformats.org/officeDocument/2006/relationships/hyperlink" Target="https://bit.ly/CUClektira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bit.ly/3suIs3g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bit.ly/CUClektira" TargetMode="External"/><Relationship Id="rId5" Type="http://schemas.openxmlformats.org/officeDocument/2006/relationships/hyperlink" Target="https://photos.app.goo.gl/y9v3Ge3bectQrxkv7" TargetMode="External"/><Relationship Id="rId6" Type="http://schemas.openxmlformats.org/officeDocument/2006/relationships/image" Target="../media/image15.jpg"/><Relationship Id="rId7" Type="http://schemas.openxmlformats.org/officeDocument/2006/relationships/hyperlink" Target="https://sites.google.com/view/1razredkerestinec/dani/lektira/tri-medvjeda-i-gitara" TargetMode="External"/><Relationship Id="rId8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sites.google.com/view/1razredkerestinec/dani/lektira/slikoprice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bit.ly/CUClektira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ctrTitle"/>
          </p:nvPr>
        </p:nvSpPr>
        <p:spPr>
          <a:xfrm>
            <a:off x="459325" y="545450"/>
            <a:ext cx="5483400" cy="169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Kuc, kuc lektira se zovem</a:t>
            </a:r>
            <a:endParaRPr/>
          </a:p>
        </p:txBody>
      </p:sp>
      <p:sp>
        <p:nvSpPr>
          <p:cNvPr id="102" name="Google Shape;102;p17"/>
          <p:cNvSpPr txBox="1"/>
          <p:nvPr>
            <p:ph idx="1" type="subTitle"/>
          </p:nvPr>
        </p:nvSpPr>
        <p:spPr>
          <a:xfrm>
            <a:off x="3171975" y="3928425"/>
            <a:ext cx="59208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u="sng">
                <a:solidFill>
                  <a:schemeClr val="hlink"/>
                </a:solidFill>
                <a:hlinkClick r:id="rId3"/>
              </a:rPr>
              <a:t>Sandra Vuk</a:t>
            </a:r>
            <a:r>
              <a:rPr lang="hr"/>
              <a:t>, OŠ Sveta Nedelja, </a:t>
            </a:r>
            <a:r>
              <a:rPr lang="hr" u="sng">
                <a:solidFill>
                  <a:schemeClr val="hlink"/>
                </a:solidFill>
                <a:hlinkClick r:id="rId4"/>
              </a:rPr>
              <a:t>PŠ Kerestinec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Angelina Jakopin Vuk, OŠ Središće, Zagreb</a:t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581100" y="2432763"/>
            <a:ext cx="77769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2200">
                <a:latin typeface="Didact Gothic"/>
                <a:ea typeface="Didact Gothic"/>
                <a:cs typeface="Didact Gothic"/>
                <a:sym typeface="Didact Gothic"/>
              </a:rPr>
              <a:t>Prikaz </a:t>
            </a:r>
            <a:r>
              <a:rPr b="1" lang="hr" sz="2200">
                <a:latin typeface="Didact Gothic"/>
                <a:ea typeface="Didact Gothic"/>
                <a:cs typeface="Didact Gothic"/>
                <a:sym typeface="Didact Gothic"/>
              </a:rPr>
              <a:t>praktičnog rada u interpretaciji  lektire u 1.razredu</a:t>
            </a:r>
            <a:r>
              <a:rPr lang="hr" sz="2200">
                <a:latin typeface="Didact Gothic"/>
                <a:ea typeface="Didact Gothic"/>
                <a:cs typeface="Didact Gothic"/>
                <a:sym typeface="Didact Gothic"/>
              </a:rPr>
              <a:t> osnovne škole uz pomoć digitalne tehnologije; sadržaja </a:t>
            </a:r>
            <a:r>
              <a:rPr b="1" lang="hr" sz="2200">
                <a:latin typeface="Didact Gothic"/>
                <a:ea typeface="Didact Gothic"/>
                <a:cs typeface="Didact Gothic"/>
                <a:sym typeface="Didact Gothic"/>
              </a:rPr>
              <a:t>otvorenog i dostupnog</a:t>
            </a:r>
            <a:r>
              <a:rPr lang="hr" sz="2200">
                <a:latin typeface="Didact Gothic"/>
                <a:ea typeface="Didact Gothic"/>
                <a:cs typeface="Didact Gothic"/>
                <a:sym typeface="Didact Gothic"/>
              </a:rPr>
              <a:t> učenicima, roditeljima i prosvjetnoj zajednici.</a:t>
            </a:r>
            <a:endParaRPr sz="22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 rotWithShape="1">
          <a:blip r:embed="rId5">
            <a:alphaModFix/>
          </a:blip>
          <a:srcRect b="0" l="13555" r="13759" t="0"/>
          <a:stretch/>
        </p:blipFill>
        <p:spPr>
          <a:xfrm>
            <a:off x="7191350" y="87800"/>
            <a:ext cx="1631877" cy="2245151"/>
          </a:xfrm>
          <a:prstGeom prst="rect">
            <a:avLst/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  <p:sp>
        <p:nvSpPr>
          <p:cNvPr id="105" name="Google Shape;105;p17">
            <a:hlinkClick r:id="rId6"/>
          </p:cNvPr>
          <p:cNvSpPr/>
          <p:nvPr/>
        </p:nvSpPr>
        <p:spPr>
          <a:xfrm>
            <a:off x="317625" y="466192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4231400" y="0"/>
            <a:ext cx="4122900" cy="4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Korelacija i s drugim predmetima</a:t>
            </a:r>
            <a:endParaRPr/>
          </a:p>
        </p:txBody>
      </p:sp>
      <p:pic>
        <p:nvPicPr>
          <p:cNvPr id="181" name="Google Shape;181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150" y="108300"/>
            <a:ext cx="3212825" cy="492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47625">
              <a:srgbClr val="000000">
                <a:alpha val="50000"/>
              </a:srgbClr>
            </a:outerShdw>
          </a:effectLst>
        </p:spPr>
      </p:pic>
      <p:pic>
        <p:nvPicPr>
          <p:cNvPr id="182" name="Google Shape;182;p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1400" y="483700"/>
            <a:ext cx="4190825" cy="268017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29275" y="3937200"/>
            <a:ext cx="1609325" cy="12063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47625">
              <a:srgbClr val="000000">
                <a:alpha val="50000"/>
              </a:srgbClr>
            </a:outerShdw>
          </a:effectLst>
        </p:spPr>
      </p:pic>
      <p:sp>
        <p:nvSpPr>
          <p:cNvPr id="184" name="Google Shape;184;p26"/>
          <p:cNvSpPr txBox="1"/>
          <p:nvPr/>
        </p:nvSpPr>
        <p:spPr>
          <a:xfrm>
            <a:off x="3913975" y="3242738"/>
            <a:ext cx="554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latin typeface="Didact Gothic"/>
                <a:ea typeface="Didact Gothic"/>
                <a:cs typeface="Didact Gothic"/>
                <a:sym typeface="Didact Gothic"/>
              </a:rPr>
              <a:t>Ovim pristupom se stvara jako dobra povezanost (korelacija) s međupredmetnim temama te ostalim nastavnim predmetima.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5" name="Google Shape;185;p26">
            <a:hlinkClick r:id="rId9"/>
          </p:cNvPr>
          <p:cNvSpPr/>
          <p:nvPr/>
        </p:nvSpPr>
        <p:spPr>
          <a:xfrm>
            <a:off x="8647625" y="1639288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51225" y="0"/>
            <a:ext cx="5297400" cy="4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Naše prve e - knjige (i prava knjiga)</a:t>
            </a:r>
            <a:endParaRPr/>
          </a:p>
        </p:txBody>
      </p:sp>
      <p:pic>
        <p:nvPicPr>
          <p:cNvPr id="191" name="Google Shape;191;p2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1760" l="9368" r="8952" t="1760"/>
          <a:stretch/>
        </p:blipFill>
        <p:spPr>
          <a:xfrm>
            <a:off x="851713" y="877025"/>
            <a:ext cx="2868574" cy="42664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66675">
              <a:srgbClr val="000000">
                <a:alpha val="50000"/>
              </a:srgbClr>
            </a:outerShdw>
          </a:effectLst>
        </p:spPr>
      </p:pic>
      <p:pic>
        <p:nvPicPr>
          <p:cNvPr id="192" name="Google Shape;192;p2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4050" y="47450"/>
            <a:ext cx="3249301" cy="28565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2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4925" y="3016150"/>
            <a:ext cx="3008049" cy="20783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47625">
              <a:srgbClr val="000000">
                <a:alpha val="50000"/>
              </a:srgbClr>
            </a:outerShdw>
          </a:effectLst>
        </p:spPr>
      </p:pic>
      <p:sp>
        <p:nvSpPr>
          <p:cNvPr id="194" name="Google Shape;194;p27"/>
          <p:cNvSpPr txBox="1"/>
          <p:nvPr/>
        </p:nvSpPr>
        <p:spPr>
          <a:xfrm>
            <a:off x="0" y="439150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latin typeface="Didact Gothic"/>
                <a:ea typeface="Didact Gothic"/>
                <a:cs typeface="Didact Gothic"/>
                <a:sym typeface="Didact Gothic"/>
              </a:rPr>
              <a:t>Prvi koraci u digitalnom svijetu.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95" name="Google Shape;195;p27">
            <a:hlinkClick r:id="rId9"/>
          </p:cNvPr>
          <p:cNvSpPr/>
          <p:nvPr/>
        </p:nvSpPr>
        <p:spPr>
          <a:xfrm>
            <a:off x="0" y="1506150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1337725" y="191875"/>
            <a:ext cx="6987300" cy="8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U razredu je u tijeku i projekt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u="sng">
                <a:solidFill>
                  <a:srgbClr val="98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ČITAM SEBI, ČITAM TEBI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01" name="Google Shape;201;p28"/>
          <p:cNvSpPr txBox="1"/>
          <p:nvPr>
            <p:ph idx="2" type="body"/>
          </p:nvPr>
        </p:nvSpPr>
        <p:spPr>
          <a:xfrm>
            <a:off x="4602950" y="963300"/>
            <a:ext cx="4194000" cy="40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hr" sz="1460">
                <a:solidFill>
                  <a:srgbClr val="000000"/>
                </a:solidFill>
              </a:rPr>
              <a:t>Sadržaje slikovnica i knjiga koje smo čitali, pomno smo birali kako bismo s djecom mogli razgovarati o toleranciji, uvažavanju različitosti, aktivnom donošenju odluka i prenošenju temeljnih građanskih i demokratskih vrijednosti. Sve je to važno za rast djece u </a:t>
            </a:r>
            <a:r>
              <a:rPr b="1" lang="hr" sz="1460">
                <a:solidFill>
                  <a:srgbClr val="000000"/>
                </a:solidFill>
              </a:rPr>
              <a:t>multikulturnom društvu </a:t>
            </a:r>
            <a:r>
              <a:rPr lang="hr" sz="1460">
                <a:solidFill>
                  <a:srgbClr val="000000"/>
                </a:solidFill>
              </a:rPr>
              <a:t>u kojem će trebati donositi odgovorne odluke.</a:t>
            </a:r>
            <a:endParaRPr sz="146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b="1" lang="hr" sz="1460">
                <a:solidFill>
                  <a:srgbClr val="000000"/>
                </a:solidFill>
              </a:rPr>
              <a:t>OČEKIVANA POSTIGNUĆA</a:t>
            </a:r>
            <a:endParaRPr b="1" sz="1460">
              <a:solidFill>
                <a:srgbClr val="000000"/>
              </a:solidFill>
            </a:endParaRPr>
          </a:p>
          <a:p>
            <a:pPr indent="-32131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60"/>
              <a:buChar char="●"/>
            </a:pPr>
            <a:r>
              <a:rPr lang="hr" sz="1460">
                <a:solidFill>
                  <a:srgbClr val="000000"/>
                </a:solidFill>
              </a:rPr>
              <a:t>razvoj čitateljskih vještina i navika </a:t>
            </a:r>
            <a:endParaRPr sz="1460">
              <a:solidFill>
                <a:srgbClr val="000000"/>
              </a:solidFill>
            </a:endParaRPr>
          </a:p>
          <a:p>
            <a:pPr indent="-3213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0"/>
              <a:buChar char="●"/>
            </a:pPr>
            <a:r>
              <a:rPr lang="hr" sz="1460">
                <a:solidFill>
                  <a:srgbClr val="000000"/>
                </a:solidFill>
              </a:rPr>
              <a:t>razvoj interesa za knjigu i čitanje</a:t>
            </a:r>
            <a:endParaRPr sz="1460">
              <a:solidFill>
                <a:srgbClr val="000000"/>
              </a:solidFill>
            </a:endParaRPr>
          </a:p>
          <a:p>
            <a:pPr indent="-3213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0"/>
              <a:buChar char="●"/>
            </a:pPr>
            <a:r>
              <a:rPr lang="hr" sz="1460">
                <a:solidFill>
                  <a:srgbClr val="000000"/>
                </a:solidFill>
              </a:rPr>
              <a:t>potaknuti zajedničko čitanje roditelja i djece, učenik -učeniku, učenik - učiteljici i ukazati na važnost takvog čitanja za uspješno ovladavanje vještinom čitanja</a:t>
            </a:r>
            <a:endParaRPr sz="1460">
              <a:solidFill>
                <a:srgbClr val="000000"/>
              </a:solidFill>
            </a:endParaRPr>
          </a:p>
        </p:txBody>
      </p:sp>
      <p:pic>
        <p:nvPicPr>
          <p:cNvPr id="202" name="Google Shape;202;p2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0233" l="0" r="0" t="0"/>
          <a:stretch/>
        </p:blipFill>
        <p:spPr>
          <a:xfrm>
            <a:off x="918744" y="1074775"/>
            <a:ext cx="3542007" cy="392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>
            <a:hlinkClick r:id="rId6"/>
          </p:cNvPr>
          <p:cNvSpPr/>
          <p:nvPr/>
        </p:nvSpPr>
        <p:spPr>
          <a:xfrm>
            <a:off x="317625" y="466192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9655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>
            <a:hlinkClick r:id="rId4"/>
          </p:cNvPr>
          <p:cNvSpPr/>
          <p:nvPr/>
        </p:nvSpPr>
        <p:spPr>
          <a:xfrm>
            <a:off x="317625" y="466192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622600" y="56375"/>
            <a:ext cx="4587000" cy="8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Na kraju: </a:t>
            </a:r>
            <a:endParaRPr/>
          </a:p>
        </p:txBody>
      </p:sp>
      <p:sp>
        <p:nvSpPr>
          <p:cNvPr id="215" name="Google Shape;215;p30"/>
          <p:cNvSpPr txBox="1"/>
          <p:nvPr/>
        </p:nvSpPr>
        <p:spPr>
          <a:xfrm>
            <a:off x="668525" y="1156550"/>
            <a:ext cx="598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oHo SemiBold"/>
              <a:ea typeface="KoHo SemiBold"/>
              <a:cs typeface="KoHo SemiBold"/>
              <a:sym typeface="KoHo SemiBold"/>
            </a:endParaRPr>
          </a:p>
        </p:txBody>
      </p:sp>
      <p:pic>
        <p:nvPicPr>
          <p:cNvPr id="216" name="Google Shape;216;p3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3913" y="56375"/>
            <a:ext cx="2600550" cy="26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1925" y="2690475"/>
            <a:ext cx="2524551" cy="24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0"/>
          <p:cNvSpPr txBox="1"/>
          <p:nvPr/>
        </p:nvSpPr>
        <p:spPr>
          <a:xfrm>
            <a:off x="668525" y="702775"/>
            <a:ext cx="53007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>
                <a:latin typeface="KoHo SemiBold"/>
                <a:ea typeface="KoHo SemiBold"/>
                <a:cs typeface="KoHo SemiBold"/>
                <a:sym typeface="KoHo SemiBold"/>
              </a:rPr>
              <a:t>Za ovakav rad potrebno je jako puno predznanja i digitalnih vještina. </a:t>
            </a:r>
            <a:endParaRPr sz="16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>
                <a:latin typeface="KoHo SemiBold"/>
                <a:ea typeface="KoHo SemiBold"/>
                <a:cs typeface="KoHo SemiBold"/>
                <a:sym typeface="KoHo SemiBold"/>
              </a:rPr>
              <a:t>Korišten je radni materijal koji smo stvorili i u prijašnjim godinama, ali sada je primjetno da su zadaci puno jednostavniji i da do pouke učenici i nakon tri dana teško dolaze.</a:t>
            </a:r>
            <a:endParaRPr sz="16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>
                <a:latin typeface="KoHo SemiBold"/>
                <a:ea typeface="KoHo SemiBold"/>
                <a:cs typeface="KoHo SemiBold"/>
                <a:sym typeface="KoHo SemiBold"/>
              </a:rPr>
              <a:t>Razredni kutić knjiga donio je želju da čitaju knjige u slobodno vrijeme i da razviju kulturu posuđivanja knjiga.</a:t>
            </a:r>
            <a:endParaRPr sz="16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>
                <a:latin typeface="KoHo SemiBold"/>
                <a:ea typeface="KoHo SemiBold"/>
                <a:cs typeface="KoHo SemiBold"/>
                <a:sym typeface="KoHo SemiBold"/>
              </a:rPr>
              <a:t>Ovakav način interpretacije cjelovitih djela za čitanje nastavit ćemo i u 2.razredu zajedno s učenicima.</a:t>
            </a:r>
            <a:endParaRPr sz="16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>
                <a:latin typeface="KoHo SemiBold"/>
                <a:ea typeface="KoHo SemiBold"/>
                <a:cs typeface="KoHo SemiBold"/>
                <a:sym typeface="KoHo SemiBold"/>
              </a:rPr>
              <a:t>Kao produkt imamo 4 papirnate knjige koje su stvorili učenici i koje smo poklonili gradu Sveta Nedelja i Dječjem vrtiću Slavuj (predškolska grupa).</a:t>
            </a:r>
            <a:endParaRPr sz="16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KoHo SemiBold"/>
              <a:ea typeface="KoHo SemiBold"/>
              <a:cs typeface="KoHo SemiBold"/>
              <a:sym typeface="KoHo SemiBold"/>
            </a:endParaRPr>
          </a:p>
        </p:txBody>
      </p:sp>
      <p:sp>
        <p:nvSpPr>
          <p:cNvPr id="219" name="Google Shape;219;p30">
            <a:hlinkClick r:id="rId7"/>
          </p:cNvPr>
          <p:cNvSpPr/>
          <p:nvPr/>
        </p:nvSpPr>
        <p:spPr>
          <a:xfrm>
            <a:off x="317625" y="466192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194600"/>
            <a:ext cx="625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1155CC"/>
                </a:solidFill>
              </a:rPr>
              <a:t>Zaključak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25" name="Google Shape;225;p31"/>
          <p:cNvSpPr txBox="1"/>
          <p:nvPr>
            <p:ph idx="1" type="body"/>
          </p:nvPr>
        </p:nvSpPr>
        <p:spPr>
          <a:xfrm>
            <a:off x="399450" y="901600"/>
            <a:ext cx="6081900" cy="11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hr">
                <a:solidFill>
                  <a:srgbClr val="CC0000"/>
                </a:solidFill>
              </a:rPr>
              <a:t>Učitelj  koji ima “viziju” kako spojiti čitanje lektirnog djela i korištenje digitalne tehnologije kao svrhishodne, naći će načina da svoj rad oplemeni novim pristupom.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1270500" y="2163000"/>
            <a:ext cx="7787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800">
                <a:latin typeface="Didact Gothic"/>
                <a:ea typeface="Didact Gothic"/>
                <a:cs typeface="Didact Gothic"/>
                <a:sym typeface="Didact Gothic"/>
              </a:rPr>
              <a:t>Izlazne kartice učenika i roditelja </a:t>
            </a: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iskazuju prihvaćenost ovakvog pristupa, a kao najbolje elemente naveli su: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-"/>
            </a:pP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stalnu prisutnost-učenici mogu ponovo pročitati djelo i na taj način razvijati tehniku čitanja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-"/>
            </a:pP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kreativne zadatke koji potiču učeničku znatiželju i razvijaju maštu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-"/>
            </a:pP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zadatke u kojima se traži učeničko mišljenje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Char char="-"/>
            </a:pP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jedan roditelj je napisao da sve izgleda kao slikovnica kojom se “hvalimo kod bake i djeda”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27" name="Google Shape;227;p31">
            <a:hlinkClick r:id="rId3"/>
          </p:cNvPr>
          <p:cNvSpPr/>
          <p:nvPr/>
        </p:nvSpPr>
        <p:spPr>
          <a:xfrm>
            <a:off x="850500" y="389347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326" y="0"/>
            <a:ext cx="1580676" cy="2104824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475" y="369000"/>
            <a:ext cx="2665551" cy="282315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</p:pic>
      <p:pic>
        <p:nvPicPr>
          <p:cNvPr id="234" name="Google Shape;234;p3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23395" l="0" r="2922" t="0"/>
          <a:stretch/>
        </p:blipFill>
        <p:spPr>
          <a:xfrm>
            <a:off x="5615625" y="183050"/>
            <a:ext cx="3100076" cy="260637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235" name="Google Shape;235;p3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33925" y="183038"/>
            <a:ext cx="2570799" cy="3028493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</p:pic>
      <p:sp>
        <p:nvSpPr>
          <p:cNvPr id="236" name="Google Shape;236;p32"/>
          <p:cNvSpPr txBox="1"/>
          <p:nvPr/>
        </p:nvSpPr>
        <p:spPr>
          <a:xfrm>
            <a:off x="266425" y="3296400"/>
            <a:ext cx="6987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Ovu dobru ideju i priču prihvatili su mnogi prosvjetni djelatnici (učitelji i nastavnici) te nastaju novi hiperdokumenti sa sadržajima lektirnih djela.</a:t>
            </a:r>
            <a:endParaRPr sz="1800"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O alatu </a:t>
            </a:r>
            <a:r>
              <a:rPr lang="hr" sz="1800" u="sng"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  <a:hlinkClick r:id="rId9"/>
              </a:rPr>
              <a:t>Hyperdocument </a:t>
            </a:r>
            <a:r>
              <a:rPr lang="hr" sz="1800">
                <a:latin typeface="Didact Gothic"/>
                <a:ea typeface="Didact Gothic"/>
                <a:cs typeface="Didact Gothic"/>
                <a:sym typeface="Didact Gothic"/>
              </a:rPr>
              <a:t>i stvaranju hiperdokumenta od samog početka (praznog papira) održana su 3 webinara u sklopu projekta </a:t>
            </a:r>
            <a:r>
              <a:rPr lang="hr" sz="1800" u="sng">
                <a:solidFill>
                  <a:srgbClr val="980000"/>
                </a:solidFill>
                <a:latin typeface="Didact Gothic"/>
                <a:ea typeface="Didact Gothic"/>
                <a:cs typeface="Didact Gothic"/>
                <a:sym typeface="Didact Gothic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Webučionica. </a:t>
            </a:r>
            <a:endParaRPr sz="1800">
              <a:solidFill>
                <a:srgbClr val="98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37" name="Google Shape;237;p32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15650" y="3127150"/>
            <a:ext cx="1681200" cy="19446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50000"/>
              </a:srgbClr>
            </a:outerShdw>
          </a:effectLst>
        </p:spPr>
      </p:pic>
      <p:sp>
        <p:nvSpPr>
          <p:cNvPr id="238" name="Google Shape;238;p32">
            <a:hlinkClick r:id="rId13"/>
          </p:cNvPr>
          <p:cNvSpPr/>
          <p:nvPr/>
        </p:nvSpPr>
        <p:spPr>
          <a:xfrm>
            <a:off x="1045100" y="0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128600" y="194600"/>
            <a:ext cx="644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u="sng">
                <a:solidFill>
                  <a:schemeClr val="hlink"/>
                </a:solidFill>
                <a:hlinkClick r:id="rId3"/>
              </a:rPr>
              <a:t>Kurikulum Hrvatskog jezika</a:t>
            </a:r>
            <a:r>
              <a:rPr lang="h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(djela za cjelovito čitanje 1.- 2.razred)</a:t>
            </a:r>
            <a:endParaRPr/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11700" y="1152475"/>
            <a:ext cx="7026900" cy="37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hr"/>
              <a:t>Zadatak za sve vas….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r" sz="2700" u="sng">
                <a:solidFill>
                  <a:schemeClr val="hlink"/>
                </a:solidFill>
                <a:latin typeface="KoHo"/>
                <a:ea typeface="KoHo"/>
                <a:cs typeface="KoHo"/>
                <a:sym typeface="KoHo"/>
                <a:hlinkClick r:id="rId4"/>
              </a:rPr>
              <a:t>Koja cjelovita djela se nalaze u Kurikulumu HJ za 1.i 2. razred?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112" name="Google Shape;112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9525" y="3012325"/>
            <a:ext cx="1938450" cy="19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2223375" y="3340200"/>
            <a:ext cx="4345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3500">
                <a:solidFill>
                  <a:schemeClr val="accent4"/>
                </a:solidFill>
                <a:highlight>
                  <a:srgbClr val="FFFFFF"/>
                </a:highlight>
                <a:latin typeface="Didact Gothic"/>
                <a:ea typeface="Didact Gothic"/>
                <a:cs typeface="Didact Gothic"/>
                <a:sym typeface="Didact Gothic"/>
              </a:rPr>
              <a:t>slido.com    1074427</a:t>
            </a:r>
            <a:endParaRPr b="1" sz="3600">
              <a:solidFill>
                <a:schemeClr val="accent4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14" name="Google Shape;114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8600" y="82300"/>
            <a:ext cx="1770949" cy="23022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</p:pic>
      <p:sp>
        <p:nvSpPr>
          <p:cNvPr id="115" name="Google Shape;115;p18">
            <a:hlinkClick r:id="rId9"/>
          </p:cNvPr>
          <p:cNvSpPr/>
          <p:nvPr/>
        </p:nvSpPr>
        <p:spPr>
          <a:xfrm>
            <a:off x="0" y="3985700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644" y="63875"/>
            <a:ext cx="8223282" cy="5079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23825">
              <a:srgbClr val="000000">
                <a:alpha val="50000"/>
              </a:srgbClr>
            </a:outerShdw>
          </a:effectLst>
        </p:spPr>
      </p:pic>
      <p:sp>
        <p:nvSpPr>
          <p:cNvPr id="121" name="Google Shape;121;p19">
            <a:hlinkClick r:id="rId5"/>
          </p:cNvPr>
          <p:cNvSpPr/>
          <p:nvPr/>
        </p:nvSpPr>
        <p:spPr>
          <a:xfrm>
            <a:off x="8724000" y="1649600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279325" y="188850"/>
            <a:ext cx="574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ALAT: </a:t>
            </a:r>
            <a:r>
              <a:rPr lang="hr" u="sng">
                <a:solidFill>
                  <a:schemeClr val="hlink"/>
                </a:solidFill>
                <a:hlinkClick r:id="rId3"/>
              </a:rPr>
              <a:t>Hyperdoc</a:t>
            </a:r>
            <a:endParaRPr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238325" y="761550"/>
            <a:ext cx="4411500" cy="41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214"/>
              <a:t>O alatu: </a:t>
            </a:r>
            <a:r>
              <a:rPr lang="hr" sz="2214"/>
              <a:t>dokument ispunjen poveznicama (linkovima). Kao baza koriste se  Google dokumenti zbog </a:t>
            </a:r>
            <a:r>
              <a:rPr b="1" lang="hr" sz="2214"/>
              <a:t>intuitivnih načina dijeljenja</a:t>
            </a:r>
            <a:r>
              <a:rPr lang="hr" sz="2214"/>
              <a:t>.</a:t>
            </a:r>
            <a:endParaRPr sz="221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2214"/>
              <a:t>Velika baza predložaka iz cijelog svijeta.</a:t>
            </a:r>
            <a:endParaRPr sz="221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2214"/>
              <a:t>Dizajnerski privlačno i sve na jednom “papiru”.</a:t>
            </a:r>
            <a:endParaRPr sz="2214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hr" sz="2214"/>
              <a:t>Dobre</a:t>
            </a:r>
            <a:r>
              <a:rPr b="1" lang="hr" sz="2214"/>
              <a:t> strane: </a:t>
            </a:r>
            <a:br>
              <a:rPr b="1" lang="hr" sz="2214"/>
            </a:br>
            <a:r>
              <a:rPr b="1" lang="hr" sz="2214"/>
              <a:t>- unaprijed organizirano i pripremljeno</a:t>
            </a:r>
            <a:br>
              <a:rPr b="1" lang="hr" sz="2214"/>
            </a:br>
            <a:r>
              <a:rPr b="1" lang="hr" sz="2214"/>
              <a:t>- dostupnost učenicima, roditeljima i prosvjetnoj zajednici</a:t>
            </a:r>
            <a:br>
              <a:rPr b="1" lang="hr" sz="2214"/>
            </a:br>
            <a:r>
              <a:rPr b="1" lang="hr" sz="2214"/>
              <a:t>- vizualno privlačno učenicima</a:t>
            </a:r>
            <a:br>
              <a:rPr b="1" lang="hr" sz="2214"/>
            </a:br>
            <a:r>
              <a:rPr b="1" lang="hr" sz="2214"/>
              <a:t>- integracija različitih digitalnih alata i platformi </a:t>
            </a:r>
            <a:br>
              <a:rPr b="1" lang="hr" sz="2214"/>
            </a:br>
            <a:r>
              <a:rPr b="1" lang="hr" sz="2214"/>
              <a:t>- inačica “obrnute” učionice</a:t>
            </a:r>
            <a:br>
              <a:rPr b="1" lang="hr" sz="2214"/>
            </a:br>
            <a:r>
              <a:rPr b="1" lang="hr" sz="2214"/>
              <a:t>- baza predložaka  iz cijelog svijeta</a:t>
            </a:r>
            <a:endParaRPr b="1"/>
          </a:p>
        </p:txBody>
      </p:sp>
      <p:pic>
        <p:nvPicPr>
          <p:cNvPr id="128" name="Google Shape;128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7650" y="1094688"/>
            <a:ext cx="3820976" cy="3820976"/>
          </a:xfrm>
          <a:prstGeom prst="rect">
            <a:avLst/>
          </a:prstGeom>
          <a:noFill/>
          <a:ln cap="flat" cmpd="sng" w="28575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85725">
              <a:srgbClr val="000000">
                <a:alpha val="50000"/>
              </a:srgbClr>
            </a:outerShdw>
          </a:effectLst>
        </p:spPr>
      </p:pic>
      <p:pic>
        <p:nvPicPr>
          <p:cNvPr id="129" name="Google Shape;12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8950" y="-331275"/>
            <a:ext cx="5115049" cy="191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>
            <a:hlinkClick r:id="rId7"/>
          </p:cNvPr>
          <p:cNvSpPr/>
          <p:nvPr/>
        </p:nvSpPr>
        <p:spPr>
          <a:xfrm>
            <a:off x="5952925" y="7172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2341075" y="0"/>
            <a:ext cx="5985000" cy="4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Upoznavanje s drugačijim pristupom</a:t>
            </a:r>
            <a:endParaRPr/>
          </a:p>
        </p:txBody>
      </p:sp>
      <p:pic>
        <p:nvPicPr>
          <p:cNvPr id="136" name="Google Shape;136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4187" l="8446" r="7920" t="4579"/>
          <a:stretch/>
        </p:blipFill>
        <p:spPr>
          <a:xfrm>
            <a:off x="1077474" y="562900"/>
            <a:ext cx="3089450" cy="45805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137" name="Google Shape;137;p21"/>
          <p:cNvSpPr txBox="1"/>
          <p:nvPr/>
        </p:nvSpPr>
        <p:spPr>
          <a:xfrm>
            <a:off x="4286275" y="865550"/>
            <a:ext cx="38694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500">
                <a:latin typeface="KoHo SemiBold"/>
                <a:ea typeface="KoHo SemiBold"/>
                <a:cs typeface="KoHo SemiBold"/>
                <a:sym typeface="KoHo SemiBold"/>
              </a:rPr>
              <a:t>Elementi u koracima:</a:t>
            </a:r>
            <a:endParaRPr sz="15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KoHo SemiBold"/>
              <a:buAutoNum type="alphaLcParenR"/>
            </a:pPr>
            <a:r>
              <a:rPr lang="hr" sz="1500">
                <a:latin typeface="KoHo SemiBold"/>
                <a:ea typeface="KoHo SemiBold"/>
                <a:cs typeface="KoHo SemiBold"/>
                <a:sym typeface="KoHo SemiBold"/>
              </a:rPr>
              <a:t>čitanje više puta, različiti izvori: govorni model učiteljice, audio snimka, video snimka</a:t>
            </a:r>
            <a:endParaRPr sz="15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KoHo SemiBold"/>
              <a:buAutoNum type="alphaLcParenR"/>
            </a:pPr>
            <a:r>
              <a:rPr lang="hr" sz="1500">
                <a:latin typeface="KoHo SemiBold"/>
                <a:ea typeface="KoHo SemiBold"/>
                <a:cs typeface="KoHo SemiBold"/>
                <a:sym typeface="KoHo SemiBold"/>
              </a:rPr>
              <a:t>trajanje interpretacije tijekom više dana</a:t>
            </a:r>
            <a:endParaRPr sz="15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KoHo SemiBold"/>
              <a:buAutoNum type="alphaLcParenR"/>
            </a:pPr>
            <a:r>
              <a:rPr lang="hr" sz="1500">
                <a:latin typeface="KoHo SemiBold"/>
                <a:ea typeface="KoHo SemiBold"/>
                <a:cs typeface="KoHo SemiBold"/>
                <a:sym typeface="KoHo SemiBold"/>
              </a:rPr>
              <a:t>kreativni zadaci</a:t>
            </a:r>
            <a:endParaRPr sz="1500">
              <a:latin typeface="KoHo SemiBold"/>
              <a:ea typeface="KoHo SemiBold"/>
              <a:cs typeface="KoHo SemiBold"/>
              <a:sym typeface="KoHo SemiBol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KoHo SemiBold"/>
              <a:buAutoNum type="alphaLcParenR"/>
            </a:pPr>
            <a:r>
              <a:rPr lang="hr" sz="1500">
                <a:latin typeface="KoHo SemiBold"/>
                <a:ea typeface="KoHo SemiBold"/>
                <a:cs typeface="KoHo SemiBold"/>
                <a:sym typeface="KoHo SemiBold"/>
              </a:rPr>
              <a:t>poticanje učenika na usmeno izražavanje</a:t>
            </a:r>
            <a:endParaRPr sz="1500">
              <a:latin typeface="KoHo SemiBold"/>
              <a:ea typeface="KoHo SemiBold"/>
              <a:cs typeface="KoHo SemiBold"/>
              <a:sym typeface="KoHo SemiBold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 b="0" l="0" r="0" t="48256"/>
          <a:stretch/>
        </p:blipFill>
        <p:spPr>
          <a:xfrm>
            <a:off x="4851538" y="3128150"/>
            <a:ext cx="2738875" cy="1942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14300">
              <a:srgbClr val="000000">
                <a:alpha val="50000"/>
              </a:srgbClr>
            </a:outerShdw>
          </a:effectLst>
        </p:spPr>
      </p:pic>
      <p:sp>
        <p:nvSpPr>
          <p:cNvPr id="139" name="Google Shape;139;p21">
            <a:hlinkClick r:id="rId6"/>
          </p:cNvPr>
          <p:cNvSpPr/>
          <p:nvPr/>
        </p:nvSpPr>
        <p:spPr>
          <a:xfrm>
            <a:off x="133200" y="155737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1340250" y="173525"/>
            <a:ext cx="7038900" cy="42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Metodički scenarij</a:t>
            </a:r>
            <a:endParaRPr/>
          </a:p>
        </p:txBody>
      </p:sp>
      <p:sp>
        <p:nvSpPr>
          <p:cNvPr id="145" name="Google Shape;145;p22"/>
          <p:cNvSpPr txBox="1"/>
          <p:nvPr>
            <p:ph idx="2" type="body"/>
          </p:nvPr>
        </p:nvSpPr>
        <p:spPr>
          <a:xfrm>
            <a:off x="4832375" y="705225"/>
            <a:ext cx="3758100" cy="43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Sadržaj smješten u  </a:t>
            </a:r>
            <a:r>
              <a:rPr b="1" lang="hr"/>
              <a:t>digitalnom otvorenom dokumentu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(hiperdokumentu).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Dokument se nalazi na razrednim stranicama.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Omogućeno je jednostavnije praćenje roditeljima te cijeloj prosvjetnoj zajednici.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r"/>
              <a:t>Dostupnost sadržaja.</a:t>
            </a:r>
            <a:endParaRPr/>
          </a:p>
        </p:txBody>
      </p:sp>
      <p:pic>
        <p:nvPicPr>
          <p:cNvPr id="146" name="Google Shape;146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400" y="659275"/>
            <a:ext cx="3507300" cy="442059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0">
              <a:srgbClr val="000000">
                <a:alpha val="50000"/>
              </a:srgbClr>
            </a:outerShdw>
          </a:effectLst>
        </p:spPr>
      </p:pic>
      <p:pic>
        <p:nvPicPr>
          <p:cNvPr id="147" name="Google Shape;147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4195" l="0" r="14624" t="13864"/>
          <a:stretch/>
        </p:blipFill>
        <p:spPr>
          <a:xfrm>
            <a:off x="7194125" y="3666750"/>
            <a:ext cx="1697951" cy="12222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04775">
              <a:srgbClr val="000000">
                <a:alpha val="50000"/>
              </a:srgbClr>
            </a:outerShdw>
          </a:effectLst>
        </p:spPr>
      </p:pic>
      <p:sp>
        <p:nvSpPr>
          <p:cNvPr id="148" name="Google Shape;148;p22">
            <a:hlinkClick r:id="rId7"/>
          </p:cNvPr>
          <p:cNvSpPr/>
          <p:nvPr/>
        </p:nvSpPr>
        <p:spPr>
          <a:xfrm>
            <a:off x="317625" y="466192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1343975" y="209550"/>
            <a:ext cx="7567200" cy="51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Preostala lektira 1.polugodišta</a:t>
            </a:r>
            <a:endParaRPr/>
          </a:p>
        </p:txBody>
      </p:sp>
      <p:pic>
        <p:nvPicPr>
          <p:cNvPr id="154" name="Google Shape;154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974" y="891900"/>
            <a:ext cx="3557426" cy="4118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155" name="Google Shape;155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9350" y="1164613"/>
            <a:ext cx="3760202" cy="281427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66675">
              <a:srgbClr val="000000">
                <a:alpha val="50000"/>
              </a:srgbClr>
            </a:outerShdw>
          </a:effectLst>
        </p:spPr>
      </p:pic>
      <p:sp>
        <p:nvSpPr>
          <p:cNvPr id="156" name="Google Shape;156;p23"/>
          <p:cNvSpPr txBox="1"/>
          <p:nvPr/>
        </p:nvSpPr>
        <p:spPr>
          <a:xfrm>
            <a:off x="4909350" y="4134925"/>
            <a:ext cx="376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latin typeface="Didact Gothic"/>
                <a:ea typeface="Didact Gothic"/>
                <a:cs typeface="Didact Gothic"/>
                <a:sym typeface="Didact Gothic"/>
              </a:rPr>
              <a:t>Učenici su poželjeli oslikati naslovnicu knjige te su njihovi radovi dostupni putem aplikacije Google fotografije.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7" name="Google Shape;157;p23">
            <a:hlinkClick r:id="rId7"/>
          </p:cNvPr>
          <p:cNvSpPr/>
          <p:nvPr/>
        </p:nvSpPr>
        <p:spPr>
          <a:xfrm>
            <a:off x="0" y="1475400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1176875" y="0"/>
            <a:ext cx="76212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Interpretacija iz više različitih gledišta</a:t>
            </a:r>
            <a:endParaRPr/>
          </a:p>
        </p:txBody>
      </p:sp>
      <p:pic>
        <p:nvPicPr>
          <p:cNvPr id="163" name="Google Shape;163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875" y="828375"/>
            <a:ext cx="3442030" cy="4162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50000"/>
              </a:srgbClr>
            </a:outerShdw>
          </a:effectLst>
        </p:spPr>
      </p:pic>
      <p:pic>
        <p:nvPicPr>
          <p:cNvPr id="164" name="Google Shape;164;p2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1305" y="961575"/>
            <a:ext cx="4220294" cy="2186337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66675">
              <a:srgbClr val="000000">
                <a:alpha val="50000"/>
              </a:srgbClr>
            </a:outerShdw>
          </a:effectLst>
        </p:spPr>
      </p:pic>
      <p:pic>
        <p:nvPicPr>
          <p:cNvPr id="165" name="Google Shape;165;p2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2505" y="3248287"/>
            <a:ext cx="2431984" cy="182398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66675">
              <a:srgbClr val="000000">
                <a:alpha val="50000"/>
              </a:srgbClr>
            </a:outerShdw>
          </a:effectLst>
        </p:spPr>
      </p:pic>
      <p:sp>
        <p:nvSpPr>
          <p:cNvPr id="166" name="Google Shape;166;p24"/>
          <p:cNvSpPr txBox="1"/>
          <p:nvPr/>
        </p:nvSpPr>
        <p:spPr>
          <a:xfrm>
            <a:off x="1609350" y="461000"/>
            <a:ext cx="67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latin typeface="Didact Gothic"/>
                <a:ea typeface="Didact Gothic"/>
                <a:cs typeface="Didact Gothic"/>
                <a:sym typeface="Didact Gothic"/>
              </a:rPr>
              <a:t>Uvođenje novih elemenata u interpretaciju djela za cjelovito čitanje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67" name="Google Shape;167;p24">
            <a:hlinkClick r:id="rId9"/>
          </p:cNvPr>
          <p:cNvSpPr/>
          <p:nvPr/>
        </p:nvSpPr>
        <p:spPr>
          <a:xfrm>
            <a:off x="317625" y="4661925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2448125" y="-55575"/>
            <a:ext cx="5582400" cy="7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Lektira i na tradicionalni način </a:t>
            </a:r>
            <a:br>
              <a:rPr lang="hr"/>
            </a:br>
            <a:r>
              <a:rPr lang="hr"/>
              <a:t>(vlastiti radni materijal)</a:t>
            </a:r>
            <a:endParaRPr/>
          </a:p>
        </p:txBody>
      </p:sp>
      <p:pic>
        <p:nvPicPr>
          <p:cNvPr id="173" name="Google Shape;173;p2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0950" y="1332225"/>
            <a:ext cx="5916625" cy="37012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174" name="Google Shape;174;p25"/>
          <p:cNvSpPr txBox="1"/>
          <p:nvPr/>
        </p:nvSpPr>
        <p:spPr>
          <a:xfrm>
            <a:off x="1336425" y="875875"/>
            <a:ext cx="768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latin typeface="Didact Gothic"/>
                <a:ea typeface="Didact Gothic"/>
                <a:cs typeface="Didact Gothic"/>
                <a:sym typeface="Didact Gothic"/>
              </a:rPr>
              <a:t>U razumijevanju pročitanog sadržaja ponekad je potrebno i na tradicionalni način pristupiti djelu.</a:t>
            </a: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5" name="Google Shape;175;p25">
            <a:hlinkClick r:id="rId5"/>
          </p:cNvPr>
          <p:cNvSpPr/>
          <p:nvPr/>
        </p:nvSpPr>
        <p:spPr>
          <a:xfrm>
            <a:off x="8030525" y="3985700"/>
            <a:ext cx="420000" cy="369000"/>
          </a:xfrm>
          <a:prstGeom prst="ellipse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