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0" r:id="rId5"/>
  </p:sldMasterIdLst>
  <p:notesMasterIdLst>
    <p:notesMasterId r:id="rId33"/>
  </p:notesMasterIdLst>
  <p:sldIdLst>
    <p:sldId id="257" r:id="rId6"/>
    <p:sldId id="391" r:id="rId7"/>
    <p:sldId id="390" r:id="rId8"/>
    <p:sldId id="389" r:id="rId9"/>
    <p:sldId id="387" r:id="rId10"/>
    <p:sldId id="386" r:id="rId11"/>
    <p:sldId id="388" r:id="rId12"/>
    <p:sldId id="393" r:id="rId13"/>
    <p:sldId id="392" r:id="rId14"/>
    <p:sldId id="395" r:id="rId15"/>
    <p:sldId id="394" r:id="rId16"/>
    <p:sldId id="396" r:id="rId17"/>
    <p:sldId id="397" r:id="rId18"/>
    <p:sldId id="402" r:id="rId19"/>
    <p:sldId id="398" r:id="rId20"/>
    <p:sldId id="405" r:id="rId21"/>
    <p:sldId id="411" r:id="rId22"/>
    <p:sldId id="404" r:id="rId23"/>
    <p:sldId id="401" r:id="rId24"/>
    <p:sldId id="406" r:id="rId25"/>
    <p:sldId id="409" r:id="rId26"/>
    <p:sldId id="408" r:id="rId27"/>
    <p:sldId id="407" r:id="rId28"/>
    <p:sldId id="412" r:id="rId29"/>
    <p:sldId id="410" r:id="rId30"/>
    <p:sldId id="403" r:id="rId31"/>
    <p:sldId id="301" r:id="rId3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A5D4A98-900C-5495-3BDE-83FBB1E97EE5}" name="Luka Rajčić" initials="LR" userId="S::lrajcic@carnet.hr::3e0cb4bd-cd97-4286-8db6-1802dc65abe4" providerId="AD"/>
  <p188:author id="{69196FED-D931-1C4F-C370-AB77C2EB9E26}" name="Dragana Kupres" initials="DK" userId="S::dkupres@carnet.hr::08870dd1-b52b-4b4c-b302-e599fc04b3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446B"/>
    <a:srgbClr val="39B54A"/>
    <a:srgbClr val="9E56A2"/>
    <a:srgbClr val="477497"/>
    <a:srgbClr val="1B75BB"/>
    <a:srgbClr val="16A0DB"/>
    <a:srgbClr val="1B75B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0"/>
    <p:restoredTop sz="90493"/>
  </p:normalViewPr>
  <p:slideViewPr>
    <p:cSldViewPr snapToGrid="0">
      <p:cViewPr varScale="1">
        <p:scale>
          <a:sx n="111" d="100"/>
          <a:sy n="111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EE6C9-78FC-DA47-BC01-F42B1B8CF1FD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9A8258A8-1952-B648-A4A7-A1B6E1C29C74}">
      <dgm:prSet phldrT="[Text]"/>
      <dgm:spPr/>
      <dgm:t>
        <a:bodyPr/>
        <a:lstStyle/>
        <a:p>
          <a:r>
            <a:rPr lang="hr-HR" b="1" noProof="0" dirty="0"/>
            <a:t>Učionica</a:t>
          </a:r>
        </a:p>
        <a:p>
          <a:r>
            <a:rPr lang="hr-HR" b="1" noProof="0" dirty="0"/>
            <a:t>(virtualna)</a:t>
          </a:r>
        </a:p>
      </dgm:t>
    </dgm:pt>
    <dgm:pt modelId="{AFAAB863-92C8-D744-86EF-494FEB44B3A3}" type="parTrans" cxnId="{622A8EFF-D669-C445-B91F-DEA78F175B61}">
      <dgm:prSet/>
      <dgm:spPr/>
      <dgm:t>
        <a:bodyPr/>
        <a:lstStyle/>
        <a:p>
          <a:endParaRPr lang="en-GB"/>
        </a:p>
      </dgm:t>
    </dgm:pt>
    <dgm:pt modelId="{D5C754D5-B479-164F-81EE-DED425BB426B}" type="sibTrans" cxnId="{622A8EFF-D669-C445-B91F-DEA78F175B61}">
      <dgm:prSet/>
      <dgm:spPr/>
      <dgm:t>
        <a:bodyPr/>
        <a:lstStyle/>
        <a:p>
          <a:endParaRPr lang="en-GB"/>
        </a:p>
      </dgm:t>
    </dgm:pt>
    <dgm:pt modelId="{D579E248-94AE-F742-B270-FEA58C1ACED3}">
      <dgm:prSet phldrT="[Text]"/>
      <dgm:spPr>
        <a:solidFill>
          <a:schemeClr val="accent3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hr-HR" b="1" noProof="0" dirty="0"/>
            <a:t>Online sinkrono</a:t>
          </a:r>
        </a:p>
      </dgm:t>
    </dgm:pt>
    <dgm:pt modelId="{75F36678-ACF7-BE4D-AC5C-FAC85B073361}" type="parTrans" cxnId="{265A40E1-27A1-914A-8362-DFFB703B228E}">
      <dgm:prSet/>
      <dgm:spPr/>
      <dgm:t>
        <a:bodyPr/>
        <a:lstStyle/>
        <a:p>
          <a:endParaRPr lang="en-GB"/>
        </a:p>
      </dgm:t>
    </dgm:pt>
    <dgm:pt modelId="{0C097A83-8C10-9948-A5EC-FC8CFF5514FA}" type="sibTrans" cxnId="{265A40E1-27A1-914A-8362-DFFB703B228E}">
      <dgm:prSet/>
      <dgm:spPr/>
      <dgm:t>
        <a:bodyPr/>
        <a:lstStyle/>
        <a:p>
          <a:endParaRPr lang="en-GB"/>
        </a:p>
      </dgm:t>
    </dgm:pt>
    <dgm:pt modelId="{07CB43CB-7219-DF49-9C6A-95816F29FBE4}">
      <dgm:prSet phldrT="[Text]"/>
      <dgm:spPr>
        <a:solidFill>
          <a:schemeClr val="accent2">
            <a:lumMod val="20000"/>
            <a:lumOff val="80000"/>
          </a:schemeClr>
        </a:solidFill>
        <a:ln>
          <a:solidFill>
            <a:schemeClr val="accent2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hr-HR" b="1" noProof="0" dirty="0"/>
            <a:t>Online asinkrono</a:t>
          </a:r>
        </a:p>
      </dgm:t>
    </dgm:pt>
    <dgm:pt modelId="{A5C8D118-0DDA-A34A-9B8C-C63D00988EBA}" type="sibTrans" cxnId="{B968E393-5FDC-0746-A56B-3CCFC1AA9882}">
      <dgm:prSet/>
      <dgm:spPr/>
      <dgm:t>
        <a:bodyPr/>
        <a:lstStyle/>
        <a:p>
          <a:endParaRPr lang="en-GB"/>
        </a:p>
      </dgm:t>
    </dgm:pt>
    <dgm:pt modelId="{BC719439-99E0-0B48-93C8-0085A351A991}" type="parTrans" cxnId="{B968E393-5FDC-0746-A56B-3CCFC1AA9882}">
      <dgm:prSet/>
      <dgm:spPr/>
      <dgm:t>
        <a:bodyPr/>
        <a:lstStyle/>
        <a:p>
          <a:endParaRPr lang="en-GB"/>
        </a:p>
      </dgm:t>
    </dgm:pt>
    <dgm:pt modelId="{46F3E84D-2829-D64A-831B-481EE60D0F2D}" type="pres">
      <dgm:prSet presAssocID="{24CEE6C9-78FC-DA47-BC01-F42B1B8CF1FD}" presName="compositeShape" presStyleCnt="0">
        <dgm:presLayoutVars>
          <dgm:chMax val="7"/>
          <dgm:dir/>
          <dgm:resizeHandles val="exact"/>
        </dgm:presLayoutVars>
      </dgm:prSet>
      <dgm:spPr/>
    </dgm:pt>
    <dgm:pt modelId="{43358999-4922-AD41-8E18-88525735E9A6}" type="pres">
      <dgm:prSet presAssocID="{9A8258A8-1952-B648-A4A7-A1B6E1C29C74}" presName="circ1" presStyleLbl="vennNode1" presStyleIdx="0" presStyleCnt="3" custLinFactNeighborX="1754" custLinFactNeighborY="-19993"/>
      <dgm:spPr/>
    </dgm:pt>
    <dgm:pt modelId="{DE711376-2760-744E-A579-5377E7C84F68}" type="pres">
      <dgm:prSet presAssocID="{9A8258A8-1952-B648-A4A7-A1B6E1C29C7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D9FBBAF-8E24-B741-9B7C-1E132A2D4A01}" type="pres">
      <dgm:prSet presAssocID="{D579E248-94AE-F742-B270-FEA58C1ACED3}" presName="circ2" presStyleLbl="vennNode1" presStyleIdx="1" presStyleCnt="3" custLinFactNeighborX="21045" custLinFactNeighborY="-7387"/>
      <dgm:spPr/>
    </dgm:pt>
    <dgm:pt modelId="{71FDFDBD-8E47-5147-8E26-9C3A089DA8C0}" type="pres">
      <dgm:prSet presAssocID="{D579E248-94AE-F742-B270-FEA58C1ACED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ADCCEAB-7479-8542-9805-F3FD12742E48}" type="pres">
      <dgm:prSet presAssocID="{07CB43CB-7219-DF49-9C6A-95816F29FBE4}" presName="circ3" presStyleLbl="vennNode1" presStyleIdx="2" presStyleCnt="3" custLinFactNeighborX="-4736" custLinFactNeighborY="-6334"/>
      <dgm:spPr/>
    </dgm:pt>
    <dgm:pt modelId="{D642BEF0-B58A-FF44-A31D-563B11C00274}" type="pres">
      <dgm:prSet presAssocID="{07CB43CB-7219-DF49-9C6A-95816F29FBE4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682441B-6D78-AF4F-9A11-8E4E15F52E35}" type="presOf" srcId="{24CEE6C9-78FC-DA47-BC01-F42B1B8CF1FD}" destId="{46F3E84D-2829-D64A-831B-481EE60D0F2D}" srcOrd="0" destOrd="0" presId="urn:microsoft.com/office/officeart/2005/8/layout/venn1"/>
    <dgm:cxn modelId="{7BAA025F-1ECE-4A43-8F4E-ED7FA2227728}" type="presOf" srcId="{D579E248-94AE-F742-B270-FEA58C1ACED3}" destId="{BD9FBBAF-8E24-B741-9B7C-1E132A2D4A01}" srcOrd="0" destOrd="0" presId="urn:microsoft.com/office/officeart/2005/8/layout/venn1"/>
    <dgm:cxn modelId="{5FEFDB68-432D-4745-8BE5-301B7C6988E8}" type="presOf" srcId="{9A8258A8-1952-B648-A4A7-A1B6E1C29C74}" destId="{43358999-4922-AD41-8E18-88525735E9A6}" srcOrd="0" destOrd="0" presId="urn:microsoft.com/office/officeart/2005/8/layout/venn1"/>
    <dgm:cxn modelId="{B968E393-5FDC-0746-A56B-3CCFC1AA9882}" srcId="{24CEE6C9-78FC-DA47-BC01-F42B1B8CF1FD}" destId="{07CB43CB-7219-DF49-9C6A-95816F29FBE4}" srcOrd="2" destOrd="0" parTransId="{BC719439-99E0-0B48-93C8-0085A351A991}" sibTransId="{A5C8D118-0DDA-A34A-9B8C-C63D00988EBA}"/>
    <dgm:cxn modelId="{9D0ACAAE-E525-B045-8D9F-183971F2E5E8}" type="presOf" srcId="{07CB43CB-7219-DF49-9C6A-95816F29FBE4}" destId="{D642BEF0-B58A-FF44-A31D-563B11C00274}" srcOrd="1" destOrd="0" presId="urn:microsoft.com/office/officeart/2005/8/layout/venn1"/>
    <dgm:cxn modelId="{383376B2-01C6-9D46-ADD0-5F07456F8491}" type="presOf" srcId="{9A8258A8-1952-B648-A4A7-A1B6E1C29C74}" destId="{DE711376-2760-744E-A579-5377E7C84F68}" srcOrd="1" destOrd="0" presId="urn:microsoft.com/office/officeart/2005/8/layout/venn1"/>
    <dgm:cxn modelId="{265A40E1-27A1-914A-8362-DFFB703B228E}" srcId="{24CEE6C9-78FC-DA47-BC01-F42B1B8CF1FD}" destId="{D579E248-94AE-F742-B270-FEA58C1ACED3}" srcOrd="1" destOrd="0" parTransId="{75F36678-ACF7-BE4D-AC5C-FAC85B073361}" sibTransId="{0C097A83-8C10-9948-A5EC-FC8CFF5514FA}"/>
    <dgm:cxn modelId="{E7A8B5F1-6933-1441-B755-3E8B344D0987}" type="presOf" srcId="{D579E248-94AE-F742-B270-FEA58C1ACED3}" destId="{71FDFDBD-8E47-5147-8E26-9C3A089DA8C0}" srcOrd="1" destOrd="0" presId="urn:microsoft.com/office/officeart/2005/8/layout/venn1"/>
    <dgm:cxn modelId="{51EFA0FC-15A0-1940-B71E-82D36EB19F9E}" type="presOf" srcId="{07CB43CB-7219-DF49-9C6A-95816F29FBE4}" destId="{9ADCCEAB-7479-8542-9805-F3FD12742E48}" srcOrd="0" destOrd="0" presId="urn:microsoft.com/office/officeart/2005/8/layout/venn1"/>
    <dgm:cxn modelId="{622A8EFF-D669-C445-B91F-DEA78F175B61}" srcId="{24CEE6C9-78FC-DA47-BC01-F42B1B8CF1FD}" destId="{9A8258A8-1952-B648-A4A7-A1B6E1C29C74}" srcOrd="0" destOrd="0" parTransId="{AFAAB863-92C8-D744-86EF-494FEB44B3A3}" sibTransId="{D5C754D5-B479-164F-81EE-DED425BB426B}"/>
    <dgm:cxn modelId="{1A7975BD-77A3-7048-A491-B5399450090B}" type="presParOf" srcId="{46F3E84D-2829-D64A-831B-481EE60D0F2D}" destId="{43358999-4922-AD41-8E18-88525735E9A6}" srcOrd="0" destOrd="0" presId="urn:microsoft.com/office/officeart/2005/8/layout/venn1"/>
    <dgm:cxn modelId="{268B7573-46F1-D04F-87D8-5DA3318FB0C8}" type="presParOf" srcId="{46F3E84D-2829-D64A-831B-481EE60D0F2D}" destId="{DE711376-2760-744E-A579-5377E7C84F68}" srcOrd="1" destOrd="0" presId="urn:microsoft.com/office/officeart/2005/8/layout/venn1"/>
    <dgm:cxn modelId="{7A85A724-C54F-D346-B493-C66ADC35C869}" type="presParOf" srcId="{46F3E84D-2829-D64A-831B-481EE60D0F2D}" destId="{BD9FBBAF-8E24-B741-9B7C-1E132A2D4A01}" srcOrd="2" destOrd="0" presId="urn:microsoft.com/office/officeart/2005/8/layout/venn1"/>
    <dgm:cxn modelId="{9C85B871-1314-294F-87EB-80E4E6E2EBEC}" type="presParOf" srcId="{46F3E84D-2829-D64A-831B-481EE60D0F2D}" destId="{71FDFDBD-8E47-5147-8E26-9C3A089DA8C0}" srcOrd="3" destOrd="0" presId="urn:microsoft.com/office/officeart/2005/8/layout/venn1"/>
    <dgm:cxn modelId="{D2A87F64-4C86-5545-B60C-8FD829546932}" type="presParOf" srcId="{46F3E84D-2829-D64A-831B-481EE60D0F2D}" destId="{9ADCCEAB-7479-8542-9805-F3FD12742E48}" srcOrd="4" destOrd="0" presId="urn:microsoft.com/office/officeart/2005/8/layout/venn1"/>
    <dgm:cxn modelId="{FF587280-E650-274F-8A77-FBB48E3581E0}" type="presParOf" srcId="{46F3E84D-2829-D64A-831B-481EE60D0F2D}" destId="{D642BEF0-B58A-FF44-A31D-563B11C0027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58999-4922-AD41-8E18-88525735E9A6}">
      <dsp:nvSpPr>
        <dsp:cNvPr id="0" name=""/>
        <dsp:cNvSpPr/>
      </dsp:nvSpPr>
      <dsp:spPr>
        <a:xfrm>
          <a:off x="4176242" y="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b="1" kern="1200" noProof="0" dirty="0"/>
            <a:t>Učionica</a:t>
          </a:r>
        </a:p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b="1" kern="1200" noProof="0" dirty="0"/>
            <a:t>(virtualna)</a:t>
          </a:r>
        </a:p>
      </dsp:txBody>
      <dsp:txXfrm>
        <a:off x="4538319" y="475226"/>
        <a:ext cx="1991423" cy="1222009"/>
      </dsp:txXfrm>
    </dsp:sp>
    <dsp:sp modelId="{BD9FBBAF-8E24-B741-9B7C-1E132A2D4A01}">
      <dsp:nvSpPr>
        <dsp:cNvPr id="0" name=""/>
        <dsp:cNvSpPr/>
      </dsp:nvSpPr>
      <dsp:spPr>
        <a:xfrm>
          <a:off x="5679975" y="1553210"/>
          <a:ext cx="2715577" cy="2715577"/>
        </a:xfrm>
        <a:prstGeom prst="ellipse">
          <a:avLst/>
        </a:prstGeom>
        <a:solidFill>
          <a:schemeClr val="accent3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b="1" kern="1200" noProof="0" dirty="0"/>
            <a:t>Online sinkrono</a:t>
          </a:r>
        </a:p>
      </dsp:txBody>
      <dsp:txXfrm>
        <a:off x="6510489" y="2254734"/>
        <a:ext cx="1629346" cy="1493567"/>
      </dsp:txXfrm>
    </dsp:sp>
    <dsp:sp modelId="{9ADCCEAB-7479-8542-9805-F3FD12742E48}">
      <dsp:nvSpPr>
        <dsp:cNvPr id="0" name=""/>
        <dsp:cNvSpPr/>
      </dsp:nvSpPr>
      <dsp:spPr>
        <a:xfrm>
          <a:off x="3020130" y="1581805"/>
          <a:ext cx="2715577" cy="2715577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25400" cap="flat" cmpd="sng" algn="ctr">
          <a:solidFill>
            <a:schemeClr val="accent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100" b="1" kern="1200" noProof="0" dirty="0"/>
            <a:t>Online asinkrono</a:t>
          </a:r>
        </a:p>
      </dsp:txBody>
      <dsp:txXfrm>
        <a:off x="3275847" y="2283329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CFBA2-B506-498A-A410-6FFC44FA2B48}" type="datetimeFigureOut">
              <a:rPr lang="hr-HR" smtClean="0"/>
              <a:t>22.10.2022.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670B-C1FD-4A8A-A0E9-D3429D1F90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0532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</a:t>
            </a:r>
            <a:r>
              <a:rPr lang="en-HR" dirty="0"/>
              <a:t>tudenti i učenici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B</a:t>
            </a:r>
            <a:r>
              <a:rPr lang="en-HR" dirty="0"/>
              <a:t>olja/lošija interakcija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HR" dirty="0"/>
              <a:t>Kvaliteta nastave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HR" dirty="0"/>
              <a:t>Jedino svi izrazili da imaju dobre digitalne kompetencije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hr-H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Zanimljivo je da učitelji i nastavnici mijenjaju metode poučavanja zahvaljujući iskustvima koja prolaze njihova vlastita djeca, </a:t>
            </a:r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58740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Što to znači za studente, a što za fakultet?</a:t>
            </a:r>
          </a:p>
          <a:p>
            <a:r>
              <a:rPr lang="en-HR" dirty="0"/>
              <a:t>Odluke se donose na temelju samopouzdanja, rezultata koje ostvaruju, preferenca za socijalnu interakcju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19589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- </a:t>
            </a:r>
            <a:r>
              <a:rPr lang="en-GB" dirty="0"/>
              <a:t>N</a:t>
            </a:r>
            <a:r>
              <a:rPr lang="en-HR" dirty="0"/>
              <a:t>e postoji nepovranto izgubljeno vrijeme u sučaju nedolaska na nastavu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40315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Tri modela u jednom – razmišlajti o svakom individulano</a:t>
            </a:r>
          </a:p>
          <a:p>
            <a:r>
              <a:rPr lang="en-HR" dirty="0"/>
              <a:t>Uskladiti zadatke i aktivnosti tako da odgovaraju sim modelima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2321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Što to znači za studente, a što za fakultet?</a:t>
            </a:r>
          </a:p>
          <a:p>
            <a:r>
              <a:rPr lang="en-HR" dirty="0"/>
              <a:t>Odluke se donose na temelju samopouzdanja, rezultata koje ostvaruju, preferenca za socijalnu interakcju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24110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Što to znači za studente, a što za fakultet?</a:t>
            </a:r>
          </a:p>
          <a:p>
            <a:r>
              <a:rPr lang="en-HR" dirty="0"/>
              <a:t>Odluke se donose na temelju samopouzdanja, rezultata koje ostvaruju, preferenca za socijalnu interakcju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659292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9663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AI </a:t>
            </a:r>
            <a:r>
              <a:rPr lang="en-GB" dirty="0" err="1"/>
              <a:t>kao</a:t>
            </a:r>
            <a:r>
              <a:rPr lang="en-GB" dirty="0"/>
              <a:t> </a:t>
            </a:r>
            <a:r>
              <a:rPr lang="en-GB" dirty="0" err="1"/>
              <a:t>saveznik</a:t>
            </a:r>
            <a:endParaRPr lang="en-GB" dirty="0"/>
          </a:p>
          <a:p>
            <a:endParaRPr lang="en-GB" dirty="0"/>
          </a:p>
          <a:p>
            <a:r>
              <a:rPr lang="en-GB" dirty="0"/>
              <a:t>T</a:t>
            </a:r>
            <a:r>
              <a:rPr lang="en-HR" dirty="0"/>
              <a:t>ehnološki napredak ne možemo spriječiti! </a:t>
            </a:r>
            <a:r>
              <a:rPr lang="en-GB" dirty="0"/>
              <a:t>J</a:t>
            </a:r>
            <a:r>
              <a:rPr lang="en-HR" dirty="0"/>
              <a:t>er je disperziran razvoj više no ikada u povijesti</a:t>
            </a:r>
          </a:p>
          <a:p>
            <a:r>
              <a:rPr lang="en-GB" dirty="0"/>
              <a:t>R</a:t>
            </a:r>
            <a:r>
              <a:rPr lang="en-HR" dirty="0"/>
              <a:t>azvoj umjetne inteligenicije također – unatoč svim prijetnjama i lošim predvđanjima, crnim scenarijima potpune utonomije zlih robota…</a:t>
            </a:r>
          </a:p>
          <a:p>
            <a:r>
              <a:rPr lang="en-HR" dirty="0"/>
              <a:t>Ono što možrmo je u kontekstu obrazovanja – istaknutu obrazovanje kao temeljnu ljudku aktivnost –razvijati </a:t>
            </a:r>
          </a:p>
          <a:p>
            <a:r>
              <a:rPr lang="en-HR" dirty="0"/>
              <a:t>Definirat vrlo jasno Zašto stavljamo UI neko tehničko rješenje</a:t>
            </a:r>
          </a:p>
          <a:p>
            <a:r>
              <a:rPr lang="en-HR" dirty="0"/>
              <a:t>Pratiti, nadzirati, ispitvati u cilju da prati i ne kopromitira moralne ljudske vrijednost (empatiju, suosječanje,napredak)i, i učinak koji ima na ljude</a:t>
            </a:r>
          </a:p>
          <a:p>
            <a:r>
              <a:rPr lang="en-HR" dirty="0"/>
              <a:t>UI je etičan onoliko koliko je etičan onaj koji ga programira (za sada </a:t>
            </a:r>
            <a:r>
              <a:rPr lang="en-HR" dirty="0">
                <a:sym typeface="Wingdings" pitchFamily="2" charset="2"/>
              </a:rPr>
              <a:t>)</a:t>
            </a:r>
          </a:p>
          <a:p>
            <a:r>
              <a:rPr lang="en-HR" dirty="0">
                <a:sym typeface="Wingdings" pitchFamily="2" charset="2"/>
              </a:rPr>
              <a:t>Kombinacija bološke i strojne inteligencije. – pratiti osim formativnog vrednovanja i emotivne apekte kako bismo bolje razumjeli i podržali učenje.</a:t>
            </a:r>
            <a:endParaRPr lang="en-HR" dirty="0"/>
          </a:p>
          <a:p>
            <a:r>
              <a:rPr lang="en-HR" dirty="0"/>
              <a:t> 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084760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HR" dirty="0"/>
              <a:t>odrška poučavanju uživo!</a:t>
            </a:r>
          </a:p>
          <a:p>
            <a:r>
              <a:rPr lang="en-HR" dirty="0"/>
              <a:t>Multidimenzijalni procesdi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10488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HR" dirty="0"/>
              <a:t>odrška poučavanju uživo!</a:t>
            </a:r>
          </a:p>
          <a:p>
            <a:r>
              <a:rPr lang="en-HR" dirty="0"/>
              <a:t>Multidimenzijalni procesdi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731569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Učenik u cenrru – paradigma.</a:t>
            </a:r>
          </a:p>
          <a:p>
            <a:r>
              <a:rPr lang="en-HR" dirty="0"/>
              <a:t>J</a:t>
            </a:r>
            <a:r>
              <a:rPr lang="en-GB" dirty="0"/>
              <a:t>a</a:t>
            </a:r>
            <a:r>
              <a:rPr lang="en-HR" dirty="0"/>
              <a:t>sne prednosti za obje skupine i učitelje/škole/fakultete za učenike – osobne preference</a:t>
            </a:r>
          </a:p>
          <a:p>
            <a:endParaRPr lang="en-HR" dirty="0"/>
          </a:p>
          <a:p>
            <a:r>
              <a:rPr lang="en-HR" dirty="0"/>
              <a:t>Zapravo odgovara svaka institucija za sebe – nije pitanje pojedinca, već organizacije.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478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4823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</a:t>
            </a:r>
            <a:r>
              <a:rPr lang="en-HR" dirty="0"/>
              <a:t>eki profesori pripremali su i provodili nastavu i do 16 sati na dan!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Pojedini su dnevnici svjedočili o tome da se nastavnik nije udaljavao od računala, dok je u zajednicama prakse česta tema rasprave bila slaba prisutnost nekih nastavnika u online okruženju. Jedna je nastavnica skovala termin “nastavnici duhovi” kako bi opisala takve prakse. Bitno je naglasiti da su to uglavnom bile iznimke koje su u školama izazvale mnogo pažnje. </a:t>
            </a:r>
            <a:endParaRPr lang="en-HR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508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Kako bi održali neki oblik sinkrone komunikacije s učenicima i donekle približili nastavu kako onu u učionici – videokonferencijska </a:t>
            </a:r>
            <a:r>
              <a:rPr lang="hr-H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nastva</a:t>
            </a:r>
            <a:r>
              <a:rPr lang="hr-H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</a:p>
          <a:p>
            <a:r>
              <a:rPr lang="hr-H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Naime, videokonferencijsko predavanje, jednako kao i ono stvarno, stavlja učenika u pasivnu ulogu slušatelja, a </a:t>
            </a:r>
            <a:r>
              <a:rPr lang="hr-HR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posredstvo</a:t>
            </a:r>
            <a:r>
              <a:rPr lang="hr-HR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digitalnog medija sigurno može monotoniju učiniti još većom. </a:t>
            </a:r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03824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Iza </a:t>
            </a:r>
            <a:r>
              <a:rPr lang="en-GB" dirty="0" err="1"/>
              <a:t>kamere</a:t>
            </a:r>
            <a:r>
              <a:rPr lang="en-GB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7764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16656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511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3495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Frontalna i diferencirana nastava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D670B-C1FD-4A8A-A0E9-D3429D1F903E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8375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78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051" indent="0">
              <a:buNone/>
              <a:defRPr sz="3349"/>
            </a:lvl2pPr>
            <a:lvl3pPr marL="1088101" indent="0">
              <a:buNone/>
              <a:defRPr sz="2849"/>
            </a:lvl3pPr>
            <a:lvl4pPr marL="1632152" indent="0">
              <a:buNone/>
              <a:defRPr sz="2400"/>
            </a:lvl4pPr>
            <a:lvl5pPr marL="2176203" indent="0">
              <a:buNone/>
              <a:defRPr sz="2400"/>
            </a:lvl5pPr>
            <a:lvl6pPr marL="2720253" indent="0">
              <a:buNone/>
              <a:defRPr sz="2400"/>
            </a:lvl6pPr>
            <a:lvl7pPr marL="3264304" indent="0">
              <a:buNone/>
              <a:defRPr sz="2400"/>
            </a:lvl7pPr>
            <a:lvl8pPr marL="3808354" indent="0">
              <a:buNone/>
              <a:defRPr sz="2400"/>
            </a:lvl8pPr>
            <a:lvl9pPr marL="4352405" indent="0">
              <a:buNone/>
              <a:defRPr sz="2400"/>
            </a:lvl9pPr>
          </a:lstStyle>
          <a:p>
            <a:endParaRPr lang="hr-HR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13199" y="1089011"/>
            <a:ext cx="5222620" cy="791996"/>
          </a:xfrm>
          <a:prstGeom prst="rect">
            <a:avLst/>
          </a:prstGeom>
        </p:spPr>
        <p:txBody>
          <a:bodyPr/>
          <a:lstStyle>
            <a:lvl1pPr algn="l">
              <a:defRPr sz="4999" b="1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endParaRPr lang="hr-HR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49217" y="1773008"/>
            <a:ext cx="5150584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8509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"/>
            <a:ext cx="12192000" cy="6854526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6420162" y="1089011"/>
            <a:ext cx="5186602" cy="791996"/>
          </a:xfrm>
          <a:prstGeom prst="rect">
            <a:avLst/>
          </a:prstGeom>
        </p:spPr>
        <p:txBody>
          <a:bodyPr/>
          <a:lstStyle>
            <a:lvl1pPr algn="l">
              <a:defRPr sz="4999" b="1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endParaRPr lang="hr-HR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6456180" y="1773008"/>
            <a:ext cx="5150584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</a:t>
            </a:r>
            <a:endParaRPr lang="hr-HR"/>
          </a:p>
        </p:txBody>
      </p:sp>
      <p:sp>
        <p:nvSpPr>
          <p:cNvPr id="5" name="Picture Placeholder 2"/>
          <p:cNvSpPr>
            <a:spLocks noGrp="1"/>
          </p:cNvSpPr>
          <p:nvPr>
            <p:ph type="pic" idx="14"/>
          </p:nvPr>
        </p:nvSpPr>
        <p:spPr>
          <a:xfrm>
            <a:off x="-16328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051" indent="0">
              <a:buNone/>
              <a:defRPr sz="3349"/>
            </a:lvl2pPr>
            <a:lvl3pPr marL="1088101" indent="0">
              <a:buNone/>
              <a:defRPr sz="2849"/>
            </a:lvl3pPr>
            <a:lvl4pPr marL="1632152" indent="0">
              <a:buNone/>
              <a:defRPr sz="2400"/>
            </a:lvl4pPr>
            <a:lvl5pPr marL="2176203" indent="0">
              <a:buNone/>
              <a:defRPr sz="2400"/>
            </a:lvl5pPr>
            <a:lvl6pPr marL="2720253" indent="0">
              <a:buNone/>
              <a:defRPr sz="2400"/>
            </a:lvl6pPr>
            <a:lvl7pPr marL="3264304" indent="0">
              <a:buNone/>
              <a:defRPr sz="2400"/>
            </a:lvl7pPr>
            <a:lvl8pPr marL="3808354" indent="0">
              <a:buNone/>
              <a:defRPr sz="2400"/>
            </a:lvl8pPr>
            <a:lvl9pPr marL="4352405" indent="0">
              <a:buNone/>
              <a:defRPr sz="2400"/>
            </a:lvl9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270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09398" y="1521009"/>
            <a:ext cx="10363200" cy="1115995"/>
          </a:xfrm>
          <a:prstGeom prst="rect">
            <a:avLst/>
          </a:prstGeom>
        </p:spPr>
        <p:txBody>
          <a:bodyPr anchor="t"/>
          <a:lstStyle>
            <a:lvl1pPr algn="ctr">
              <a:defRPr sz="7499" b="1" cap="all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endParaRPr lang="hr-HR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909398" y="2654714"/>
            <a:ext cx="10363200" cy="5222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749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051" indent="0">
              <a:buNone/>
              <a:defRPr sz="2150">
                <a:solidFill>
                  <a:schemeClr val="tx1">
                    <a:tint val="75000"/>
                  </a:schemeClr>
                </a:solidFill>
              </a:defRPr>
            </a:lvl2pPr>
            <a:lvl3pPr marL="10881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15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20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2025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430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835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240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23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09398" y="1521009"/>
            <a:ext cx="10363200" cy="1115995"/>
          </a:xfrm>
          <a:prstGeom prst="rect">
            <a:avLst/>
          </a:prstGeom>
        </p:spPr>
        <p:txBody>
          <a:bodyPr anchor="t"/>
          <a:lstStyle>
            <a:lvl1pPr algn="ctr">
              <a:defRPr sz="7499" b="1" cap="all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</a:t>
            </a:r>
            <a:endParaRPr lang="hr-HR"/>
          </a:p>
        </p:txBody>
      </p:sp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909398" y="2654714"/>
            <a:ext cx="10363200" cy="5222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749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051" indent="0">
              <a:buNone/>
              <a:defRPr sz="2150">
                <a:solidFill>
                  <a:schemeClr val="tx1">
                    <a:tint val="75000"/>
                  </a:schemeClr>
                </a:solidFill>
              </a:defRPr>
            </a:lvl2pPr>
            <a:lvl3pPr marL="108810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152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4pPr>
            <a:lvl5pPr marL="217620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5pPr>
            <a:lvl6pPr marL="2720253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6pPr>
            <a:lvl7pPr marL="326430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7pPr>
            <a:lvl8pPr marL="3808354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8pPr>
            <a:lvl9pPr marL="4352405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162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217" y="1089011"/>
            <a:ext cx="11093565" cy="791996"/>
          </a:xfrm>
          <a:prstGeom prst="rect">
            <a:avLst/>
          </a:prstGeom>
        </p:spPr>
        <p:txBody>
          <a:bodyPr/>
          <a:lstStyle>
            <a:lvl1pPr algn="l">
              <a:defRPr sz="4999" b="1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5235" y="1773008"/>
            <a:ext cx="11057547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75480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235" y="670636"/>
            <a:ext cx="10972800" cy="706374"/>
          </a:xfrm>
          <a:prstGeom prst="rect">
            <a:avLst/>
          </a:prstGeom>
        </p:spPr>
        <p:txBody>
          <a:bodyPr/>
          <a:lstStyle>
            <a:lvl1pPr algn="l">
              <a:defRPr sz="4999" b="1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928" y="1593009"/>
            <a:ext cx="109728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39B54A"/>
              </a:buClr>
              <a:defRPr sz="2500" b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4082" indent="-340031">
              <a:buFont typeface="Arial" panose="020B0604020202020204" pitchFamily="34" charset="0"/>
              <a:buChar char="•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60126" indent="-272025">
              <a:buFont typeface="Wingdings" panose="05000000000000000000" pitchFamily="2" charset="2"/>
              <a:buChar char="§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5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5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4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61928" y="1593008"/>
            <a:ext cx="5426018" cy="4139981"/>
          </a:xfrm>
          <a:prstGeom prst="rect">
            <a:avLst/>
          </a:prstGeom>
        </p:spPr>
        <p:txBody>
          <a:bodyPr/>
          <a:lstStyle>
            <a:lvl1pPr>
              <a:buClr>
                <a:srgbClr val="39B54A"/>
              </a:buClr>
              <a:defRPr sz="2500" b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4082" indent="-340031">
              <a:buFont typeface="Arial" panose="020B0604020202020204" pitchFamily="34" charset="0"/>
              <a:buChar char="•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60126" indent="-272025">
              <a:buFont typeface="Wingdings" panose="05000000000000000000" pitchFamily="2" charset="2"/>
              <a:buChar char="§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5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5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054" y="1593008"/>
            <a:ext cx="5366692" cy="4139981"/>
          </a:xfrm>
          <a:prstGeom prst="rect">
            <a:avLst/>
          </a:prstGeom>
        </p:spPr>
        <p:txBody>
          <a:bodyPr/>
          <a:lstStyle>
            <a:lvl1pPr>
              <a:buClr>
                <a:srgbClr val="39B54A"/>
              </a:buClr>
              <a:defRPr sz="2500" b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4082" indent="-340031">
              <a:buFont typeface="Arial" panose="020B0604020202020204" pitchFamily="34" charset="0"/>
              <a:buChar char="•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60126" indent="-272025">
              <a:buFont typeface="Wingdings" panose="05000000000000000000" pitchFamily="2" charset="2"/>
              <a:buChar char="§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5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5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85235" y="670636"/>
            <a:ext cx="10972800" cy="706374"/>
          </a:xfrm>
          <a:prstGeom prst="rect">
            <a:avLst/>
          </a:prstGeom>
        </p:spPr>
        <p:txBody>
          <a:bodyPr/>
          <a:lstStyle>
            <a:lvl1pPr algn="l">
              <a:defRPr sz="4999" b="1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318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585235" y="1521009"/>
            <a:ext cx="3529771" cy="2087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051" indent="0">
              <a:buNone/>
              <a:defRPr sz="3349"/>
            </a:lvl2pPr>
            <a:lvl3pPr marL="1088101" indent="0">
              <a:buNone/>
              <a:defRPr sz="2849"/>
            </a:lvl3pPr>
            <a:lvl4pPr marL="1632152" indent="0">
              <a:buNone/>
              <a:defRPr sz="2400"/>
            </a:lvl4pPr>
            <a:lvl5pPr marL="2176203" indent="0">
              <a:buNone/>
              <a:defRPr sz="2400"/>
            </a:lvl5pPr>
            <a:lvl6pPr marL="2720253" indent="0">
              <a:buNone/>
              <a:defRPr sz="2400"/>
            </a:lvl6pPr>
            <a:lvl7pPr marL="3264304" indent="0">
              <a:buNone/>
              <a:defRPr sz="2400"/>
            </a:lvl7pPr>
            <a:lvl8pPr marL="3808354" indent="0">
              <a:buNone/>
              <a:defRPr sz="2400"/>
            </a:lvl8pPr>
            <a:lvl9pPr marL="4352405" indent="0">
              <a:buNone/>
              <a:defRPr sz="2400"/>
            </a:lvl9pPr>
          </a:lstStyle>
          <a:p>
            <a:endParaRPr lang="hr-HR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85235" y="670636"/>
            <a:ext cx="10972800" cy="706374"/>
          </a:xfrm>
          <a:prstGeom prst="rect">
            <a:avLst/>
          </a:prstGeom>
        </p:spPr>
        <p:txBody>
          <a:bodyPr/>
          <a:lstStyle>
            <a:lvl1pPr algn="l">
              <a:defRPr sz="4999" b="1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4331114" y="1521009"/>
            <a:ext cx="3529771" cy="2087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051" indent="0">
              <a:buNone/>
              <a:defRPr sz="3349"/>
            </a:lvl2pPr>
            <a:lvl3pPr marL="1088101" indent="0">
              <a:buNone/>
              <a:defRPr sz="2849"/>
            </a:lvl3pPr>
            <a:lvl4pPr marL="1632152" indent="0">
              <a:buNone/>
              <a:defRPr sz="2400"/>
            </a:lvl4pPr>
            <a:lvl5pPr marL="2176203" indent="0">
              <a:buNone/>
              <a:defRPr sz="2400"/>
            </a:lvl5pPr>
            <a:lvl6pPr marL="2720253" indent="0">
              <a:buNone/>
              <a:defRPr sz="2400"/>
            </a:lvl6pPr>
            <a:lvl7pPr marL="3264304" indent="0">
              <a:buNone/>
              <a:defRPr sz="2400"/>
            </a:lvl7pPr>
            <a:lvl8pPr marL="3808354" indent="0">
              <a:buNone/>
              <a:defRPr sz="2400"/>
            </a:lvl8pPr>
            <a:lvl9pPr marL="4352405" indent="0">
              <a:buNone/>
              <a:defRPr sz="2400"/>
            </a:lvl9pPr>
          </a:lstStyle>
          <a:p>
            <a:endParaRPr lang="hr-HR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/>
          </p:nvPr>
        </p:nvSpPr>
        <p:spPr>
          <a:xfrm>
            <a:off x="8076993" y="1521009"/>
            <a:ext cx="3529771" cy="20879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051" indent="0">
              <a:buNone/>
              <a:defRPr sz="3349"/>
            </a:lvl2pPr>
            <a:lvl3pPr marL="1088101" indent="0">
              <a:buNone/>
              <a:defRPr sz="2849"/>
            </a:lvl3pPr>
            <a:lvl4pPr marL="1632152" indent="0">
              <a:buNone/>
              <a:defRPr sz="2400"/>
            </a:lvl4pPr>
            <a:lvl5pPr marL="2176203" indent="0">
              <a:buNone/>
              <a:defRPr sz="2400"/>
            </a:lvl5pPr>
            <a:lvl6pPr marL="2720253" indent="0">
              <a:buNone/>
              <a:defRPr sz="2400"/>
            </a:lvl6pPr>
            <a:lvl7pPr marL="3264304" indent="0">
              <a:buNone/>
              <a:defRPr sz="2400"/>
            </a:lvl7pPr>
            <a:lvl8pPr marL="3808354" indent="0">
              <a:buNone/>
              <a:defRPr sz="2400"/>
            </a:lvl8pPr>
            <a:lvl9pPr marL="4352405" indent="0">
              <a:buNone/>
              <a:defRPr sz="2400"/>
            </a:lvl9pPr>
          </a:lstStyle>
          <a:p>
            <a:endParaRPr lang="hr-HR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85235" y="3680999"/>
            <a:ext cx="3565789" cy="4319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500"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4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2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2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</a:t>
            </a:r>
            <a:endParaRPr lang="hr-HR"/>
          </a:p>
        </p:txBody>
      </p:sp>
      <p:sp>
        <p:nvSpPr>
          <p:cNvPr id="15" name="Subtitle 2"/>
          <p:cNvSpPr txBox="1">
            <a:spLocks/>
          </p:cNvSpPr>
          <p:nvPr userDrawn="1"/>
        </p:nvSpPr>
        <p:spPr>
          <a:xfrm>
            <a:off x="4331114" y="3680999"/>
            <a:ext cx="3565789" cy="431998"/>
          </a:xfrm>
          <a:prstGeom prst="rect">
            <a:avLst/>
          </a:prstGeom>
        </p:spPr>
        <p:txBody>
          <a:bodyPr/>
          <a:lstStyle>
            <a:lvl1pPr marL="0" indent="0" algn="l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88319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6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176638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264957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353276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441594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9913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8232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6551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/>
              <a:t>Click to edit</a:t>
            </a:r>
            <a:endParaRPr lang="hr-HR" sz="2500" b="1"/>
          </a:p>
        </p:txBody>
      </p:sp>
      <p:sp>
        <p:nvSpPr>
          <p:cNvPr id="16" name="Subtitle 2"/>
          <p:cNvSpPr txBox="1">
            <a:spLocks/>
          </p:cNvSpPr>
          <p:nvPr userDrawn="1"/>
        </p:nvSpPr>
        <p:spPr>
          <a:xfrm>
            <a:off x="8076994" y="3680999"/>
            <a:ext cx="3565789" cy="431998"/>
          </a:xfrm>
          <a:prstGeom prst="rect">
            <a:avLst/>
          </a:prstGeom>
        </p:spPr>
        <p:txBody>
          <a:bodyPr/>
          <a:lstStyle>
            <a:lvl1pPr marL="0" indent="0" algn="l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88319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6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176638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57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264957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353276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441594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9913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8232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6551" indent="0" algn="ctr" defTabSz="2176638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b="1"/>
              <a:t>Click to edit</a:t>
            </a:r>
            <a:endParaRPr lang="hr-HR" sz="2500" b="1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85223" y="4184997"/>
            <a:ext cx="3529783" cy="1475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5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31115" y="4184997"/>
            <a:ext cx="3529783" cy="1475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5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6994" y="4184997"/>
            <a:ext cx="3529783" cy="14759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5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86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585235" y="1521009"/>
            <a:ext cx="5402710" cy="4175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051" indent="0">
              <a:buNone/>
              <a:defRPr sz="3349"/>
            </a:lvl2pPr>
            <a:lvl3pPr marL="1088101" indent="0">
              <a:buNone/>
              <a:defRPr sz="2849"/>
            </a:lvl3pPr>
            <a:lvl4pPr marL="1632152" indent="0">
              <a:buNone/>
              <a:defRPr sz="2400"/>
            </a:lvl4pPr>
            <a:lvl5pPr marL="2176203" indent="0">
              <a:buNone/>
              <a:defRPr sz="2400"/>
            </a:lvl5pPr>
            <a:lvl6pPr marL="2720253" indent="0">
              <a:buNone/>
              <a:defRPr sz="2400"/>
            </a:lvl6pPr>
            <a:lvl7pPr marL="3264304" indent="0">
              <a:buNone/>
              <a:defRPr sz="2400"/>
            </a:lvl7pPr>
            <a:lvl8pPr marL="3808354" indent="0">
              <a:buNone/>
              <a:defRPr sz="2400"/>
            </a:lvl8pPr>
            <a:lvl9pPr marL="4352405" indent="0">
              <a:buNone/>
              <a:defRPr sz="2400"/>
            </a:lvl9pPr>
          </a:lstStyle>
          <a:p>
            <a:endParaRPr lang="hr-HR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>
          <a:xfrm>
            <a:off x="6204054" y="1521009"/>
            <a:ext cx="5366692" cy="4211980"/>
          </a:xfrm>
          <a:prstGeom prst="rect">
            <a:avLst/>
          </a:prstGeom>
        </p:spPr>
        <p:txBody>
          <a:bodyPr/>
          <a:lstStyle>
            <a:lvl1pPr>
              <a:buClr>
                <a:srgbClr val="39B54A"/>
              </a:buClr>
              <a:defRPr sz="2500" b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84082" indent="-340031">
              <a:buFont typeface="Arial" panose="020B0604020202020204" pitchFamily="34" charset="0"/>
              <a:buChar char="•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360126" indent="-272025">
              <a:buFont typeface="Wingdings" panose="05000000000000000000" pitchFamily="2" charset="2"/>
              <a:buChar char="§"/>
              <a:defRPr sz="250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50" b="1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5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5235" y="670636"/>
            <a:ext cx="10972800" cy="706374"/>
          </a:xfrm>
          <a:prstGeom prst="rect">
            <a:avLst/>
          </a:prstGeom>
        </p:spPr>
        <p:txBody>
          <a:bodyPr/>
          <a:lstStyle>
            <a:lvl1pPr algn="l">
              <a:defRPr sz="4999" b="1">
                <a:solidFill>
                  <a:srgbClr val="39B54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75600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4"/>
          </p:nvPr>
        </p:nvSpPr>
        <p:spPr>
          <a:xfrm>
            <a:off x="585235" y="585013"/>
            <a:ext cx="11021529" cy="5111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051" indent="0">
              <a:buNone/>
              <a:defRPr sz="3349"/>
            </a:lvl2pPr>
            <a:lvl3pPr marL="1088101" indent="0">
              <a:buNone/>
              <a:defRPr sz="2849"/>
            </a:lvl3pPr>
            <a:lvl4pPr marL="1632152" indent="0">
              <a:buNone/>
              <a:defRPr sz="2400"/>
            </a:lvl4pPr>
            <a:lvl5pPr marL="2176203" indent="0">
              <a:buNone/>
              <a:defRPr sz="2400"/>
            </a:lvl5pPr>
            <a:lvl6pPr marL="2720253" indent="0">
              <a:buNone/>
              <a:defRPr sz="2400"/>
            </a:lvl6pPr>
            <a:lvl7pPr marL="3264304" indent="0">
              <a:buNone/>
              <a:defRPr sz="2400"/>
            </a:lvl7pPr>
            <a:lvl8pPr marL="3808354" indent="0">
              <a:buNone/>
              <a:defRPr sz="2400"/>
            </a:lvl8pPr>
            <a:lvl9pPr marL="4352405" indent="0">
              <a:buNone/>
              <a:defRPr sz="2400"/>
            </a:lvl9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9332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1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108810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38" indent="-408038" algn="l" defTabSz="1088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082" indent="-340031" algn="l" defTabSz="1088101" rtl="0" eaLnBrk="1" latinLnBrk="0" hangingPunct="1">
        <a:spcBef>
          <a:spcPct val="20000"/>
        </a:spcBef>
        <a:buFont typeface="Arial" panose="020B0604020202020204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126" indent="-272025" algn="l" defTabSz="1088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177" indent="-272025" algn="l" defTabSz="1088101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228" indent="-272025" algn="l" defTabSz="1088101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2278" indent="-272025" algn="l" defTabSz="1088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329" indent="-272025" algn="l" defTabSz="1088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380" indent="-272025" algn="l" defTabSz="1088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430" indent="-272025" algn="l" defTabSz="108810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051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101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152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203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0253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4304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8354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2405" algn="l" defTabSz="108810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446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txStyles>
    <p:titleStyle>
      <a:lvl1pPr algn="ctr" defTabSz="457109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6" indent="-171416" algn="l" defTabSz="4571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01" indent="-142846" algn="l" defTabSz="457109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386" indent="-114277" algn="l" defTabSz="4571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99940" indent="-114277" algn="l" defTabSz="457109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494" indent="-114277" algn="l" defTabSz="457109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049" indent="-114277" algn="l" defTabSz="4571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603" indent="-114277" algn="l" defTabSz="4571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157" indent="-114277" algn="l" defTabSz="4571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2711" indent="-114277" algn="l" defTabSz="4571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5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09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663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217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771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326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599880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434" algn="l" defTabSz="45710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plan?utm_source=unsplash&amp;utm_medium=referral&amp;utm_content=creditCopyText" TargetMode="External"/><Relationship Id="rId4" Type="http://schemas.openxmlformats.org/officeDocument/2006/relationships/hyperlink" Target="https://unsplash.com/@sigmund?utm_source=unsplash&amp;utm_medium=referral&amp;utm_content=creditCopyTex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s/photos/time?utm_source=unsplash&amp;utm_medium=referral&amp;utm_content=creditCopyText" TargetMode="External"/><Relationship Id="rId3" Type="http://schemas.openxmlformats.org/officeDocument/2006/relationships/image" Target="../media/image18.jpg"/><Relationship Id="rId7" Type="http://schemas.openxmlformats.org/officeDocument/2006/relationships/hyperlink" Target="https://unsplash.com/@nate_dumlao?utm_source=unsplash&amp;utm_medium=referral&amp;utm_content=creditCopyTex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hyperlink" Target="https://unsplash.com/s/photos/money?utm_source=unsplash&amp;utm_medium=referral&amp;utm_content=creditCopyText" TargetMode="External"/><Relationship Id="rId4" Type="http://schemas.openxmlformats.org/officeDocument/2006/relationships/hyperlink" Target="https://unsplash.com/@micheile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unsplash.com/s/photos/2020?utm_source=unsplash&amp;utm_medium=referral&amp;utm_content=creditCopyText" TargetMode="External"/><Relationship Id="rId4" Type="http://schemas.openxmlformats.org/officeDocument/2006/relationships/hyperlink" Target="https://unsplash.com/es/@kellysikkema?utm_source=unsplash&amp;utm_medium=referral&amp;utm_content=creditCopyTex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artificial-inteligence?utm_source=unsplash&amp;utm_medium=referral&amp;utm_content=creditCopyText" TargetMode="External"/><Relationship Id="rId4" Type="http://schemas.openxmlformats.org/officeDocument/2006/relationships/hyperlink" Target="https://unsplash.com/@markusspiske?utm_source=unsplash&amp;utm_medium=referral&amp;utm_content=creditCopyText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hard-work?utm_source=unsplash&amp;utm_medium=referral&amp;utm_content=creditCopyText" TargetMode="External"/><Relationship Id="rId4" Type="http://schemas.openxmlformats.org/officeDocument/2006/relationships/hyperlink" Target="https://unsplash.com/@elisa_ventur?utm_source=unsplash&amp;utm_medium=referral&amp;utm_content=creditCopyTex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hard-work?utm_source=unsplash&amp;utm_medium=referral&amp;utm_content=creditCopyText" TargetMode="External"/><Relationship Id="rId4" Type="http://schemas.openxmlformats.org/officeDocument/2006/relationships/hyperlink" Target="https://unsplash.com/@dchuck?utm_source=unsplash&amp;utm_medium=referral&amp;utm_content=creditCopyTex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zoom?utm_source=unsplash&amp;utm_medium=referral&amp;utm_content=creditCopyText" TargetMode="External"/><Relationship Id="rId4" Type="http://schemas.openxmlformats.org/officeDocument/2006/relationships/hyperlink" Target="https://unsplash.com/es/@visuals?utm_source=unsplash&amp;utm_medium=referral&amp;utm_content=creditCopyText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student-centerd?utm_source=unsplash&amp;utm_medium=referral&amp;utm_content=creditCopyText" TargetMode="External"/><Relationship Id="rId4" Type="http://schemas.openxmlformats.org/officeDocument/2006/relationships/hyperlink" Target="https://unsplash.com/ja/@norevisions?utm_source=unsplash&amp;utm_medium=referral&amp;utm_content=creditCopyTex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unsplash.com/s/photos/gaming?utm_source=unsplash&amp;utm_medium=referral&amp;utm_content=creditCopyText" TargetMode="External"/><Relationship Id="rId4" Type="http://schemas.openxmlformats.org/officeDocument/2006/relationships/hyperlink" Target="https://unsplash.com/@melocokr?utm_source=unsplash&amp;utm_medium=referral&amp;utm_content=creditCopyText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adliwahid?utm_source=unsplash&amp;utm_medium=referral&amp;utm_content=creditCopyText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unsplash.com/s/photos/burden?utm_source=unsplash&amp;utm_medium=referral&amp;utm_content=creditCopyTex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FFEFD91-113E-4623-9F9D-DC68C548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383" y="2152610"/>
            <a:ext cx="8100787" cy="1456367"/>
          </a:xfrm>
        </p:spPr>
        <p:txBody>
          <a:bodyPr lIns="91440" tIns="45720" rIns="91440" bIns="45720" anchor="t"/>
          <a:lstStyle/>
          <a:p>
            <a:r>
              <a:rPr lang="hr-HR" sz="5400" cap="none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Jesmo li spremni za </a:t>
            </a:r>
            <a:r>
              <a:rPr lang="hr-HR" sz="54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HyFlex?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BDC902-E16B-7F51-85A3-ACABC6F1FCF3}"/>
              </a:ext>
            </a:extLst>
          </p:cNvPr>
          <p:cNvSpPr txBox="1"/>
          <p:nvPr/>
        </p:nvSpPr>
        <p:spPr>
          <a:xfrm>
            <a:off x="6999513" y="4267200"/>
            <a:ext cx="4147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2800" b="1" dirty="0">
                <a:solidFill>
                  <a:srgbClr val="71446B"/>
                </a:solidFill>
              </a:rPr>
              <a:t>Aleksandra Mudrinić Ribić</a:t>
            </a:r>
          </a:p>
          <a:p>
            <a:r>
              <a:rPr lang="en-HR" sz="2400" i="1" dirty="0">
                <a:solidFill>
                  <a:srgbClr val="71446B"/>
                </a:solidFill>
              </a:rPr>
              <a:t>amudrinic@carnet.hr</a:t>
            </a:r>
          </a:p>
        </p:txBody>
      </p:sp>
    </p:spTree>
    <p:extLst>
      <p:ext uri="{BB962C8B-B14F-4D97-AF65-F5344CB8AC3E}">
        <p14:creationId xmlns:p14="http://schemas.microsoft.com/office/powerpoint/2010/main" val="380529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etter&#10;&#10;Description automatically generated with medium confidence">
            <a:extLst>
              <a:ext uri="{FF2B5EF4-FFF2-40B4-BE49-F238E27FC236}">
                <a16:creationId xmlns:a16="http://schemas.microsoft.com/office/drawing/2014/main" id="{787292FE-52E3-AD3B-53B3-0CC0968B0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0" b="17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065F4-BA1A-A523-0C9A-CFDBC9515224}"/>
              </a:ext>
            </a:extLst>
          </p:cNvPr>
          <p:cNvSpPr txBox="1"/>
          <p:nvPr/>
        </p:nvSpPr>
        <p:spPr>
          <a:xfrm>
            <a:off x="9757438" y="6470250"/>
            <a:ext cx="2434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en-GB" sz="1200" b="0" i="0" dirty="0">
                <a:effectLst/>
                <a:hlinkClick r:id="rId4"/>
              </a:rPr>
              <a:t>Sigmund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on </a:t>
            </a:r>
            <a:r>
              <a:rPr lang="en-GB" sz="1200" b="0" i="0" dirty="0">
                <a:effectLst/>
                <a:hlinkClick r:id="rId5"/>
              </a:rPr>
              <a:t>Unsplash</a:t>
            </a:r>
            <a:endParaRPr lang="en-HR" sz="1200" dirty="0"/>
          </a:p>
        </p:txBody>
      </p:sp>
    </p:spTree>
    <p:extLst>
      <p:ext uri="{BB962C8B-B14F-4D97-AF65-F5344CB8AC3E}">
        <p14:creationId xmlns:p14="http://schemas.microsoft.com/office/powerpoint/2010/main" val="99636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33125-2BEB-5407-BC9E-493C09101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360" y="739027"/>
            <a:ext cx="10972800" cy="4525963"/>
          </a:xfrm>
        </p:spPr>
        <p:txBody>
          <a:bodyPr/>
          <a:lstStyle/>
          <a:p>
            <a:pPr marL="0" indent="0" algn="ctr">
              <a:buNone/>
            </a:pPr>
            <a:endParaRPr lang="en-HR" sz="8800" dirty="0">
              <a:solidFill>
                <a:schemeClr val="accent1">
                  <a:lumMod val="75000"/>
                </a:schemeClr>
              </a:solidFill>
              <a:latin typeface="Chalkduster" panose="03050602040202020205" pitchFamily="66" charset="77"/>
            </a:endParaRPr>
          </a:p>
          <a:p>
            <a:pPr marL="0" indent="0" algn="ctr">
              <a:buNone/>
            </a:pPr>
            <a:r>
              <a:rPr lang="en-HR" sz="88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HYFLEX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716FF5-D984-396E-82E0-18F05B76A2B8}"/>
              </a:ext>
            </a:extLst>
          </p:cNvPr>
          <p:cNvSpPr txBox="1"/>
          <p:nvPr/>
        </p:nvSpPr>
        <p:spPr>
          <a:xfrm>
            <a:off x="776840" y="4972603"/>
            <a:ext cx="10781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  <a:cs typeface="Arial" panose="020B0604020202020204" pitchFamily="34" charset="0"/>
              </a:rPr>
              <a:t>a</a:t>
            </a:r>
            <a:r>
              <a:rPr lang="en-HR" sz="32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  <a:cs typeface="Arial" panose="020B0604020202020204" pitchFamily="34" charset="0"/>
              </a:rPr>
              <a:t>ka hybrid-flexible teaching and learning</a:t>
            </a:r>
          </a:p>
        </p:txBody>
      </p:sp>
    </p:spTree>
    <p:extLst>
      <p:ext uri="{BB962C8B-B14F-4D97-AF65-F5344CB8AC3E}">
        <p14:creationId xmlns:p14="http://schemas.microsoft.com/office/powerpoint/2010/main" val="3817691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3D5EC-1930-03AC-77E5-F0F1D83FF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Kako </a:t>
            </a:r>
            <a:r>
              <a:rPr lang="en-HR" i="1" dirty="0"/>
              <a:t>radi</a:t>
            </a:r>
            <a:r>
              <a:rPr lang="en-HR" dirty="0"/>
              <a:t> HyFlex?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2149B-7A22-5821-E646-C90719BF6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</a:t>
            </a:r>
            <a:r>
              <a:rPr lang="en-HR" dirty="0"/>
              <a:t>ombinacija hibridnog i fleksibilnog</a:t>
            </a:r>
          </a:p>
          <a:p>
            <a:r>
              <a:rPr lang="en-HR" dirty="0"/>
              <a:t>Hibridno = kombinacija online nastave i nastave uživo</a:t>
            </a:r>
          </a:p>
          <a:p>
            <a:r>
              <a:rPr lang="en-HR" dirty="0"/>
              <a:t>Fleksibilno = učenik odlučuje i definira kako će participirati u procesu</a:t>
            </a:r>
          </a:p>
          <a:p>
            <a:pPr marL="0" indent="0">
              <a:buNone/>
            </a:pPr>
            <a:endParaRPr lang="en-HR" dirty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HR" dirty="0"/>
              <a:t>HyFlex = mogućnost/odabir pohađanja online nastave i nastave u živo s ciljem ostvarenja maksimalnog postignuća u realizaciji ishoda učenja</a:t>
            </a:r>
          </a:p>
          <a:p>
            <a:pPr marL="0" indent="0">
              <a:buNone/>
            </a:pPr>
            <a:r>
              <a:rPr lang="hr-HR" i="1" dirty="0"/>
              <a:t>Svi načini sudjelovanja trebali bi dovesti do jednakog učenja!</a:t>
            </a:r>
            <a:endParaRPr lang="en-HR" i="1" dirty="0"/>
          </a:p>
          <a:p>
            <a:pPr marL="0" indent="0">
              <a:buNone/>
            </a:pPr>
            <a:endParaRPr lang="en-HR" dirty="0"/>
          </a:p>
          <a:p>
            <a:pPr marL="0" indent="0">
              <a:buNone/>
            </a:pPr>
            <a:r>
              <a:rPr lang="en-HR" dirty="0"/>
              <a:t>Ustanova = nositelj odluke, procesa i podrške!</a:t>
            </a:r>
          </a:p>
          <a:p>
            <a:pPr marL="0" indent="0">
              <a:buNone/>
            </a:pPr>
            <a:endParaRPr lang="en-HR" dirty="0"/>
          </a:p>
          <a:p>
            <a:pPr marL="0" indent="0">
              <a:buNone/>
            </a:pPr>
            <a:endParaRPr lang="en-HR" dirty="0"/>
          </a:p>
          <a:p>
            <a:pPr marL="0" indent="0">
              <a:buNone/>
            </a:pP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9951448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F3B6-E0E9-F8D8-47FC-B3CDA0C5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061" y="739026"/>
            <a:ext cx="5342973" cy="637983"/>
          </a:xfrm>
        </p:spPr>
        <p:txBody>
          <a:bodyPr/>
          <a:lstStyle/>
          <a:p>
            <a:r>
              <a:rPr lang="en-HR" sz="4000" dirty="0"/>
              <a:t>Obrazovna ustanova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5ECE9-02E7-4859-3F67-CC182B33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024" y="1600673"/>
            <a:ext cx="5319666" cy="4460496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dirty="0"/>
              <a:t>N</a:t>
            </a:r>
            <a:r>
              <a:rPr lang="en-HR" dirty="0"/>
              <a:t>e donosi odluke o načinu pohađanja nastave učenika</a:t>
            </a:r>
          </a:p>
          <a:p>
            <a:pPr>
              <a:spcAft>
                <a:spcPts val="600"/>
              </a:spcAft>
            </a:pPr>
            <a:r>
              <a:rPr lang="en-HR" dirty="0"/>
              <a:t>Osigurava HyFlex instrukcijski model</a:t>
            </a:r>
          </a:p>
          <a:p>
            <a:pPr>
              <a:spcAft>
                <a:spcPts val="600"/>
              </a:spcAft>
            </a:pPr>
            <a:r>
              <a:rPr lang="en-HR" dirty="0"/>
              <a:t>Osigurava realizaciju obrazovnog procesa i ishoda učenja</a:t>
            </a:r>
          </a:p>
          <a:p>
            <a:pPr>
              <a:spcAft>
                <a:spcPts val="600"/>
              </a:spcAft>
            </a:pPr>
            <a:r>
              <a:rPr lang="en-HR" dirty="0"/>
              <a:t>Osigurava podršku učeniku za obrazovni proces</a:t>
            </a:r>
          </a:p>
          <a:p>
            <a:endParaRPr lang="en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58BD7-D927-1B75-1B06-306DA48E7CBA}"/>
              </a:ext>
            </a:extLst>
          </p:cNvPr>
          <p:cNvSpPr txBox="1"/>
          <p:nvPr/>
        </p:nvSpPr>
        <p:spPr>
          <a:xfrm>
            <a:off x="1178719" y="796831"/>
            <a:ext cx="61007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HR" sz="4000" b="1" i="0" u="none" strike="noStrike" kern="1200" cap="none" spc="0" normalizeH="0" baseline="0" noProof="0" dirty="0">
                <a:ln>
                  <a:noFill/>
                </a:ln>
                <a:solidFill>
                  <a:srgbClr val="39B54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Učenik</a:t>
            </a:r>
            <a:endParaRPr lang="en-HR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F583B-E0E7-867E-E6EB-BEFD01EF7BC9}"/>
              </a:ext>
            </a:extLst>
          </p:cNvPr>
          <p:cNvSpPr txBox="1"/>
          <p:nvPr/>
        </p:nvSpPr>
        <p:spPr>
          <a:xfrm>
            <a:off x="671513" y="1857376"/>
            <a:ext cx="474345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88101">
              <a:spcBef>
                <a:spcPct val="20000"/>
              </a:spcBef>
              <a:spcAft>
                <a:spcPts val="600"/>
              </a:spcAft>
              <a:buClr>
                <a:srgbClr val="39B54A"/>
              </a:buClr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HR" sz="25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onosi </a:t>
            </a:r>
            <a:r>
              <a:rPr lang="en-HR" sz="2500" b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odluke</a:t>
            </a:r>
            <a:r>
              <a:rPr lang="en-HR" sz="25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načinu pohađanja nastave</a:t>
            </a:r>
          </a:p>
          <a:p>
            <a:pPr marL="342900" indent="-342900" defTabSz="1088101">
              <a:spcBef>
                <a:spcPct val="20000"/>
              </a:spcBef>
              <a:spcAft>
                <a:spcPts val="600"/>
              </a:spcAft>
              <a:buClr>
                <a:srgbClr val="39B54A"/>
              </a:buClr>
              <a:buFont typeface="Arial" panose="020B0604020202020204" pitchFamily="34" charset="0"/>
              <a:buChar char="•"/>
            </a:pPr>
            <a:r>
              <a:rPr lang="en-HR" sz="25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Odgovoran su za svoje odluke - koje mogu mijenjati</a:t>
            </a: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5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5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780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EAB1-8134-AC32-C360-E029BE213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046B9-5B9E-DEC8-DB3D-52CEB7A480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Usporedba na 45 studija*</a:t>
            </a:r>
          </a:p>
          <a:p>
            <a:r>
              <a:rPr lang="hr-HR" dirty="0"/>
              <a:t>Nešto značajnije bolji rezultati hibridnog modela (</a:t>
            </a:r>
            <a:r>
              <a:rPr lang="hr-HR" i="1" dirty="0"/>
              <a:t>u usporedbi s modelom u živo</a:t>
            </a:r>
            <a:r>
              <a:rPr lang="hr-HR" dirty="0"/>
              <a:t>)</a:t>
            </a:r>
          </a:p>
          <a:p>
            <a:r>
              <a:rPr lang="hr-HR" dirty="0"/>
              <a:t>Razlog:</a:t>
            </a:r>
          </a:p>
          <a:p>
            <a:pPr lvl="1"/>
            <a:r>
              <a:rPr lang="hr-HR" dirty="0"/>
              <a:t>Dodatno vrijeme i okolina za učenje </a:t>
            </a:r>
          </a:p>
          <a:p>
            <a:pPr lvl="1"/>
            <a:r>
              <a:rPr lang="hr-HR" dirty="0"/>
              <a:t>Dodatni elementi nastave (</a:t>
            </a:r>
            <a:r>
              <a:rPr lang="hr-HR" i="1" dirty="0"/>
              <a:t>izvori i sadržaji</a:t>
            </a:r>
            <a:r>
              <a:rPr lang="hr-HR" dirty="0"/>
              <a:t>)</a:t>
            </a:r>
          </a:p>
          <a:p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pPr marL="0" indent="0">
              <a:buNone/>
            </a:pPr>
            <a:r>
              <a:rPr lang="en-GB" b="0" i="0" u="none" strike="no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		</a:t>
            </a:r>
            <a:r>
              <a:rPr lang="en-GB" sz="1600" b="0" i="0" u="none" strike="no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				*Toyama, Murphy, </a:t>
            </a:r>
            <a:r>
              <a:rPr lang="en-GB" sz="1600" b="0" i="0" u="none" strike="noStrike" dirty="0" err="1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Bakia</a:t>
            </a:r>
            <a:r>
              <a:rPr lang="en-GB" sz="1600" b="0" i="0" u="none" strike="noStrike" dirty="0">
                <a:solidFill>
                  <a:srgbClr val="212529"/>
                </a:solidFill>
                <a:effectLst/>
                <a:latin typeface="Roboto" panose="02000000000000000000" pitchFamily="2" charset="0"/>
              </a:rPr>
              <a:t>, &amp; Jones, 2010</a:t>
            </a:r>
            <a:endParaRPr lang="hr-HR" sz="1600" dirty="0"/>
          </a:p>
        </p:txBody>
      </p:sp>
    </p:spTree>
    <p:extLst>
      <p:ext uri="{BB962C8B-B14F-4D97-AF65-F5344CB8AC3E}">
        <p14:creationId xmlns:p14="http://schemas.microsoft.com/office/powerpoint/2010/main" val="2785098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CA0B-5986-14DC-10CE-0268B8252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sz="54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HYFLEX -model</a:t>
            </a:r>
            <a:endParaRPr lang="en-HR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D1DD575-CFA5-0DE9-B8A5-5E5A5E962E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044622"/>
              </p:ext>
            </p:extLst>
          </p:nvPr>
        </p:nvGraphicFramePr>
        <p:xfrm>
          <a:off x="561975" y="1592263"/>
          <a:ext cx="10972800" cy="4525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59773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385B4A0-8675-5665-3D6A-AD2D45486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262066"/>
            <a:ext cx="11950700" cy="6333868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1F3184-A720-7295-6EB8-B64E75028F35}"/>
              </a:ext>
            </a:extLst>
          </p:cNvPr>
          <p:cNvSpPr txBox="1"/>
          <p:nvPr/>
        </p:nvSpPr>
        <p:spPr>
          <a:xfrm rot="20323782">
            <a:off x="364604" y="1656157"/>
            <a:ext cx="78765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60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HYFLEX - model</a:t>
            </a:r>
            <a:endParaRPr lang="en-HR" sz="6000" dirty="0"/>
          </a:p>
        </p:txBody>
      </p:sp>
    </p:spTree>
    <p:extLst>
      <p:ext uri="{BB962C8B-B14F-4D97-AF65-F5344CB8AC3E}">
        <p14:creationId xmlns:p14="http://schemas.microsoft.com/office/powerpoint/2010/main" val="1868143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385B4A0-8675-5665-3D6A-AD2D45486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262066"/>
            <a:ext cx="11950700" cy="6333868"/>
          </a:xfrm>
          <a:noFill/>
        </p:spPr>
      </p:pic>
    </p:spTree>
    <p:extLst>
      <p:ext uri="{BB962C8B-B14F-4D97-AF65-F5344CB8AC3E}">
        <p14:creationId xmlns:p14="http://schemas.microsoft.com/office/powerpoint/2010/main" val="4161205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CF3B6-E0E9-F8D8-47FC-B3CDA0C53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514" y="366008"/>
            <a:ext cx="5342973" cy="637983"/>
          </a:xfrm>
        </p:spPr>
        <p:txBody>
          <a:bodyPr/>
          <a:lstStyle/>
          <a:p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5ECE9-02E7-4859-3F67-CC182B33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024" y="1377009"/>
            <a:ext cx="5319666" cy="4460496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Visoka razina oblikovanja sadržaja i aktivnosti</a:t>
            </a:r>
          </a:p>
          <a:p>
            <a:pPr marL="342900" marR="0" lvl="0" indent="-342900" algn="l" defTabSz="108810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Više resursa/mogućnosti za učenje</a:t>
            </a:r>
          </a:p>
          <a:p>
            <a:pPr marL="342900" marR="0" lvl="0" indent="-342900" algn="l" defTabSz="108810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Pažljivije definiranje puta i samog procesa učenja</a:t>
            </a:r>
          </a:p>
          <a:p>
            <a:pPr marL="342900" marR="0" lvl="0" indent="-342900" algn="l" defTabSz="108810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ntinuirani razvoj (</a:t>
            </a:r>
            <a:r>
              <a:rPr kumimoji="0" lang="en-HR" sz="2000" b="0" i="1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digitlanih</a:t>
            </a: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vještina </a:t>
            </a:r>
          </a:p>
          <a:p>
            <a:pPr marL="342900" marR="0" lvl="0" indent="-342900" algn="l" defTabSz="108810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HR" sz="2000" dirty="0"/>
              <a:t>Ponovna iskoristivost materijala</a:t>
            </a:r>
            <a:endParaRPr kumimoji="0" lang="en-HR" sz="2000" b="0" i="0" u="none" strike="noStrike" kern="1200" cap="none" spc="0" normalizeH="0" baseline="0" noProof="0" dirty="0">
              <a:ln>
                <a:noFill/>
              </a:ln>
              <a:solidFill>
                <a:srgbClr val="6D6E7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1088101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Ukorak s trendovima - konkurentnost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en-HR" dirty="0"/>
          </a:p>
          <a:p>
            <a:endParaRPr lang="en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58BD7-D927-1B75-1B06-306DA48E7CBA}"/>
              </a:ext>
            </a:extLst>
          </p:cNvPr>
          <p:cNvSpPr txBox="1"/>
          <p:nvPr/>
        </p:nvSpPr>
        <p:spPr>
          <a:xfrm>
            <a:off x="671513" y="366008"/>
            <a:ext cx="6100762" cy="861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HR" sz="4999" b="1" i="0" u="none" strike="noStrike" kern="1200" cap="none" spc="0" normalizeH="0" baseline="0" noProof="0" dirty="0">
                <a:ln>
                  <a:noFill/>
                </a:ln>
                <a:solidFill>
                  <a:srgbClr val="39B54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Prednosti</a:t>
            </a:r>
            <a:endParaRPr lang="en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F583B-E0E7-867E-E6EB-BEFD01EF7BC9}"/>
              </a:ext>
            </a:extLst>
          </p:cNvPr>
          <p:cNvSpPr txBox="1"/>
          <p:nvPr/>
        </p:nvSpPr>
        <p:spPr>
          <a:xfrm>
            <a:off x="633966" y="1377009"/>
            <a:ext cx="474345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1088101"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Font typeface="Arial" panose="020B0604020202020204" pitchFamily="34" charset="0"/>
              <a:buChar char="•"/>
            </a:pPr>
            <a:r>
              <a:rPr lang="en-HR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Pristup u skladu s osobnim potrebama učenika – </a:t>
            </a:r>
            <a:r>
              <a:rPr lang="en-HR" sz="2000" i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konkurentnost</a:t>
            </a:r>
          </a:p>
          <a:p>
            <a:pPr marL="342900" indent="-342900" defTabSz="1088101"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Font typeface="Arial" panose="020B0604020202020204" pitchFamily="34" charset="0"/>
              <a:buChar char="•"/>
            </a:pPr>
            <a:r>
              <a:rPr lang="en-HR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HR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gućnost pohađanja nastave bez dodatnih troškova putovanja</a:t>
            </a:r>
          </a:p>
          <a:p>
            <a:pPr marL="342900" indent="-342900" defTabSz="1088101"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Font typeface="Arial" panose="020B0604020202020204" pitchFamily="34" charset="0"/>
              <a:buChar char="•"/>
            </a:pPr>
            <a:r>
              <a:rPr lang="en-HR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Mogućnost upisa više studenata bez prostornih/učioničkih (</a:t>
            </a:r>
            <a:r>
              <a:rPr lang="en-HR" sz="2000" i="1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vremenskih</a:t>
            </a:r>
            <a:r>
              <a:rPr lang="en-HR" sz="20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prepreka</a:t>
            </a:r>
          </a:p>
          <a:p>
            <a:pPr marL="342900" indent="-342900" defTabSz="1088101">
              <a:spcBef>
                <a:spcPts val="1200"/>
              </a:spcBef>
              <a:spcAft>
                <a:spcPts val="1200"/>
              </a:spcAft>
              <a:buClr>
                <a:srgbClr val="39B54A"/>
              </a:buClr>
              <a:buFont typeface="Arial" panose="020B0604020202020204" pitchFamily="34" charset="0"/>
              <a:buChar char="•"/>
            </a:pP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Više učenika obuhvatiti s istim resursima</a:t>
            </a: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412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5ECE9-02E7-4859-3F67-CC182B3345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15024" y="1377009"/>
            <a:ext cx="5319666" cy="4460496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en-HR" dirty="0"/>
          </a:p>
          <a:p>
            <a:endParaRPr lang="en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A58BD7-D927-1B75-1B06-306DA48E7CBA}"/>
              </a:ext>
            </a:extLst>
          </p:cNvPr>
          <p:cNvSpPr txBox="1"/>
          <p:nvPr/>
        </p:nvSpPr>
        <p:spPr>
          <a:xfrm>
            <a:off x="671513" y="366008"/>
            <a:ext cx="6100762" cy="861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HR" sz="4999" b="1" i="0" u="none" strike="noStrike" kern="1200" cap="none" spc="0" normalizeH="0" baseline="0" noProof="0" dirty="0">
                <a:ln>
                  <a:noFill/>
                </a:ln>
                <a:solidFill>
                  <a:srgbClr val="39B54A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Nedostaci</a:t>
            </a:r>
            <a:endParaRPr lang="en-H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7F583B-E0E7-867E-E6EB-BEFD01EF7BC9}"/>
              </a:ext>
            </a:extLst>
          </p:cNvPr>
          <p:cNvSpPr txBox="1"/>
          <p:nvPr/>
        </p:nvSpPr>
        <p:spPr>
          <a:xfrm>
            <a:off x="633966" y="1377009"/>
            <a:ext cx="6541534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8038" marR="0" lvl="0" indent="-408038" algn="l" defTabSz="108810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39B54A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Dodatne financije potrebne za uspostavu/kreiranje modela </a:t>
            </a:r>
          </a:p>
          <a:p>
            <a:pPr marL="884082" marR="0" lvl="1" indent="-340031" algn="l" defTabSz="108810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Infrastruktura – mrežna, oprema</a:t>
            </a:r>
          </a:p>
          <a:p>
            <a:pPr marL="884082" marR="0" lvl="1" indent="-340031" algn="l" defTabSz="108810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Ljudski kapital – </a:t>
            </a:r>
            <a:r>
              <a:rPr kumimoji="0" lang="hr-HR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know</a:t>
            </a:r>
            <a:r>
              <a:rPr kumimoji="0" lang="hr-HR" sz="2400" b="0" i="1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how</a:t>
            </a:r>
          </a:p>
          <a:p>
            <a:pPr marL="884082" marR="0" lvl="1" indent="-340031" algn="l" defTabSz="108810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Vremenska</a:t>
            </a:r>
          </a:p>
          <a:p>
            <a:pPr marL="1341282" lvl="2" indent="-340031" defTabSz="1088101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r-HR" sz="2400" dirty="0">
                <a:solidFill>
                  <a:srgbClr val="6D6E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Osmišljavanje/izrada</a:t>
            </a: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sadržaja i aktivnosti </a:t>
            </a:r>
          </a:p>
          <a:p>
            <a:pPr marL="884082" marR="0" lvl="1" indent="-340031" algn="l" defTabSz="1088101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400" b="0" i="0" u="none" strike="noStrike" kern="1200" cap="none" spc="0" normalizeH="0" baseline="0" noProof="0" dirty="0">
                <a:ln>
                  <a:noFill/>
                </a:ln>
                <a:solidFill>
                  <a:srgbClr val="6D6E7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Administraciji studenata</a:t>
            </a: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1088101">
              <a:spcBef>
                <a:spcPct val="20000"/>
              </a:spcBef>
              <a:buClr>
                <a:srgbClr val="39B54A"/>
              </a:buClr>
              <a:buFont typeface="Arial" panose="020B0604020202020204" pitchFamily="34" charset="0"/>
              <a:buChar char="•"/>
            </a:pPr>
            <a:endParaRPr lang="en-HR" sz="20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A40550B-258F-699C-4EFB-2EC1B55A5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59" y="533401"/>
            <a:ext cx="3715124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FF000F-8C1B-BBD1-A327-BC9257B76788}"/>
              </a:ext>
            </a:extLst>
          </p:cNvPr>
          <p:cNvSpPr txBox="1"/>
          <p:nvPr/>
        </p:nvSpPr>
        <p:spPr>
          <a:xfrm>
            <a:off x="7947157" y="2732902"/>
            <a:ext cx="3002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88101">
              <a:spcBef>
                <a:spcPct val="20000"/>
              </a:spcBef>
              <a:buClr>
                <a:srgbClr val="39B54A"/>
              </a:buClr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en-GB" sz="1200" b="0" i="0" dirty="0">
                <a:effectLst/>
                <a:hlinkClick r:id="rId4"/>
              </a:rPr>
              <a:t>micheile dot com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on </a:t>
            </a:r>
            <a:r>
              <a:rPr lang="en-GB" sz="1200" b="0" i="0" dirty="0">
                <a:effectLst/>
                <a:hlinkClick r:id="rId5"/>
              </a:rPr>
              <a:t>Unsplash</a:t>
            </a:r>
            <a:endParaRPr lang="en-HR" sz="1200" dirty="0">
              <a:solidFill>
                <a:srgbClr val="6D6E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sandglass, object, indoor, empty&#10;&#10;Description automatically generated">
            <a:extLst>
              <a:ext uri="{FF2B5EF4-FFF2-40B4-BE49-F238E27FC236}">
                <a16:creationId xmlns:a16="http://schemas.microsoft.com/office/drawing/2014/main" id="{16DCE402-5E7F-1677-3D5E-2FB1BA1AAA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466" y="3159256"/>
            <a:ext cx="1725258" cy="2476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A555A40-DB8E-D76F-D83B-3006E508DAFA}"/>
              </a:ext>
            </a:extLst>
          </p:cNvPr>
          <p:cNvSpPr txBox="1"/>
          <p:nvPr/>
        </p:nvSpPr>
        <p:spPr>
          <a:xfrm>
            <a:off x="8342466" y="5595087"/>
            <a:ext cx="2771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en-GB" sz="1200" b="0" i="0" dirty="0">
                <a:effectLst/>
                <a:hlinkClick r:id="rId7"/>
              </a:rPr>
              <a:t>Nathan Dumlao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on </a:t>
            </a:r>
            <a:r>
              <a:rPr lang="en-GB" sz="1200" b="0" i="0" dirty="0">
                <a:effectLst/>
                <a:hlinkClick r:id="rId8"/>
              </a:rPr>
              <a:t>Unsplash</a:t>
            </a:r>
            <a:endParaRPr lang="en-HR" sz="1200" dirty="0"/>
          </a:p>
        </p:txBody>
      </p:sp>
    </p:spTree>
    <p:extLst>
      <p:ext uri="{BB962C8B-B14F-4D97-AF65-F5344CB8AC3E}">
        <p14:creationId xmlns:p14="http://schemas.microsoft.com/office/powerpoint/2010/main" val="3168277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A0F4-357B-E427-D47A-F9826692BE7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63656" y="1593008"/>
            <a:ext cx="7207090" cy="4139981"/>
          </a:xfrm>
        </p:spPr>
        <p:txBody>
          <a:bodyPr>
            <a:normAutofit/>
          </a:bodyPr>
          <a:lstStyle/>
          <a:p>
            <a:pPr marL="336038">
              <a:spcBef>
                <a:spcPts val="624"/>
              </a:spcBef>
              <a:spcAft>
                <a:spcPts val="600"/>
              </a:spcAft>
            </a:pPr>
            <a:r>
              <a:rPr lang="hr-HR" sz="2000" dirty="0">
                <a:solidFill>
                  <a:schemeClr val="tx1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</a:t>
            </a:r>
            <a:r>
              <a:rPr lang="hr-HR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edostatne pripreme - </a:t>
            </a:r>
            <a:r>
              <a:rPr lang="hr-HR" sz="200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u smislu planiranja nastave na daljinu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000" dirty="0">
                <a:solidFill>
                  <a:schemeClr val="tx1"/>
                </a:solidFill>
                <a:highlight>
                  <a:srgbClr val="FFFFFF"/>
                </a:highlight>
                <a:ea typeface="Arial" panose="020B0604020202020204" pitchFamily="34" charset="0"/>
              </a:rPr>
              <a:t>N</a:t>
            </a:r>
            <a:r>
              <a:rPr lang="hr-HR" sz="200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isu izrađeni novi planovi poučavanja </a:t>
            </a:r>
            <a:r>
              <a:rPr lang="hr-HR" sz="2000" i="1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ea typeface="Arial" panose="020B0604020202020204" pitchFamily="34" charset="0"/>
              </a:rPr>
              <a:t>- specifično prilagođeni online izvođenju</a:t>
            </a:r>
            <a:endParaRPr lang="hr-HR" sz="2000" i="1" dirty="0">
              <a:solidFill>
                <a:schemeClr val="tx1"/>
              </a:solidFill>
              <a:highlight>
                <a:srgbClr val="FFFFFF"/>
              </a:highlight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r-HR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Nastavnici - od osjećaja nespremnosti, preko entuzijazma uslijed savladavanja digitalnih platformi, do osjećaja iscrpljenosti pred kraj nastave na daljinu</a:t>
            </a:r>
          </a:p>
          <a:p>
            <a:r>
              <a:rPr lang="hr-HR" sz="20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Protokom vremena došlo je do zasićenja ovakvim načinom rada</a:t>
            </a:r>
            <a:endParaRPr lang="en-HR" sz="28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5FCC8-A229-4AD4-2BC0-7336A16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35" y="670636"/>
            <a:ext cx="10972800" cy="70637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HR" sz="4200" dirty="0"/>
              <a:t>Crtice iz provedenog istraživanja…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3505BD-8997-2186-5EC9-C28D2F7F7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7" y="1691820"/>
            <a:ext cx="4196583" cy="296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33BBAE-E18F-1908-0B0A-FB23A52FDF72}"/>
              </a:ext>
            </a:extLst>
          </p:cNvPr>
          <p:cNvSpPr txBox="1"/>
          <p:nvPr/>
        </p:nvSpPr>
        <p:spPr>
          <a:xfrm>
            <a:off x="187497" y="5732989"/>
            <a:ext cx="26100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en-GB" sz="1200" b="0" i="0" dirty="0">
                <a:effectLst/>
                <a:hlinkClick r:id="rId4"/>
              </a:rPr>
              <a:t>Kelly Sikkema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on </a:t>
            </a:r>
            <a:r>
              <a:rPr lang="en-GB" sz="1200" b="0" i="0" dirty="0">
                <a:effectLst/>
                <a:hlinkClick r:id="rId5"/>
              </a:rPr>
              <a:t>Unsplash</a:t>
            </a:r>
            <a:endParaRPr lang="en-HR" sz="1200" dirty="0"/>
          </a:p>
        </p:txBody>
      </p:sp>
    </p:spTree>
    <p:extLst>
      <p:ext uri="{BB962C8B-B14F-4D97-AF65-F5344CB8AC3E}">
        <p14:creationId xmlns:p14="http://schemas.microsoft.com/office/powerpoint/2010/main" val="3155943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people, posing&#10;&#10;Description automatically generated">
            <a:extLst>
              <a:ext uri="{FF2B5EF4-FFF2-40B4-BE49-F238E27FC236}">
                <a16:creationId xmlns:a16="http://schemas.microsoft.com/office/drawing/2014/main" id="{37C4683E-9524-A798-1471-ADBC5ED78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3" y="327829"/>
            <a:ext cx="5561013" cy="5561013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E041E28-EB1D-842A-E5DC-87D07AFD6865}"/>
              </a:ext>
            </a:extLst>
          </p:cNvPr>
          <p:cNvSpPr txBox="1"/>
          <p:nvPr/>
        </p:nvSpPr>
        <p:spPr>
          <a:xfrm>
            <a:off x="838200" y="6367472"/>
            <a:ext cx="78232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00" dirty="0"/>
              <a:t>By The cover art can be obtained from the record label., Fair use, https://en.wikipedia.org/w/index.php?curid=7946654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EE3B03-C100-6CE6-3B81-8EA05C5A6883}"/>
              </a:ext>
            </a:extLst>
          </p:cNvPr>
          <p:cNvSpPr txBox="1"/>
          <p:nvPr/>
        </p:nvSpPr>
        <p:spPr>
          <a:xfrm>
            <a:off x="7618415" y="1787009"/>
            <a:ext cx="36972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i="0" u="none" strike="noStrike" dirty="0">
                <a:solidFill>
                  <a:schemeClr val="tx2"/>
                </a:solidFill>
                <a:effectLst/>
                <a:latin typeface="Goudy Old Style" panose="02020502050305020303" pitchFamily="18" charset="77"/>
                <a:cs typeface="Dreaming Outloud Pro" panose="020F0502020204030204" pitchFamily="34" charset="0"/>
              </a:rPr>
              <a:t>With a Little </a:t>
            </a:r>
            <a:r>
              <a:rPr lang="en-GB" sz="5400" b="1" i="0" u="none" strike="noStrike" dirty="0">
                <a:solidFill>
                  <a:schemeClr val="tx2"/>
                </a:solidFill>
                <a:latin typeface="Goudy Old Style" panose="02020502050305020303" pitchFamily="18" charset="77"/>
                <a:cs typeface="Dreaming Outloud Pro" panose="020F0502020204030204" pitchFamily="34" charset="0"/>
              </a:rPr>
              <a:t>Help</a:t>
            </a:r>
            <a:r>
              <a:rPr lang="en-GB" sz="5400" b="1" i="0" u="none" strike="noStrike" dirty="0">
                <a:solidFill>
                  <a:schemeClr val="tx2"/>
                </a:solidFill>
                <a:effectLst/>
                <a:latin typeface="Goudy Old Style" panose="02020502050305020303" pitchFamily="18" charset="77"/>
                <a:cs typeface="Dreaming Outloud Pro" panose="020F0502020204030204" pitchFamily="34" charset="0"/>
              </a:rPr>
              <a:t> from My Friends!</a:t>
            </a:r>
            <a:endParaRPr lang="en-HR" sz="5400" dirty="0">
              <a:solidFill>
                <a:schemeClr val="tx2"/>
              </a:solidFill>
            </a:endParaRPr>
          </a:p>
        </p:txBody>
      </p:sp>
      <p:pic>
        <p:nvPicPr>
          <p:cNvPr id="17" name="With A Little Help From My Friends (Remastered 2009).mp3">
            <a:hlinkClick r:id="" action="ppaction://media"/>
            <a:extLst>
              <a:ext uri="{FF2B5EF4-FFF2-40B4-BE49-F238E27FC236}">
                <a16:creationId xmlns:a16="http://schemas.microsoft.com/office/drawing/2014/main" id="{D466BBD8-2766-1BB8-1B53-090F63EF9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0275" y="2164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6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6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A white letter on a black surface&#10;&#10;Description automatically generated with low confidence">
            <a:extLst>
              <a:ext uri="{FF2B5EF4-FFF2-40B4-BE49-F238E27FC236}">
                <a16:creationId xmlns:a16="http://schemas.microsoft.com/office/drawing/2014/main" id="{27EC9BBA-9BC4-8BCE-071B-1C18A6AA2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4420"/>
            <a:ext cx="12192000" cy="812684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FEC267C7-1DAB-6A23-0FBB-13DE297C4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4DED1B-9E3C-6348-56B8-2F9C04577463}"/>
              </a:ext>
            </a:extLst>
          </p:cNvPr>
          <p:cNvSpPr txBox="1"/>
          <p:nvPr/>
        </p:nvSpPr>
        <p:spPr>
          <a:xfrm>
            <a:off x="8829556" y="6788730"/>
            <a:ext cx="33624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en-GB" sz="1200" b="0" i="0" dirty="0">
                <a:effectLst/>
                <a:hlinkClick r:id="rId4"/>
              </a:rPr>
              <a:t>Markus Spiske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on </a:t>
            </a:r>
            <a:r>
              <a:rPr lang="en-GB" sz="1200" b="0" i="0" dirty="0">
                <a:effectLst/>
                <a:hlinkClick r:id="rId5"/>
              </a:rPr>
              <a:t>Unsplash</a:t>
            </a:r>
            <a:endParaRPr lang="en-HR" sz="1200" dirty="0"/>
          </a:p>
        </p:txBody>
      </p:sp>
    </p:spTree>
    <p:extLst>
      <p:ext uri="{BB962C8B-B14F-4D97-AF65-F5344CB8AC3E}">
        <p14:creationId xmlns:p14="http://schemas.microsoft.com/office/powerpoint/2010/main" val="53445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465 0.00422" pathEditMode="relative" ptsTypes="AA">
                                      <p:cBhvr>
                                        <p:cTn id="6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465 0.00422 L -0.18754 -0.24359" pathEditMode="relative" ptsTypes="AA">
                                      <p:cBhvr>
                                        <p:cTn id="11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8754 -0.24359 L 0 0" pathEditMode="relative" ptsTypes="AA">
                                      <p:cBhvr>
                                        <p:cTn id="14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16" dur="30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1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D5DCD-3CD0-BF7D-32B7-BF44D225E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AI i adaptivno učenje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966F1-C480-A013-8551-CB17012F58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U</a:t>
            </a:r>
            <a:r>
              <a:rPr lang="en-HR" sz="2400" dirty="0"/>
              <a:t>čenik u fokusu/centru obrazovnog procesa – mit?</a:t>
            </a:r>
          </a:p>
          <a:p>
            <a:r>
              <a:rPr lang="en-HR" sz="2400" dirty="0"/>
              <a:t>30+ učnika i svaki u fokusu?</a:t>
            </a:r>
          </a:p>
          <a:p>
            <a:endParaRPr lang="en-HR" sz="2400" dirty="0"/>
          </a:p>
          <a:p>
            <a:r>
              <a:rPr lang="en-HR" sz="2400" dirty="0"/>
              <a:t>Platforme za adaptivno učenje - rad s podacima</a:t>
            </a:r>
          </a:p>
          <a:p>
            <a:r>
              <a:rPr lang="en-HR" sz="2400" dirty="0"/>
              <a:t>Prikuplja podatke/informacije </a:t>
            </a:r>
          </a:p>
          <a:p>
            <a:r>
              <a:rPr lang="en-HR" sz="2400" dirty="0"/>
              <a:t>Mjeri postignuća/ishode</a:t>
            </a:r>
          </a:p>
          <a:p>
            <a:r>
              <a:rPr lang="en-HR" sz="2400" dirty="0"/>
              <a:t>Procjenjuje i daje preporuke/povratne inforamcije</a:t>
            </a:r>
          </a:p>
          <a:p>
            <a:r>
              <a:rPr lang="en-HR" sz="2400" dirty="0"/>
              <a:t>Individualizira puteve (učenja, povratnih informacija, vrednovanja)</a:t>
            </a:r>
          </a:p>
          <a:p>
            <a:r>
              <a:rPr lang="en-HR" sz="2400" dirty="0"/>
              <a:t>Povezuje učenike i učitelje u specifičnim trenucima</a:t>
            </a:r>
          </a:p>
          <a:p>
            <a:r>
              <a:rPr lang="en-HR" sz="2400" dirty="0"/>
              <a:t>Brzo!</a:t>
            </a:r>
          </a:p>
          <a:p>
            <a:endParaRPr lang="en-HR" sz="2400" dirty="0"/>
          </a:p>
          <a:p>
            <a:endParaRPr lang="en-HR" sz="2400" dirty="0"/>
          </a:p>
          <a:p>
            <a:pPr marL="0" indent="0">
              <a:buNone/>
            </a:pPr>
            <a:endParaRPr lang="en-HR" sz="2400" dirty="0"/>
          </a:p>
          <a:p>
            <a:endParaRPr lang="en-HR" sz="2400" dirty="0"/>
          </a:p>
          <a:p>
            <a:endParaRPr lang="en-HR" sz="2400" dirty="0"/>
          </a:p>
        </p:txBody>
      </p:sp>
    </p:spTree>
    <p:extLst>
      <p:ext uri="{BB962C8B-B14F-4D97-AF65-F5344CB8AC3E}">
        <p14:creationId xmlns:p14="http://schemas.microsoft.com/office/powerpoint/2010/main" val="367889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D31EDB0-AD4A-1274-CC93-F221B1923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" r="170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7D9B58-E608-B2D3-9070-FC60820FF0B2}"/>
              </a:ext>
            </a:extLst>
          </p:cNvPr>
          <p:cNvSpPr txBox="1"/>
          <p:nvPr/>
        </p:nvSpPr>
        <p:spPr>
          <a:xfrm rot="20261757">
            <a:off x="-32162" y="1275872"/>
            <a:ext cx="77556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40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M</a:t>
            </a:r>
            <a:r>
              <a:rPr lang="en-GB" sz="40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o</a:t>
            </a:r>
            <a:r>
              <a:rPr lang="en-HR" sz="4000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</a:rPr>
              <a:t>del adaptivnog učenja</a:t>
            </a:r>
            <a:endParaRPr lang="en-HR" sz="4000" dirty="0"/>
          </a:p>
        </p:txBody>
      </p:sp>
    </p:spTree>
    <p:extLst>
      <p:ext uri="{BB962C8B-B14F-4D97-AF65-F5344CB8AC3E}">
        <p14:creationId xmlns:p14="http://schemas.microsoft.com/office/powerpoint/2010/main" val="2852946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D31EDB0-AD4A-1274-CC93-F221B19231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r="1706"/>
          <a:stretch/>
        </p:blipFill>
        <p:spPr>
          <a:xfrm>
            <a:off x="0" y="0"/>
            <a:ext cx="12192000" cy="6858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4663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5D57-F898-0BDF-3532-C362A590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8DC71-A1BE-DEED-FF7F-EDB41277FC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Velika baza podataka/sadržaja/informacija</a:t>
            </a:r>
          </a:p>
          <a:p>
            <a:r>
              <a:rPr lang="hr-HR" dirty="0"/>
              <a:t>Umreženost podataka unutar repozitorija</a:t>
            </a:r>
          </a:p>
          <a:p>
            <a:r>
              <a:rPr lang="hr-HR" dirty="0"/>
              <a:t>LA – prati gdje uglavnom „zapinje”</a:t>
            </a:r>
          </a:p>
          <a:p>
            <a:endParaRPr lang="hr-HR" dirty="0"/>
          </a:p>
          <a:p>
            <a:r>
              <a:rPr lang="hr-HR" dirty="0" err="1"/>
              <a:t>EdTech</a:t>
            </a:r>
            <a:r>
              <a:rPr lang="hr-HR" dirty="0"/>
              <a:t> - konzorcij</a:t>
            </a:r>
          </a:p>
          <a:p>
            <a:r>
              <a:rPr lang="hr-HR" dirty="0"/>
              <a:t>Iscrpno planiranje funkcionalnosti sustava – nedvojben cilj</a:t>
            </a:r>
          </a:p>
          <a:p>
            <a:r>
              <a:rPr lang="hr-HR" i="1" dirty="0"/>
              <a:t>Struktura puta učenja – ključna</a:t>
            </a:r>
          </a:p>
          <a:p>
            <a:r>
              <a:rPr lang="hr-HR" dirty="0"/>
              <a:t>Nastavana i administrativna podrška</a:t>
            </a:r>
          </a:p>
          <a:p>
            <a:r>
              <a:rPr lang="hr-HR" i="1" dirty="0"/>
              <a:t>Edukacija svih dionika!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47050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0BB7-F8E0-4361-1B3C-D8D4845D9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HR" dirty="0"/>
              <a:t>I na kraju…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7EA99-68F6-09F6-1CEB-7172D741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35" y="1986548"/>
            <a:ext cx="109728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Zašto uložiti sav ovaj trud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u podršku učenicima u usmjeravanju vlastitog iskustva 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HyFlex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učenja učenja?</a:t>
            </a:r>
          </a:p>
          <a:p>
            <a:pPr marL="457200" indent="-457200">
              <a:buFont typeface="+mj-lt"/>
              <a:buAutoNum type="arabicPeriod"/>
            </a:pP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Pod kojim je uvjetima isplativa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implementacija pristupa usmjerenog na učenike kao što je 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HyFlex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676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E4B530-9F54-43DB-B76F-D944DFC5C1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0947" y="3553806"/>
            <a:ext cx="10363200" cy="946757"/>
          </a:xfrm>
        </p:spPr>
        <p:txBody>
          <a:bodyPr/>
          <a:lstStyle/>
          <a:p>
            <a:r>
              <a:rPr lang="hr-HR" sz="4800" i="1" dirty="0">
                <a:solidFill>
                  <a:schemeClr val="accent1"/>
                </a:solidFill>
              </a:rPr>
              <a:t>amudrinic@carnet.hr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21EBAF-878E-2D4F-EF87-A9E366761B77}"/>
              </a:ext>
            </a:extLst>
          </p:cNvPr>
          <p:cNvSpPr txBox="1"/>
          <p:nvPr/>
        </p:nvSpPr>
        <p:spPr>
          <a:xfrm>
            <a:off x="4463143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B75CD1-912C-4DED-019B-D378B2F2BBD0}"/>
              </a:ext>
            </a:extLst>
          </p:cNvPr>
          <p:cNvSpPr txBox="1"/>
          <p:nvPr/>
        </p:nvSpPr>
        <p:spPr>
          <a:xfrm>
            <a:off x="3963080" y="1857644"/>
            <a:ext cx="4780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8800" b="1" dirty="0">
                <a:solidFill>
                  <a:schemeClr val="accent1">
                    <a:lumMod val="75000"/>
                  </a:schemeClr>
                </a:solidFill>
                <a:latin typeface="Chalkduster" panose="03050602040202020205" pitchFamily="66" charset="77"/>
                <a:ea typeface="+mj-ea"/>
                <a:cs typeface="Arial" panose="020B0604020202020204" pitchFamily="34" charset="0"/>
              </a:rPr>
              <a:t>Hvala!</a:t>
            </a:r>
          </a:p>
        </p:txBody>
      </p:sp>
    </p:spTree>
    <p:extLst>
      <p:ext uri="{BB962C8B-B14F-4D97-AF65-F5344CB8AC3E}">
        <p14:creationId xmlns:p14="http://schemas.microsoft.com/office/powerpoint/2010/main" val="880122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with the head in the hands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A195DAC2-645E-C7AD-3EAD-8797C5D75F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 b="427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1F301-42AB-810E-D72D-62D33E6E0A45}"/>
              </a:ext>
            </a:extLst>
          </p:cNvPr>
          <p:cNvSpPr txBox="1"/>
          <p:nvPr/>
        </p:nvSpPr>
        <p:spPr>
          <a:xfrm>
            <a:off x="489348" y="6266139"/>
            <a:ext cx="62079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Photo by </a:t>
            </a:r>
            <a:r>
              <a:rPr lang="en-GB" sz="1200" b="0" i="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Elisa Ventur</a:t>
            </a:r>
            <a:r>
              <a:rPr lang="en-GB" sz="12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on </a:t>
            </a:r>
            <a:r>
              <a:rPr lang="en-GB" sz="1200" b="0" i="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HR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947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05945811-1827-5AEE-43E7-06D856D94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A972EC-E24B-EDB3-AB45-E87BA0210E1A}"/>
              </a:ext>
            </a:extLst>
          </p:cNvPr>
          <p:cNvSpPr txBox="1"/>
          <p:nvPr/>
        </p:nvSpPr>
        <p:spPr>
          <a:xfrm>
            <a:off x="432197" y="6266140"/>
            <a:ext cx="6207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Photo by </a:t>
            </a:r>
            <a:r>
              <a:rPr lang="en-GB" sz="1400" b="0" i="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 Chekalov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on </a:t>
            </a:r>
            <a:r>
              <a:rPr lang="en-GB" sz="1400" b="0" i="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H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25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3AAB53E-75C0-2BE5-DCB6-9D7CB1A6A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2" b="11671"/>
          <a:stretch/>
        </p:blipFill>
        <p:spPr>
          <a:xfrm>
            <a:off x="20" y="355610"/>
            <a:ext cx="12191980" cy="685799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C6644D-B9CB-3C69-308E-83E7588A547C}"/>
              </a:ext>
            </a:extLst>
          </p:cNvPr>
          <p:cNvSpPr txBox="1"/>
          <p:nvPr/>
        </p:nvSpPr>
        <p:spPr>
          <a:xfrm>
            <a:off x="9088041" y="6371585"/>
            <a:ext cx="620791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Photo by </a:t>
            </a:r>
            <a:r>
              <a:rPr lang="en-GB" sz="1100" b="0" i="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visuals</a:t>
            </a:r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on </a:t>
            </a:r>
            <a:r>
              <a:rPr lang="en-GB" sz="1100" b="0" i="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HR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9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lying on a couch with a box on the head&#10;&#10;Description automatically generated with low confidence">
            <a:extLst>
              <a:ext uri="{FF2B5EF4-FFF2-40B4-BE49-F238E27FC236}">
                <a16:creationId xmlns:a16="http://schemas.microsoft.com/office/drawing/2014/main" id="{74AA16AB-494C-B0AD-A547-524567747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8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29EC7E-4A1E-B8F2-36E7-4852AD1F27D7}"/>
              </a:ext>
            </a:extLst>
          </p:cNvPr>
          <p:cNvSpPr txBox="1"/>
          <p:nvPr/>
        </p:nvSpPr>
        <p:spPr>
          <a:xfrm>
            <a:off x="223509" y="6414118"/>
            <a:ext cx="25363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Photo by </a:t>
            </a:r>
            <a:r>
              <a:rPr lang="en-GB" sz="1100" b="0" i="0" dirty="0">
                <a:effectLst/>
                <a:hlinkClick r:id="rId4"/>
              </a:rPr>
              <a:t>No Revisions</a:t>
            </a:r>
            <a:r>
              <a:rPr lang="en-GB" sz="1100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 on </a:t>
            </a:r>
            <a:r>
              <a:rPr lang="en-GB" sz="1100" b="0" i="0" dirty="0">
                <a:effectLst/>
                <a:hlinkClick r:id="rId5"/>
              </a:rPr>
              <a:t>Unsplash</a:t>
            </a:r>
            <a:endParaRPr lang="en-HR" sz="1100" dirty="0"/>
          </a:p>
        </p:txBody>
      </p:sp>
    </p:spTree>
    <p:extLst>
      <p:ext uri="{BB962C8B-B14F-4D97-AF65-F5344CB8AC3E}">
        <p14:creationId xmlns:p14="http://schemas.microsoft.com/office/powerpoint/2010/main" val="2791900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video game controller&#10;&#10;Description automatically generated with medium confidence">
            <a:extLst>
              <a:ext uri="{FF2B5EF4-FFF2-40B4-BE49-F238E27FC236}">
                <a16:creationId xmlns:a16="http://schemas.microsoft.com/office/drawing/2014/main" id="{7195A448-C3A8-5B41-D61D-089D90F99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9" b="7012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660BCE-2137-FF82-DA61-B97DE52D8F07}"/>
              </a:ext>
            </a:extLst>
          </p:cNvPr>
          <p:cNvSpPr txBox="1"/>
          <p:nvPr/>
        </p:nvSpPr>
        <p:spPr>
          <a:xfrm>
            <a:off x="232172" y="6437589"/>
            <a:ext cx="6207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Photo by </a:t>
            </a:r>
            <a:r>
              <a:rPr lang="en-GB" sz="1400" b="0" i="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 Pak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on </a:t>
            </a:r>
            <a:r>
              <a:rPr lang="en-GB" sz="1400" b="0" i="0" dirty="0">
                <a:solidFill>
                  <a:schemeClr val="bg1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H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78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64F35-2898-B10C-497A-AEC00F813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HR"/>
          </a:p>
          <a:p>
            <a:pPr marL="0" indent="0">
              <a:buNone/>
            </a:pPr>
            <a:endParaRPr lang="en-HR"/>
          </a:p>
          <a:p>
            <a:pPr marL="0" indent="0">
              <a:buNone/>
            </a:pPr>
            <a:endParaRPr lang="en-HR"/>
          </a:p>
          <a:p>
            <a:endParaRPr lang="en-HR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6A6DFE3-2B98-0911-CB9A-60B00FEAC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248" y="448322"/>
            <a:ext cx="7772400" cy="5170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5CDE1F9-9B4E-8B9E-F2EE-E8F660684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28" y="667479"/>
            <a:ext cx="3486703" cy="706374"/>
          </a:xfrm>
        </p:spPr>
        <p:txBody>
          <a:bodyPr/>
          <a:lstStyle/>
          <a:p>
            <a:r>
              <a:rPr lang="en-HR" sz="3600" b="0" dirty="0">
                <a:latin typeface="Bradley Hand" pitchFamily="2" charset="77"/>
              </a:rPr>
              <a:t>DISCLAIMER   - </a:t>
            </a:r>
            <a:r>
              <a:rPr lang="en-GB" sz="3600" b="0" dirty="0">
                <a:latin typeface="Bradley Hand" pitchFamily="2" charset="77"/>
              </a:rPr>
              <a:t>the term </a:t>
            </a:r>
            <a:r>
              <a:rPr lang="en-GB" sz="3600" b="0" dirty="0" err="1">
                <a:latin typeface="Bradley Hand" pitchFamily="2" charset="77"/>
              </a:rPr>
              <a:t>disclaimerusually</a:t>
            </a:r>
            <a:r>
              <a:rPr lang="en-GB" sz="3600" b="0" dirty="0">
                <a:latin typeface="Bradley Hand" pitchFamily="2" charset="77"/>
              </a:rPr>
              <a:t> implies situations that involve some level of </a:t>
            </a:r>
            <a:r>
              <a:rPr lang="en-GB" sz="3600" dirty="0">
                <a:latin typeface="Bradley Hand" pitchFamily="2" charset="77"/>
              </a:rPr>
              <a:t>uncertainty</a:t>
            </a:r>
            <a:r>
              <a:rPr lang="en-GB" sz="3600" b="0" dirty="0">
                <a:latin typeface="Bradley Hand" pitchFamily="2" charset="77"/>
              </a:rPr>
              <a:t>, </a:t>
            </a:r>
            <a:r>
              <a:rPr lang="en-GB" sz="3600" dirty="0">
                <a:latin typeface="Bradley Hand" pitchFamily="2" charset="77"/>
              </a:rPr>
              <a:t>waiver</a:t>
            </a:r>
            <a:r>
              <a:rPr lang="en-GB" sz="3600" b="0" dirty="0">
                <a:latin typeface="Bradley Hand" pitchFamily="2" charset="77"/>
              </a:rPr>
              <a:t>, or </a:t>
            </a:r>
            <a:r>
              <a:rPr lang="en-GB" sz="3600" dirty="0">
                <a:latin typeface="Bradley Hand" pitchFamily="2" charset="77"/>
              </a:rPr>
              <a:t>risk</a:t>
            </a:r>
            <a:r>
              <a:rPr lang="en-GB" sz="3600" b="0" dirty="0">
                <a:latin typeface="Bradley Hand" pitchFamily="2" charset="77"/>
              </a:rPr>
              <a:t>.</a:t>
            </a:r>
            <a:br>
              <a:rPr lang="en-HR" sz="3600" dirty="0">
                <a:latin typeface="Bradley Hand" pitchFamily="2" charset="77"/>
              </a:rPr>
            </a:br>
            <a:endParaRPr lang="en-HR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2967-FC8A-C566-EC98-A5DB9108327C}"/>
              </a:ext>
            </a:extLst>
          </p:cNvPr>
          <p:cNvSpPr txBox="1"/>
          <p:nvPr/>
        </p:nvSpPr>
        <p:spPr>
          <a:xfrm>
            <a:off x="5776355" y="5749640"/>
            <a:ext cx="399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en.wikipedia.org</a:t>
            </a:r>
            <a:r>
              <a:rPr lang="en-GB" dirty="0"/>
              <a:t>/wiki/Disclaimer</a:t>
            </a: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215567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bicycle, road, tree&#10;&#10;Description automatically generated">
            <a:extLst>
              <a:ext uri="{FF2B5EF4-FFF2-40B4-BE49-F238E27FC236}">
                <a16:creationId xmlns:a16="http://schemas.microsoft.com/office/drawing/2014/main" id="{25316647-CBCA-2F2C-EF26-119EDFE4D1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0" b="1091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7BA538-35D0-8EAA-D388-C7C09EF09037}"/>
              </a:ext>
            </a:extLst>
          </p:cNvPr>
          <p:cNvSpPr txBox="1"/>
          <p:nvPr/>
        </p:nvSpPr>
        <p:spPr>
          <a:xfrm>
            <a:off x="146447" y="6394727"/>
            <a:ext cx="62079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Photo by </a:t>
            </a:r>
            <a:r>
              <a:rPr lang="en-GB" sz="1400" b="0" i="0" dirty="0">
                <a:solidFill>
                  <a:schemeClr val="bg1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Adli Wahid</a:t>
            </a:r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on </a:t>
            </a:r>
            <a:r>
              <a:rPr lang="en-GB" sz="1400" b="0" i="0" dirty="0">
                <a:solidFill>
                  <a:schemeClr val="bg1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endParaRPr lang="en-HR" sz="1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30EB9A-0569-F2F4-18E7-9B7511742411}"/>
              </a:ext>
            </a:extLst>
          </p:cNvPr>
          <p:cNvSpPr/>
          <p:nvPr/>
        </p:nvSpPr>
        <p:spPr>
          <a:xfrm>
            <a:off x="6872288" y="-867192"/>
            <a:ext cx="3935927" cy="77251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8473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CARNET">
  <a:themeElements>
    <a:clrScheme name="Carnet">
      <a:dk1>
        <a:srgbClr val="6D6E71"/>
      </a:dk1>
      <a:lt1>
        <a:srgbClr val="FFFFFF"/>
      </a:lt1>
      <a:dk2>
        <a:srgbClr val="262626"/>
      </a:dk2>
      <a:lt2>
        <a:srgbClr val="FFFFFF"/>
      </a:lt2>
      <a:accent1>
        <a:srgbClr val="39B54A"/>
      </a:accent1>
      <a:accent2>
        <a:srgbClr val="AE519F"/>
      </a:accent2>
      <a:accent3>
        <a:srgbClr val="1B75BC"/>
      </a:accent3>
      <a:accent4>
        <a:srgbClr val="6D6E71"/>
      </a:accent4>
      <a:accent5>
        <a:srgbClr val="39B54A"/>
      </a:accent5>
      <a:accent6>
        <a:srgbClr val="AE519F"/>
      </a:accent6>
      <a:hlink>
        <a:srgbClr val="39B54A"/>
      </a:hlink>
      <a:folHlink>
        <a:srgbClr val="6D6E7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ARNET brea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6EB22C709F8F42AB92F9EF483641A6" ma:contentTypeVersion="16" ma:contentTypeDescription="Create a new document." ma:contentTypeScope="" ma:versionID="e77677f404bcb9b09ffa862fca1c2e68">
  <xsd:schema xmlns:xsd="http://www.w3.org/2001/XMLSchema" xmlns:xs="http://www.w3.org/2001/XMLSchema" xmlns:p="http://schemas.microsoft.com/office/2006/metadata/properties" xmlns:ns2="d6be63c7-13a9-4cc7-9b3a-0d09e4c677ad" xmlns:ns3="c203a6a3-36c6-44cc-b532-be49c91312d8" xmlns:ns4="c946b78c-2671-4b99-a738-b888727c1dde" targetNamespace="http://schemas.microsoft.com/office/2006/metadata/properties" ma:root="true" ma:fieldsID="eb26c5e204f357571fc1610dc6f51925" ns2:_="" ns3:_="" ns4:_="">
    <xsd:import namespace="d6be63c7-13a9-4cc7-9b3a-0d09e4c677ad"/>
    <xsd:import namespace="c203a6a3-36c6-44cc-b532-be49c91312d8"/>
    <xsd:import namespace="c946b78c-2671-4b99-a738-b888727c1d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4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be63c7-13a9-4cc7-9b3a-0d09e4c677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d986ede-ccc4-4a57-b6a6-e316a042c0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3a6a3-36c6-44cc-b532-be49c91312d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46b78c-2671-4b99-a738-b888727c1dd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f938d01f-e664-4287-a242-d1528260025f}" ma:internalName="TaxCatchAll" ma:showField="CatchAllData" ma:web="c946b78c-2671-4b99-a738-b888727c1d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46b78c-2671-4b99-a738-b888727c1dde" xsi:nil="true"/>
    <lcf76f155ced4ddcb4097134ff3c332f xmlns="d6be63c7-13a9-4cc7-9b3a-0d09e4c677ad">
      <Terms xmlns="http://schemas.microsoft.com/office/infopath/2007/PartnerControls"/>
    </lcf76f155ced4ddcb4097134ff3c332f>
    <SharedWithUsers xmlns="c203a6a3-36c6-44cc-b532-be49c91312d8">
      <UserInfo>
        <DisplayName>Anja Korda</DisplayName>
        <AccountId>101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5A1C99F2-8CB4-42DF-8D91-39F45056A0AA}">
  <ds:schemaRefs>
    <ds:schemaRef ds:uri="c203a6a3-36c6-44cc-b532-be49c91312d8"/>
    <ds:schemaRef ds:uri="c946b78c-2671-4b99-a738-b888727c1dde"/>
    <ds:schemaRef ds:uri="d6be63c7-13a9-4cc7-9b3a-0d09e4c677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B0B919A-91FC-4B5A-8AB3-C8A450D095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19CC91-E1CA-4810-8D11-1CE77007F4C4}">
  <ds:schemaRefs>
    <ds:schemaRef ds:uri="c203a6a3-36c6-44cc-b532-be49c91312d8"/>
    <ds:schemaRef ds:uri="c946b78c-2671-4b99-a738-b888727c1dde"/>
    <ds:schemaRef ds:uri="d6be63c7-13a9-4cc7-9b3a-0d09e4c677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9444</TotalTime>
  <Words>1131</Words>
  <Application>Microsoft Macintosh PowerPoint</Application>
  <PresentationFormat>Widescreen</PresentationFormat>
  <Paragraphs>187</Paragraphs>
  <Slides>27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-webkit-standard</vt:lpstr>
      <vt:lpstr>Arial</vt:lpstr>
      <vt:lpstr>Bradley Hand</vt:lpstr>
      <vt:lpstr>Calibri</vt:lpstr>
      <vt:lpstr>Chalkduster</vt:lpstr>
      <vt:lpstr>Goudy Old Style</vt:lpstr>
      <vt:lpstr>Roboto</vt:lpstr>
      <vt:lpstr>Wingdings</vt:lpstr>
      <vt:lpstr>CARNET</vt:lpstr>
      <vt:lpstr>CARNET break</vt:lpstr>
      <vt:lpstr>Jesmo li spremni za HyFlex?</vt:lpstr>
      <vt:lpstr>Crtice iz provedenog istraživanja…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DISCLAIMER   - the term disclaimerusually implies situations that involve some level of uncertainty, waiver, or risk. </vt:lpstr>
      <vt:lpstr>PowerPoint Presentation</vt:lpstr>
      <vt:lpstr>PowerPoint Presentation</vt:lpstr>
      <vt:lpstr>PowerPoint Presentation</vt:lpstr>
      <vt:lpstr>Kako radi HyFlex?</vt:lpstr>
      <vt:lpstr>Obrazovna ustanova</vt:lpstr>
      <vt:lpstr>PowerPoint Presentation</vt:lpstr>
      <vt:lpstr>HYFLEX -model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i adaptivno učenje</vt:lpstr>
      <vt:lpstr>PowerPoint Presentation</vt:lpstr>
      <vt:lpstr>PowerPoint Presentation</vt:lpstr>
      <vt:lpstr>PowerPoint Presentation</vt:lpstr>
      <vt:lpstr>I na kraju…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Anja Korda</dc:creator>
  <cp:lastModifiedBy>Aleksandra Mudrinić</cp:lastModifiedBy>
  <cp:revision>14</cp:revision>
  <cp:lastPrinted>2022-10-17T20:06:37Z</cp:lastPrinted>
  <dcterms:created xsi:type="dcterms:W3CDTF">2018-07-11T13:07:23Z</dcterms:created>
  <dcterms:modified xsi:type="dcterms:W3CDTF">2022-10-25T14:31:56Z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0x010100FA6EB22C709F8F42AB92F9EF483641A6</vt:lpwstr>
  </property>
  <property fmtid="{D5CDD505-2E9C-101B-9397-08002B2CF9AE}" pid="3" name="MediaServiceImageTags">
    <vt:lpwstr/>
  </property>
</Properties>
</file>