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8" r:id="rId3"/>
    <p:sldId id="257" r:id="rId4"/>
    <p:sldId id="259" r:id="rId5"/>
    <p:sldId id="261" r:id="rId6"/>
    <p:sldId id="281" r:id="rId7"/>
    <p:sldId id="264" r:id="rId8"/>
    <p:sldId id="300" r:id="rId9"/>
    <p:sldId id="295" r:id="rId10"/>
    <p:sldId id="263" r:id="rId11"/>
    <p:sldId id="298" r:id="rId12"/>
    <p:sldId id="301" r:id="rId13"/>
    <p:sldId id="297" r:id="rId14"/>
    <p:sldId id="283" r:id="rId15"/>
    <p:sldId id="296" r:id="rId16"/>
    <p:sldId id="299" r:id="rId17"/>
    <p:sldId id="303" r:id="rId18"/>
    <p:sldId id="262" r:id="rId19"/>
    <p:sldId id="260" r:id="rId2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veat Brush" panose="020B0604020202020204" charset="-18"/>
      <p:regular r:id="rId26"/>
    </p:embeddedFont>
    <p:embeddedFont>
      <p:font typeface="Patrick Hand" panose="020B0604020202020204" charset="-18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31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08799B-4E68-4A7A-AACC-FD3BFA0EDD6D}">
  <a:tblStyle styleId="{AC08799B-4E68-4A7A-AACC-FD3BFA0EDD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316FEA6-C95E-4F37-9CA7-80B26A3B4A4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300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Dijelimo polaznicima isprintane sheme hologramske tuljce na </a:t>
            </a:r>
            <a:r>
              <a:rPr lang="hr-HR" dirty="0" err="1"/>
              <a:t>grafofoliji</a:t>
            </a:r>
            <a:r>
              <a:rPr lang="hr-HR" dirty="0"/>
              <a:t>, škarice, te ljepljive trake.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6687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e21ecceb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e21ecceb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909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e21eccebd8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e21eccebd8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Pripremiti papire i olovke za crtanje, polaznici koriste vlastite pametne telefone i cijeli postupak rade na njemu. Svi radovi završavaju na </a:t>
            </a:r>
            <a:r>
              <a:rPr lang="hr-HR" dirty="0" err="1"/>
              <a:t>Padletu</a:t>
            </a:r>
            <a:r>
              <a:rPr lang="hr-HR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91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Prebacujemo se na računala – otvaraju </a:t>
            </a:r>
            <a:r>
              <a:rPr lang="hr-HR" dirty="0" err="1"/>
              <a:t>Padlet</a:t>
            </a:r>
            <a:r>
              <a:rPr lang="hr-HR" dirty="0"/>
              <a:t> ploču i PowerPoint. Preuzimaju svoj video, slažu ga u PowerPointu prema prijedlogu, pokreću prezentaciju snimaju ju i spremaju snimku na </a:t>
            </a:r>
            <a:r>
              <a:rPr lang="hr-HR" dirty="0" err="1"/>
              <a:t>Padlet</a:t>
            </a:r>
            <a:r>
              <a:rPr lang="hr-HR" dirty="0"/>
              <a:t> ploču.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0667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e21eccebd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e21eccebd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Demonstriramo svaki primjer (spajamo pametni telefon s računalom)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Po želji instaliraju aplikaciju Hrvatski velikani na pametnom telefonu i skeniraju vlastite novčanice i/ili isprobavaju Google 3D </a:t>
            </a:r>
            <a:r>
              <a:rPr lang="hr-HR" dirty="0" err="1"/>
              <a:t>animals</a:t>
            </a:r>
            <a:r>
              <a:rPr lang="hr-HR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441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433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4843"/>
          <a:stretch/>
        </p:blipFill>
        <p:spPr>
          <a:xfrm>
            <a:off x="0" y="1412525"/>
            <a:ext cx="7443602" cy="23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646275"/>
            <a:ext cx="5451900" cy="185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 l="12342"/>
          <a:stretch/>
        </p:blipFill>
        <p:spPr>
          <a:xfrm>
            <a:off x="0" y="1672375"/>
            <a:ext cx="7059452" cy="179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49750"/>
            <a:ext cx="5925900" cy="56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2751950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4"/>
          <p:cNvGrpSpPr/>
          <p:nvPr/>
        </p:nvGrpSpPr>
        <p:grpSpPr>
          <a:xfrm>
            <a:off x="2870262" y="0"/>
            <a:ext cx="3403476" cy="4760024"/>
            <a:chOff x="2391450" y="1"/>
            <a:chExt cx="2365825" cy="4760024"/>
          </a:xfrm>
        </p:grpSpPr>
        <p:pic>
          <p:nvPicPr>
            <p:cNvPr id="20" name="Google Shape;20;p4"/>
            <p:cNvPicPr preferRelativeResize="0"/>
            <p:nvPr/>
          </p:nvPicPr>
          <p:blipFill rotWithShape="1">
            <a:blip r:embed="rId2">
              <a:alphaModFix/>
            </a:blip>
            <a:srcRect r="36053"/>
            <a:stretch/>
          </p:blipFill>
          <p:spPr>
            <a:xfrm rot="-5400000">
              <a:off x="680613" y="1710838"/>
              <a:ext cx="4760024" cy="1338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1;p4"/>
            <p:cNvPicPr preferRelativeResize="0"/>
            <p:nvPr/>
          </p:nvPicPr>
          <p:blipFill rotWithShape="1">
            <a:blip r:embed="rId2">
              <a:alphaModFix/>
            </a:blip>
            <a:srcRect r="36053"/>
            <a:stretch/>
          </p:blipFill>
          <p:spPr>
            <a:xfrm rot="-5400000">
              <a:off x="1708088" y="1710838"/>
              <a:ext cx="4760024" cy="1338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Google Shape;22;p4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49400" y="1123925"/>
            <a:ext cx="2845200" cy="317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✔"/>
              <a:defRPr sz="2000">
                <a:solidFill>
                  <a:schemeClr val="dk1"/>
                </a:solidFill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>
                <a:solidFill>
                  <a:schemeClr val="dk1"/>
                </a:solidFill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>
                <a:solidFill>
                  <a:schemeClr val="dk1"/>
                </a:solidFill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/>
          <p:nvPr/>
        </p:nvSpPr>
        <p:spPr>
          <a:xfrm>
            <a:off x="3593400" y="22754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2"/>
                </a:solidFill>
                <a:latin typeface="Caveat Brush"/>
                <a:ea typeface="Caveat Brush"/>
                <a:cs typeface="Caveat Brush"/>
                <a:sym typeface="Caveat Brush"/>
              </a:rPr>
              <a:t>“</a:t>
            </a:r>
            <a:endParaRPr sz="7200">
              <a:solidFill>
                <a:schemeClr val="dk2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l="5320"/>
          <a:stretch/>
        </p:blipFill>
        <p:spPr>
          <a:xfrm>
            <a:off x="0" y="357876"/>
            <a:ext cx="6655800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82296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Char char="✔"/>
              <a:defRPr/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4114800" lvl="8" indent="-393700" rtl="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 rotWithShape="1">
          <a:blip r:embed="rId2">
            <a:alphaModFix/>
          </a:blip>
          <a:srcRect l="5320"/>
          <a:stretch/>
        </p:blipFill>
        <p:spPr>
          <a:xfrm>
            <a:off x="0" y="357876"/>
            <a:ext cx="6655800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39297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✔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2"/>
          </p:nvPr>
        </p:nvSpPr>
        <p:spPr>
          <a:xfrm>
            <a:off x="4757101" y="1499500"/>
            <a:ext cx="39297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✔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 l="5320"/>
          <a:stretch/>
        </p:blipFill>
        <p:spPr>
          <a:xfrm>
            <a:off x="0" y="357876"/>
            <a:ext cx="6655800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✔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311850" y="1499500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✔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6166500" y="1499500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✔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 l="5320"/>
          <a:stretch/>
        </p:blipFill>
        <p:spPr>
          <a:xfrm>
            <a:off x="0" y="357876"/>
            <a:ext cx="6655800" cy="9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lin ang="2700006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8229600" cy="3126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✔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937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hologramCUC202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hologramCUC202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221456" y="1397644"/>
            <a:ext cx="6115049" cy="185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5400" dirty="0">
                <a:solidFill>
                  <a:schemeClr val="tx1"/>
                </a:solidFill>
              </a:rPr>
              <a:t>Hologram</a:t>
            </a:r>
            <a:r>
              <a:rPr lang="hr-HR" sz="5400" dirty="0"/>
              <a:t> u obrazovanju</a:t>
            </a:r>
            <a:endParaRPr sz="5400" dirty="0"/>
          </a:p>
        </p:txBody>
      </p:sp>
      <p:sp>
        <p:nvSpPr>
          <p:cNvPr id="3" name="Google Shape;94;p15">
            <a:extLst>
              <a:ext uri="{FF2B5EF4-FFF2-40B4-BE49-F238E27FC236}">
                <a16:creationId xmlns:a16="http://schemas.microsoft.com/office/drawing/2014/main" id="{3D871FA3-2548-42D3-BE05-34E1CAC3FA03}"/>
              </a:ext>
            </a:extLst>
          </p:cNvPr>
          <p:cNvSpPr txBox="1">
            <a:spLocks/>
          </p:cNvSpPr>
          <p:nvPr/>
        </p:nvSpPr>
        <p:spPr>
          <a:xfrm>
            <a:off x="1084022" y="2571750"/>
            <a:ext cx="6975956" cy="1289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✔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Patrick Hand"/>
              <a:buNone/>
            </a:pPr>
            <a:r>
              <a:rPr lang="hr-HR" sz="1800" dirty="0">
                <a:solidFill>
                  <a:schemeClr val="accent1">
                    <a:lumMod val="75000"/>
                  </a:schemeClr>
                </a:solidFill>
              </a:rPr>
              <a:t>Valentina Blašković, Prva osnovna škola Ogulin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Patrick Hand"/>
              <a:buNone/>
            </a:pPr>
            <a:r>
              <a:rPr lang="hr-HR" sz="1800" dirty="0">
                <a:solidFill>
                  <a:schemeClr val="accent1">
                    <a:lumMod val="75000"/>
                  </a:schemeClr>
                </a:solidFill>
              </a:rPr>
              <a:t>Kristina Slišurić, OŠ „Matija Gubec”, Cernik</a:t>
            </a:r>
          </a:p>
          <a:p>
            <a:pPr marL="0" indent="0">
              <a:buFont typeface="Patrick Hand"/>
              <a:buNone/>
            </a:pP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107156" y="486681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Hologram na pametnom telefonu </a:t>
            </a:r>
            <a:endParaRPr dirty="0"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050" name="Picture 2" descr="How to Make a Holographic Illusion Pyramid: 11 Steps">
            <a:extLst>
              <a:ext uri="{FF2B5EF4-FFF2-40B4-BE49-F238E27FC236}">
                <a16:creationId xmlns:a16="http://schemas.microsoft.com/office/drawing/2014/main" id="{A7E4C92C-04E2-4A38-82A5-496175AE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1691283"/>
            <a:ext cx="3336130" cy="250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CDA21024-E607-420F-BBDD-5113D3D07E10}"/>
              </a:ext>
            </a:extLst>
          </p:cNvPr>
          <p:cNvCxnSpPr/>
          <p:nvPr/>
        </p:nvCxnSpPr>
        <p:spPr>
          <a:xfrm>
            <a:off x="1057275" y="2571750"/>
            <a:ext cx="650081" cy="221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6BE26963-192D-4F1D-91DF-2CAEE56DE235}"/>
              </a:ext>
            </a:extLst>
          </p:cNvPr>
          <p:cNvCxnSpPr>
            <a:cxnSpLocks/>
          </p:cNvCxnSpPr>
          <p:nvPr/>
        </p:nvCxnSpPr>
        <p:spPr>
          <a:xfrm flipV="1">
            <a:off x="1707356" y="3445668"/>
            <a:ext cx="511968" cy="45601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niOkvir 8">
            <a:extLst>
              <a:ext uri="{FF2B5EF4-FFF2-40B4-BE49-F238E27FC236}">
                <a16:creationId xmlns:a16="http://schemas.microsoft.com/office/drawing/2014/main" id="{0770EB0F-53B5-403C-8B82-20F187C9F1BD}"/>
              </a:ext>
            </a:extLst>
          </p:cNvPr>
          <p:cNvSpPr txBox="1"/>
          <p:nvPr/>
        </p:nvSpPr>
        <p:spPr>
          <a:xfrm>
            <a:off x="1893417" y="1697832"/>
            <a:ext cx="1962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 dirty="0">
                <a:solidFill>
                  <a:srgbClr val="EA31A3"/>
                </a:solidFill>
                <a:latin typeface="Caveat Brush" panose="020B0604020202020204" charset="-18"/>
              </a:rPr>
              <a:t>+ 3D YouTube video</a:t>
            </a:r>
          </a:p>
        </p:txBody>
      </p:sp>
      <p:pic>
        <p:nvPicPr>
          <p:cNvPr id="10" name="Hogram">
            <a:hlinkClick r:id="" action="ppaction://media"/>
            <a:extLst>
              <a:ext uri="{FF2B5EF4-FFF2-40B4-BE49-F238E27FC236}">
                <a16:creationId xmlns:a16="http://schemas.microsoft.com/office/drawing/2014/main" id="{B1D5D7DA-5CD6-4123-838D-E796E54372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3583" y="1493043"/>
            <a:ext cx="4965701" cy="2793207"/>
          </a:xfrm>
          <a:prstGeom prst="rect">
            <a:avLst/>
          </a:prstGeom>
          <a:ln w="38100">
            <a:solidFill>
              <a:srgbClr val="EA31A3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2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585" showWhenStopped="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2700006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Hologramski tuljac</a:t>
            </a:r>
            <a:endParaRPr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8C2D380A-ABDD-4C52-8DB4-8C99BCF68377}"/>
              </a:ext>
            </a:extLst>
          </p:cNvPr>
          <p:cNvCxnSpPr/>
          <p:nvPr/>
        </p:nvCxnSpPr>
        <p:spPr>
          <a:xfrm flipH="1">
            <a:off x="2564606" y="2978944"/>
            <a:ext cx="607219" cy="221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F19AC84E-7821-4E41-B6A6-B84E12F84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110" y="1362267"/>
            <a:ext cx="4372358" cy="3676266"/>
          </a:xfrm>
          <a:prstGeom prst="rect">
            <a:avLst/>
          </a:prstGeom>
        </p:spPr>
      </p:pic>
      <p:cxnSp>
        <p:nvCxnSpPr>
          <p:cNvPr id="11" name="Ravni poveznik sa strelicom 10">
            <a:extLst>
              <a:ext uri="{FF2B5EF4-FFF2-40B4-BE49-F238E27FC236}">
                <a16:creationId xmlns:a16="http://schemas.microsoft.com/office/drawing/2014/main" id="{675D8E93-C92D-4F4C-899E-1B78F59AE6BB}"/>
              </a:ext>
            </a:extLst>
          </p:cNvPr>
          <p:cNvCxnSpPr>
            <a:cxnSpLocks/>
          </p:cNvCxnSpPr>
          <p:nvPr/>
        </p:nvCxnSpPr>
        <p:spPr>
          <a:xfrm flipH="1">
            <a:off x="2957269" y="2821781"/>
            <a:ext cx="407193" cy="6357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id="{04842C9B-319F-4372-90C3-A4DE027EDCAA}"/>
              </a:ext>
            </a:extLst>
          </p:cNvPr>
          <p:cNvCxnSpPr>
            <a:cxnSpLocks/>
          </p:cNvCxnSpPr>
          <p:nvPr/>
        </p:nvCxnSpPr>
        <p:spPr>
          <a:xfrm>
            <a:off x="3575925" y="2735826"/>
            <a:ext cx="659005" cy="1535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sa strelicom 22">
            <a:extLst>
              <a:ext uri="{FF2B5EF4-FFF2-40B4-BE49-F238E27FC236}">
                <a16:creationId xmlns:a16="http://schemas.microsoft.com/office/drawing/2014/main" id="{F098C544-5A5E-4B4B-8825-944F98BA0500}"/>
              </a:ext>
            </a:extLst>
          </p:cNvPr>
          <p:cNvCxnSpPr>
            <a:cxnSpLocks/>
          </p:cNvCxnSpPr>
          <p:nvPr/>
        </p:nvCxnSpPr>
        <p:spPr>
          <a:xfrm flipH="1">
            <a:off x="4446393" y="2889416"/>
            <a:ext cx="87393" cy="489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vni poveznik sa strelicom 25">
            <a:extLst>
              <a:ext uri="{FF2B5EF4-FFF2-40B4-BE49-F238E27FC236}">
                <a16:creationId xmlns:a16="http://schemas.microsoft.com/office/drawing/2014/main" id="{8E771225-A141-47A0-8BF4-F24D66F40AE0}"/>
              </a:ext>
            </a:extLst>
          </p:cNvPr>
          <p:cNvCxnSpPr>
            <a:cxnSpLocks/>
          </p:cNvCxnSpPr>
          <p:nvPr/>
        </p:nvCxnSpPr>
        <p:spPr>
          <a:xfrm>
            <a:off x="4609385" y="3717131"/>
            <a:ext cx="376953" cy="6548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Google Shape;680;p48">
            <a:extLst>
              <a:ext uri="{FF2B5EF4-FFF2-40B4-BE49-F238E27FC236}">
                <a16:creationId xmlns:a16="http://schemas.microsoft.com/office/drawing/2014/main" id="{EDAF4CE9-0450-4D5F-97FD-AFA8B7E0BC38}"/>
              </a:ext>
            </a:extLst>
          </p:cNvPr>
          <p:cNvSpPr/>
          <p:nvPr/>
        </p:nvSpPr>
        <p:spPr>
          <a:xfrm>
            <a:off x="6261739" y="1800186"/>
            <a:ext cx="2528300" cy="2878064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13;p18">
            <a:extLst>
              <a:ext uri="{FF2B5EF4-FFF2-40B4-BE49-F238E27FC236}">
                <a16:creationId xmlns:a16="http://schemas.microsoft.com/office/drawing/2014/main" id="{8C877FD4-670A-4D4C-A36A-B7030ABE501B}"/>
              </a:ext>
            </a:extLst>
          </p:cNvPr>
          <p:cNvSpPr txBox="1">
            <a:spLocks/>
          </p:cNvSpPr>
          <p:nvPr/>
        </p:nvSpPr>
        <p:spPr>
          <a:xfrm>
            <a:off x="6638608" y="2626963"/>
            <a:ext cx="1954451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36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hr-HR" dirty="0">
                <a:solidFill>
                  <a:schemeClr val="bg1"/>
                </a:solidFill>
              </a:rPr>
              <a:t>Spremni na</a:t>
            </a:r>
          </a:p>
          <a:p>
            <a:r>
              <a:rPr lang="hr-HR" dirty="0">
                <a:solidFill>
                  <a:schemeClr val="bg1"/>
                </a:solidFill>
              </a:rPr>
              <a:t>malo rada?</a:t>
            </a:r>
          </a:p>
        </p:txBody>
      </p:sp>
    </p:spTree>
    <p:extLst>
      <p:ext uri="{BB962C8B-B14F-4D97-AF65-F5344CB8AC3E}">
        <p14:creationId xmlns:p14="http://schemas.microsoft.com/office/powerpoint/2010/main" val="359181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2700006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149400" y="1164832"/>
            <a:ext cx="2845200" cy="317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dirty="0"/>
              <a:t>Izradimo hologramski tuljac zajedno!</a:t>
            </a:r>
            <a:endParaRPr sz="3600" dirty="0"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4" name="Google Shape;122;p19">
            <a:extLst>
              <a:ext uri="{FF2B5EF4-FFF2-40B4-BE49-F238E27FC236}">
                <a16:creationId xmlns:a16="http://schemas.microsoft.com/office/drawing/2014/main" id="{E382E600-E810-4077-BC7F-D7DBB8CCDFB9}"/>
              </a:ext>
            </a:extLst>
          </p:cNvPr>
          <p:cNvSpPr/>
          <p:nvPr/>
        </p:nvSpPr>
        <p:spPr>
          <a:xfrm>
            <a:off x="630859" y="2011250"/>
            <a:ext cx="1967917" cy="1994118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556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2698631" scaled="0"/>
        </a:gra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>
            <a:spLocks noGrp="1"/>
          </p:cNvSpPr>
          <p:nvPr>
            <p:ph type="subTitle" idx="1"/>
          </p:nvPr>
        </p:nvSpPr>
        <p:spPr>
          <a:xfrm>
            <a:off x="514350" y="2816244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hr-HR" sz="1800" dirty="0">
                <a:solidFill>
                  <a:srgbClr val="7030A0"/>
                </a:solidFill>
              </a:rPr>
              <a:t>Crtanje na papiru i izrada animacije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28BD357-814B-46BA-9748-AEB6D2BF2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63" y="2185550"/>
            <a:ext cx="5925900" cy="566400"/>
          </a:xfrm>
        </p:spPr>
        <p:txBody>
          <a:bodyPr/>
          <a:lstStyle/>
          <a:p>
            <a:r>
              <a:rPr lang="hr-HR" sz="4400" dirty="0"/>
              <a:t>Animiranje crteža</a:t>
            </a:r>
          </a:p>
        </p:txBody>
      </p:sp>
    </p:spTree>
    <p:extLst>
      <p:ext uri="{BB962C8B-B14F-4D97-AF65-F5344CB8AC3E}">
        <p14:creationId xmlns:p14="http://schemas.microsoft.com/office/powerpoint/2010/main" val="2751103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100000">
              <a:schemeClr val="dk2"/>
            </a:gs>
          </a:gsLst>
          <a:lin ang="2698631" scaled="0"/>
        </a:gradFill>
        <a:effectLst/>
      </p:bgPr>
    </p:bg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0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Krenimo s radom!</a:t>
            </a:r>
            <a:endParaRPr dirty="0"/>
          </a:p>
        </p:txBody>
      </p:sp>
      <p:sp>
        <p:nvSpPr>
          <p:cNvPr id="421" name="Google Shape;421;p4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22" name="Google Shape;422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40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40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425" name="Google Shape;425;p40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1</a:t>
              </a:r>
              <a:endParaRPr sz="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427" name="Google Shape;427;p40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428" name="Google Shape;428;p40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3</a:t>
              </a:r>
              <a:endParaRPr sz="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430" name="Google Shape;430;p40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431" name="Google Shape;431;p40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5</a:t>
              </a:r>
              <a:endParaRPr sz="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433" name="Google Shape;433;p40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434" name="Google Shape;434;p40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35" name="Google Shape;435;p40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6</a:t>
              </a:r>
              <a:endParaRPr sz="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436" name="Google Shape;436;p40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437" name="Google Shape;437;p40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38" name="Google Shape;438;p40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 dirty="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4</a:t>
              </a:r>
              <a:endParaRPr sz="600" dirty="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grpSp>
        <p:nvGrpSpPr>
          <p:cNvPr id="439" name="Google Shape;439;p40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440" name="Google Shape;440;p40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  <p:sp>
          <p:nvSpPr>
            <p:cNvPr id="441" name="Google Shape;441;p40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Patrick Hand"/>
                  <a:ea typeface="Patrick Hand"/>
                  <a:cs typeface="Patrick Hand"/>
                  <a:sym typeface="Patrick Hand"/>
                </a:rPr>
                <a:t>2</a:t>
              </a:r>
              <a:endParaRPr sz="6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endParaRPr>
            </a:p>
          </p:txBody>
        </p:sp>
      </p:grpSp>
      <p:sp>
        <p:nvSpPr>
          <p:cNvPr id="442" name="Google Shape;442;p40"/>
          <p:cNvSpPr txBox="1"/>
          <p:nvPr/>
        </p:nvSpPr>
        <p:spPr>
          <a:xfrm>
            <a:off x="-376943" y="1631878"/>
            <a:ext cx="2737688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NACRTAJ SVOJ EMOTIKON!</a:t>
            </a:r>
            <a:endParaRPr sz="2400" b="1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1959656" y="1505217"/>
            <a:ext cx="258068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OTVORI MREŽNU STRANICU!</a:t>
            </a:r>
            <a:endParaRPr sz="2400" b="1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44" name="Google Shape;444;p40"/>
          <p:cNvSpPr txBox="1"/>
          <p:nvPr/>
        </p:nvSpPr>
        <p:spPr>
          <a:xfrm>
            <a:off x="5717783" y="1509953"/>
            <a:ext cx="219351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ODABERI NAJBOLJI VIDEO!</a:t>
            </a:r>
            <a:endParaRPr sz="2400" b="1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45" name="Google Shape;445;p40"/>
          <p:cNvSpPr txBox="1"/>
          <p:nvPr/>
        </p:nvSpPr>
        <p:spPr>
          <a:xfrm>
            <a:off x="2035220" y="4048506"/>
            <a:ext cx="20829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FOTOGRAFIRAJ SVOJ RAD!</a:t>
            </a:r>
            <a:endParaRPr sz="2400" b="1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46" name="Google Shape;446;p40"/>
          <p:cNvSpPr txBox="1"/>
          <p:nvPr/>
        </p:nvSpPr>
        <p:spPr>
          <a:xfrm>
            <a:off x="4115017" y="4048506"/>
            <a:ext cx="20829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b="1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UČITAJ FOTOGRAFIJU!</a:t>
            </a:r>
            <a:endParaRPr sz="2400" b="1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sp>
        <p:nvSpPr>
          <p:cNvPr id="447" name="Google Shape;447;p40"/>
          <p:cNvSpPr txBox="1"/>
          <p:nvPr/>
        </p:nvSpPr>
        <p:spPr>
          <a:xfrm>
            <a:off x="5901923" y="4004605"/>
            <a:ext cx="3134921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400" dirty="0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rPr>
              <a:t>SPREMI VIDEO NA ZAJEDNIČKU PADLET PLOČU!</a:t>
            </a:r>
            <a:endParaRPr sz="2400" dirty="0">
              <a:solidFill>
                <a:schemeClr val="lt1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4841B0A1-8794-4AAC-9D1D-24D4C398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62" y="2492953"/>
            <a:ext cx="2418858" cy="1788235"/>
          </a:xfrm>
          <a:prstGeom prst="rect">
            <a:avLst/>
          </a:prstGeom>
          <a:ln w="28575" cap="sq">
            <a:solidFill>
              <a:srgbClr val="EA31A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3" name="Grupa 32">
            <a:extLst>
              <a:ext uri="{FF2B5EF4-FFF2-40B4-BE49-F238E27FC236}">
                <a16:creationId xmlns:a16="http://schemas.microsoft.com/office/drawing/2014/main" id="{08A0D750-B13C-48CF-8ECB-DF94544DC085}"/>
              </a:ext>
            </a:extLst>
          </p:cNvPr>
          <p:cNvGrpSpPr/>
          <p:nvPr/>
        </p:nvGrpSpPr>
        <p:grpSpPr>
          <a:xfrm>
            <a:off x="3483558" y="2200521"/>
            <a:ext cx="3060266" cy="2293583"/>
            <a:chOff x="4087920" y="1787128"/>
            <a:chExt cx="3204419" cy="2509971"/>
          </a:xfrm>
        </p:grpSpPr>
        <p:sp>
          <p:nvSpPr>
            <p:cNvPr id="34" name="TekstniOkvir 33">
              <a:extLst>
                <a:ext uri="{FF2B5EF4-FFF2-40B4-BE49-F238E27FC236}">
                  <a16:creationId xmlns:a16="http://schemas.microsoft.com/office/drawing/2014/main" id="{823FE431-BB4F-445D-AC7F-329B15EB3A04}"/>
                </a:ext>
              </a:extLst>
            </p:cNvPr>
            <p:cNvSpPr txBox="1"/>
            <p:nvPr/>
          </p:nvSpPr>
          <p:spPr>
            <a:xfrm>
              <a:off x="4087920" y="1787128"/>
              <a:ext cx="3204419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hr-HR" sz="1800" b="1" dirty="0"/>
                <a:t>sketch.metademolab.com</a:t>
              </a:r>
            </a:p>
          </p:txBody>
        </p:sp>
        <p:pic>
          <p:nvPicPr>
            <p:cNvPr id="35" name="Slika 34">
              <a:extLst>
                <a:ext uri="{FF2B5EF4-FFF2-40B4-BE49-F238E27FC236}">
                  <a16:creationId xmlns:a16="http://schemas.microsoft.com/office/drawing/2014/main" id="{9D92FCAB-F20C-4977-A86E-D53619EB7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324" t="5808" r="7301" b="5986"/>
            <a:stretch/>
          </p:blipFill>
          <p:spPr>
            <a:xfrm>
              <a:off x="4616787" y="2192147"/>
              <a:ext cx="2109008" cy="21049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" grpId="0"/>
      <p:bldP spid="443" grpId="0"/>
      <p:bldP spid="444" grpId="0"/>
      <p:bldP spid="445" grpId="0"/>
      <p:bldP spid="446" grpId="0"/>
      <p:bldP spid="4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ctrTitle"/>
          </p:nvPr>
        </p:nvSpPr>
        <p:spPr>
          <a:xfrm>
            <a:off x="500062" y="2108350"/>
            <a:ext cx="5925900" cy="56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>
                <a:solidFill>
                  <a:schemeClr val="tx1"/>
                </a:solidFill>
              </a:rPr>
              <a:t>Hologramski video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5800" y="2751950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rgbClr val="7030A0"/>
                </a:solidFill>
              </a:rPr>
              <a:t>Izrađenom animacijom stvoriti video</a:t>
            </a:r>
            <a:endParaRPr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17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3"/>
            </a:gs>
          </a:gsLst>
          <a:lin ang="2700006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Izradimo hologramski video</a:t>
            </a:r>
            <a:endParaRPr dirty="0"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53B4AB9A-BCB2-4B69-A786-BAFB0CB74EEF}"/>
              </a:ext>
            </a:extLst>
          </p:cNvPr>
          <p:cNvSpPr txBox="1"/>
          <p:nvPr/>
        </p:nvSpPr>
        <p:spPr>
          <a:xfrm>
            <a:off x="39716" y="401402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hr-HR" sz="2800" dirty="0">
                <a:latin typeface="Caveat Brush" panose="020B0604020202020204" charset="-18"/>
                <a:hlinkClick r:id="rId3"/>
              </a:rPr>
              <a:t>bit.ly/hologramCUC2022</a:t>
            </a:r>
            <a:endParaRPr lang="hr-HR" sz="2800" dirty="0">
              <a:latin typeface="Caveat Brush" panose="020B0604020202020204" charset="-18"/>
            </a:endParaRPr>
          </a:p>
        </p:txBody>
      </p:sp>
      <p:sp>
        <p:nvSpPr>
          <p:cNvPr id="22" name="Google Shape;465;p42">
            <a:extLst>
              <a:ext uri="{FF2B5EF4-FFF2-40B4-BE49-F238E27FC236}">
                <a16:creationId xmlns:a16="http://schemas.microsoft.com/office/drawing/2014/main" id="{F00D5EDE-7548-4857-A80C-F4B71CB174E9}"/>
              </a:ext>
            </a:extLst>
          </p:cNvPr>
          <p:cNvSpPr/>
          <p:nvPr/>
        </p:nvSpPr>
        <p:spPr>
          <a:xfrm>
            <a:off x="0" y="1261848"/>
            <a:ext cx="2281800" cy="2281800"/>
          </a:xfrm>
          <a:prstGeom prst="pie">
            <a:avLst>
              <a:gd name="adj1" fmla="val 10788866"/>
              <a:gd name="adj2" fmla="val 16200000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14A9B69D-9B34-4AE8-A3DB-E6EF872F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03" y="1635745"/>
            <a:ext cx="2286401" cy="2286401"/>
          </a:xfrm>
          <a:prstGeom prst="rect">
            <a:avLst/>
          </a:prstGeom>
        </p:spPr>
      </p:pic>
      <p:sp>
        <p:nvSpPr>
          <p:cNvPr id="24" name="TekstniOkvir 23">
            <a:extLst>
              <a:ext uri="{FF2B5EF4-FFF2-40B4-BE49-F238E27FC236}">
                <a16:creationId xmlns:a16="http://schemas.microsoft.com/office/drawing/2014/main" id="{D9592398-6161-4881-B580-B7C8314098F3}"/>
              </a:ext>
            </a:extLst>
          </p:cNvPr>
          <p:cNvSpPr txBox="1"/>
          <p:nvPr/>
        </p:nvSpPr>
        <p:spPr>
          <a:xfrm>
            <a:off x="253519" y="1749836"/>
            <a:ext cx="586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veat Brush" panose="020B0604020202020204" charset="-18"/>
              </a:rPr>
              <a:t>1.</a:t>
            </a:r>
            <a:endParaRPr lang="hr-HR" sz="2800" dirty="0">
              <a:solidFill>
                <a:schemeClr val="bg1"/>
              </a:solidFill>
            </a:endParaRPr>
          </a:p>
        </p:txBody>
      </p:sp>
      <p:sp>
        <p:nvSpPr>
          <p:cNvPr id="25" name="Google Shape;465;p42">
            <a:extLst>
              <a:ext uri="{FF2B5EF4-FFF2-40B4-BE49-F238E27FC236}">
                <a16:creationId xmlns:a16="http://schemas.microsoft.com/office/drawing/2014/main" id="{DE1DBE65-46EC-492D-9912-C1FD6D69891B}"/>
              </a:ext>
            </a:extLst>
          </p:cNvPr>
          <p:cNvSpPr/>
          <p:nvPr/>
        </p:nvSpPr>
        <p:spPr>
          <a:xfrm>
            <a:off x="2990719" y="1221651"/>
            <a:ext cx="2281800" cy="2281800"/>
          </a:xfrm>
          <a:prstGeom prst="pie">
            <a:avLst>
              <a:gd name="adj1" fmla="val 10788866"/>
              <a:gd name="adj2" fmla="val 16200000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kstniOkvir 25">
            <a:extLst>
              <a:ext uri="{FF2B5EF4-FFF2-40B4-BE49-F238E27FC236}">
                <a16:creationId xmlns:a16="http://schemas.microsoft.com/office/drawing/2014/main" id="{2DEB6236-DCF9-43EE-B7D6-94A39AF0D79A}"/>
              </a:ext>
            </a:extLst>
          </p:cNvPr>
          <p:cNvSpPr txBox="1"/>
          <p:nvPr/>
        </p:nvSpPr>
        <p:spPr>
          <a:xfrm>
            <a:off x="3212621" y="1749836"/>
            <a:ext cx="84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veat Brush" panose="020B0604020202020204" charset="-18"/>
              </a:rPr>
              <a:t>2.</a:t>
            </a:r>
            <a:endParaRPr lang="hr-HR" sz="2800" dirty="0">
              <a:solidFill>
                <a:schemeClr val="bg1"/>
              </a:solidFill>
            </a:endParaRPr>
          </a:p>
        </p:txBody>
      </p:sp>
      <p:pic>
        <p:nvPicPr>
          <p:cNvPr id="4100" name="Picture 4" descr="Microsoft PowerPoint 2016 Review | PCMag">
            <a:extLst>
              <a:ext uri="{FF2B5EF4-FFF2-40B4-BE49-F238E27FC236}">
                <a16:creationId xmlns:a16="http://schemas.microsoft.com/office/drawing/2014/main" id="{4809CAC1-E2DC-43F4-9653-559D4D502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r="19799"/>
          <a:stretch/>
        </p:blipFill>
        <p:spPr bwMode="auto">
          <a:xfrm>
            <a:off x="3633039" y="1679290"/>
            <a:ext cx="2267861" cy="215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kstniOkvir 27">
            <a:extLst>
              <a:ext uri="{FF2B5EF4-FFF2-40B4-BE49-F238E27FC236}">
                <a16:creationId xmlns:a16="http://schemas.microsoft.com/office/drawing/2014/main" id="{D4FB91A1-7588-4CA7-8763-F14259D13CE3}"/>
              </a:ext>
            </a:extLst>
          </p:cNvPr>
          <p:cNvSpPr txBox="1"/>
          <p:nvPr/>
        </p:nvSpPr>
        <p:spPr>
          <a:xfrm>
            <a:off x="3293198" y="3999483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hr-HR" sz="2800" dirty="0">
                <a:solidFill>
                  <a:schemeClr val="bg1"/>
                </a:solidFill>
                <a:latin typeface="Caveat Brush" panose="020B0604020202020204" charset="-18"/>
              </a:rPr>
              <a:t>Microsoft PowerPoint</a:t>
            </a:r>
          </a:p>
        </p:txBody>
      </p:sp>
      <p:sp>
        <p:nvSpPr>
          <p:cNvPr id="29" name="Google Shape;465;p42">
            <a:extLst>
              <a:ext uri="{FF2B5EF4-FFF2-40B4-BE49-F238E27FC236}">
                <a16:creationId xmlns:a16="http://schemas.microsoft.com/office/drawing/2014/main" id="{941ED305-1790-4D2F-B597-5329884A9370}"/>
              </a:ext>
            </a:extLst>
          </p:cNvPr>
          <p:cNvSpPr/>
          <p:nvPr/>
        </p:nvSpPr>
        <p:spPr>
          <a:xfrm>
            <a:off x="5938054" y="1132156"/>
            <a:ext cx="2281800" cy="2281800"/>
          </a:xfrm>
          <a:prstGeom prst="pie">
            <a:avLst>
              <a:gd name="adj1" fmla="val 10788866"/>
              <a:gd name="adj2" fmla="val 16200000"/>
            </a:avLst>
          </a:pr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2A390CBC-3F79-4580-B7CE-00C27861AF55}"/>
              </a:ext>
            </a:extLst>
          </p:cNvPr>
          <p:cNvSpPr txBox="1"/>
          <p:nvPr/>
        </p:nvSpPr>
        <p:spPr>
          <a:xfrm>
            <a:off x="6143720" y="1679290"/>
            <a:ext cx="8454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Caveat Brush" panose="020B0604020202020204" charset="-18"/>
              </a:rPr>
              <a:t>3.</a:t>
            </a:r>
            <a:endParaRPr lang="hr-HR" sz="2800" dirty="0">
              <a:solidFill>
                <a:schemeClr val="bg1"/>
              </a:solidFill>
            </a:endParaRPr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CA9F409A-D97E-4AF3-B3B9-59EE88D5E61A}"/>
              </a:ext>
            </a:extLst>
          </p:cNvPr>
          <p:cNvSpPr/>
          <p:nvPr/>
        </p:nvSpPr>
        <p:spPr>
          <a:xfrm>
            <a:off x="6543220" y="1721486"/>
            <a:ext cx="2486064" cy="21532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74F3661F-DB1E-4950-908A-FF7775132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0408" y="1749836"/>
            <a:ext cx="940728" cy="695470"/>
          </a:xfrm>
          <a:prstGeom prst="rect">
            <a:avLst/>
          </a:prstGeom>
        </p:spPr>
      </p:pic>
      <p:pic>
        <p:nvPicPr>
          <p:cNvPr id="40" name="Slika 39">
            <a:extLst>
              <a:ext uri="{FF2B5EF4-FFF2-40B4-BE49-F238E27FC236}">
                <a16:creationId xmlns:a16="http://schemas.microsoft.com/office/drawing/2014/main" id="{367CFF7F-E164-4606-B21D-C0364612AE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66047">
            <a:off x="8199847" y="2408185"/>
            <a:ext cx="940728" cy="695470"/>
          </a:xfrm>
          <a:prstGeom prst="rect">
            <a:avLst/>
          </a:prstGeom>
        </p:spPr>
      </p:pic>
      <p:pic>
        <p:nvPicPr>
          <p:cNvPr id="41" name="Slika 40">
            <a:extLst>
              <a:ext uri="{FF2B5EF4-FFF2-40B4-BE49-F238E27FC236}">
                <a16:creationId xmlns:a16="http://schemas.microsoft.com/office/drawing/2014/main" id="{29EDC573-DF1A-4C00-9129-90DB074D1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496419" y="2378249"/>
            <a:ext cx="940728" cy="695470"/>
          </a:xfrm>
          <a:prstGeom prst="rect">
            <a:avLst/>
          </a:prstGeom>
        </p:spPr>
      </p:pic>
      <p:pic>
        <p:nvPicPr>
          <p:cNvPr id="42" name="Slika 41">
            <a:extLst>
              <a:ext uri="{FF2B5EF4-FFF2-40B4-BE49-F238E27FC236}">
                <a16:creationId xmlns:a16="http://schemas.microsoft.com/office/drawing/2014/main" id="{E12FDAA6-0729-4414-8153-14175097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7394835" y="3143564"/>
            <a:ext cx="940728" cy="695470"/>
          </a:xfrm>
          <a:prstGeom prst="rect">
            <a:avLst/>
          </a:prstGeom>
        </p:spPr>
      </p:pic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6D1082BF-E621-4AB3-9FE6-74025E281109}"/>
              </a:ext>
            </a:extLst>
          </p:cNvPr>
          <p:cNvCxnSpPr>
            <a:cxnSpLocks/>
          </p:cNvCxnSpPr>
          <p:nvPr/>
        </p:nvCxnSpPr>
        <p:spPr>
          <a:xfrm flipV="1">
            <a:off x="6545702" y="1721486"/>
            <a:ext cx="2483582" cy="21532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B7188DEB-C764-40EE-BFEB-936F4F93DE94}"/>
              </a:ext>
            </a:extLst>
          </p:cNvPr>
          <p:cNvCxnSpPr/>
          <p:nvPr/>
        </p:nvCxnSpPr>
        <p:spPr>
          <a:xfrm>
            <a:off x="6652260" y="1721486"/>
            <a:ext cx="2377024" cy="2070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kstniOkvir 42">
            <a:extLst>
              <a:ext uri="{FF2B5EF4-FFF2-40B4-BE49-F238E27FC236}">
                <a16:creationId xmlns:a16="http://schemas.microsoft.com/office/drawing/2014/main" id="{B2E5F118-EEF5-4899-B1A7-174741800C18}"/>
              </a:ext>
            </a:extLst>
          </p:cNvPr>
          <p:cNvSpPr txBox="1"/>
          <p:nvPr/>
        </p:nvSpPr>
        <p:spPr>
          <a:xfrm>
            <a:off x="6743284" y="396696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hr-HR" sz="2800" dirty="0">
                <a:solidFill>
                  <a:schemeClr val="bg1"/>
                </a:solidFill>
                <a:latin typeface="Caveat Brush" panose="020B0604020202020204" charset="-18"/>
              </a:rPr>
              <a:t>Slaganje videa</a:t>
            </a:r>
          </a:p>
        </p:txBody>
      </p:sp>
    </p:spTree>
    <p:extLst>
      <p:ext uri="{BB962C8B-B14F-4D97-AF65-F5344CB8AC3E}">
        <p14:creationId xmlns:p14="http://schemas.microsoft.com/office/powerpoint/2010/main" val="23990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8" grpId="0"/>
      <p:bldP spid="29" grpId="0" animBg="1"/>
      <p:bldP spid="31" grpId="0"/>
      <p:bldP spid="11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teksta 1">
            <a:extLst>
              <a:ext uri="{FF2B5EF4-FFF2-40B4-BE49-F238E27FC236}">
                <a16:creationId xmlns:a16="http://schemas.microsoft.com/office/drawing/2014/main" id="{65445F4F-3AB0-4B7A-90F5-6866C622F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86076" y="530993"/>
            <a:ext cx="3183037" cy="3174600"/>
          </a:xfrm>
        </p:spPr>
        <p:txBody>
          <a:bodyPr/>
          <a:lstStyle/>
          <a:p>
            <a:pPr marL="101600" indent="0">
              <a:buNone/>
            </a:pPr>
            <a:r>
              <a:rPr lang="hr-HR" sz="3600" dirty="0"/>
              <a:t>Pokrenimo hologramski video na mobitelu i stavimo na njege hologramski tuljac!</a:t>
            </a:r>
          </a:p>
        </p:txBody>
      </p:sp>
      <p:sp>
        <p:nvSpPr>
          <p:cNvPr id="3" name="Rezervirano mjesto broja slajda 2">
            <a:extLst>
              <a:ext uri="{FF2B5EF4-FFF2-40B4-BE49-F238E27FC236}">
                <a16:creationId xmlns:a16="http://schemas.microsoft.com/office/drawing/2014/main" id="{E6205A43-BEEB-49E5-9922-BB4CC71AF0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5844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ctrTitle" idx="4294967295"/>
          </p:nvPr>
        </p:nvSpPr>
        <p:spPr>
          <a:xfrm>
            <a:off x="689770" y="2966197"/>
            <a:ext cx="47433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9600" dirty="0"/>
              <a:t>Ovo je </a:t>
            </a:r>
            <a:br>
              <a:rPr lang="hr-HR" sz="9600" dirty="0"/>
            </a:br>
            <a:r>
              <a:rPr lang="hr-HR" sz="9600" dirty="0"/>
              <a:t>vaš prvi hologram!</a:t>
            </a:r>
            <a:endParaRPr sz="9600" dirty="0"/>
          </a:p>
        </p:txBody>
      </p:sp>
      <p:sp>
        <p:nvSpPr>
          <p:cNvPr id="122" name="Google Shape;122;p19"/>
          <p:cNvSpPr/>
          <p:nvPr/>
        </p:nvSpPr>
        <p:spPr>
          <a:xfrm>
            <a:off x="6551599" y="761570"/>
            <a:ext cx="1967917" cy="1994118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3" name="Google Shape;123;p19"/>
          <p:cNvSpPr/>
          <p:nvPr/>
        </p:nvSpPr>
        <p:spPr>
          <a:xfrm rot="1473077">
            <a:off x="4762315" y="1757239"/>
            <a:ext cx="1150579" cy="1120735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4" name="Google Shape;124;p19"/>
          <p:cNvSpPr/>
          <p:nvPr/>
        </p:nvSpPr>
        <p:spPr>
          <a:xfrm>
            <a:off x="6170983" y="571002"/>
            <a:ext cx="503744" cy="489510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5" name="Google Shape;125;p19"/>
          <p:cNvSpPr/>
          <p:nvPr/>
        </p:nvSpPr>
        <p:spPr>
          <a:xfrm rot="2486961">
            <a:off x="5847049" y="2792063"/>
            <a:ext cx="358396" cy="348269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2700006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149400" y="1102493"/>
            <a:ext cx="2845200" cy="317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dirty="0"/>
              <a:t>Hvala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dirty="0"/>
              <a:t>na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dirty="0"/>
              <a:t>pažnji!</a:t>
            </a:r>
            <a:endParaRPr sz="3600" dirty="0"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3"/>
            </a:gs>
          </a:gsLst>
          <a:lin ang="2700006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5"/>
          <p:cNvGrpSpPr/>
          <p:nvPr/>
        </p:nvGrpSpPr>
        <p:grpSpPr>
          <a:xfrm>
            <a:off x="1058611" y="997665"/>
            <a:ext cx="2933857" cy="3148169"/>
            <a:chOff x="1643212" y="493160"/>
            <a:chExt cx="4233380" cy="4233380"/>
          </a:xfrm>
        </p:grpSpPr>
        <p:pic>
          <p:nvPicPr>
            <p:cNvPr id="91" name="Google Shape;91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00000">
              <a:off x="1222650" y="2153650"/>
              <a:ext cx="5074503" cy="91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2" name="Google Shape;9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1222650" y="2153650"/>
              <a:ext cx="5074503" cy="912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15"/>
          <p:cNvSpPr txBox="1">
            <a:spLocks noGrp="1"/>
          </p:cNvSpPr>
          <p:nvPr>
            <p:ph type="ctrTitle" idx="4294967295"/>
          </p:nvPr>
        </p:nvSpPr>
        <p:spPr>
          <a:xfrm>
            <a:off x="1767746" y="13115"/>
            <a:ext cx="5608507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rgbClr val="7030A0"/>
                </a:solidFill>
              </a:rPr>
              <a:t>Voditeljice radionica</a:t>
            </a:r>
            <a:endParaRPr dirty="0">
              <a:solidFill>
                <a:srgbClr val="7030A0"/>
              </a:solidFill>
            </a:endParaRPr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4294967295"/>
          </p:nvPr>
        </p:nvSpPr>
        <p:spPr>
          <a:xfrm>
            <a:off x="1212801" y="3776350"/>
            <a:ext cx="2746200" cy="12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2000" b="1" dirty="0">
                <a:solidFill>
                  <a:srgbClr val="7030A0"/>
                </a:solidFill>
              </a:rPr>
              <a:t>Valentina Blašković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/>
              <a:t>Prva osnovna škola Ogulin</a:t>
            </a:r>
            <a:endParaRPr sz="1800" dirty="0"/>
          </a:p>
        </p:txBody>
      </p:sp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9" name="Google Shape;90;p15">
            <a:extLst>
              <a:ext uri="{FF2B5EF4-FFF2-40B4-BE49-F238E27FC236}">
                <a16:creationId xmlns:a16="http://schemas.microsoft.com/office/drawing/2014/main" id="{FCB7BA03-D8D0-466E-B1C1-8C922206CB4D}"/>
              </a:ext>
            </a:extLst>
          </p:cNvPr>
          <p:cNvGrpSpPr/>
          <p:nvPr/>
        </p:nvGrpSpPr>
        <p:grpSpPr>
          <a:xfrm>
            <a:off x="5311524" y="997664"/>
            <a:ext cx="2933857" cy="3148169"/>
            <a:chOff x="1643212" y="493160"/>
            <a:chExt cx="4233380" cy="4233380"/>
          </a:xfrm>
        </p:grpSpPr>
        <p:pic>
          <p:nvPicPr>
            <p:cNvPr id="10" name="Google Shape;91;p15">
              <a:extLst>
                <a:ext uri="{FF2B5EF4-FFF2-40B4-BE49-F238E27FC236}">
                  <a16:creationId xmlns:a16="http://schemas.microsoft.com/office/drawing/2014/main" id="{4AC2C5E3-738B-4AFC-8CD5-C495C4A21F0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700000">
              <a:off x="1222650" y="2153650"/>
              <a:ext cx="5074503" cy="91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2;p15">
              <a:extLst>
                <a:ext uri="{FF2B5EF4-FFF2-40B4-BE49-F238E27FC236}">
                  <a16:creationId xmlns:a16="http://schemas.microsoft.com/office/drawing/2014/main" id="{1A2DF30B-C234-4AFD-AD86-B465091EFB4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1222650" y="2153650"/>
              <a:ext cx="5074503" cy="912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" name="Slika 4">
            <a:extLst>
              <a:ext uri="{FF2B5EF4-FFF2-40B4-BE49-F238E27FC236}">
                <a16:creationId xmlns:a16="http://schemas.microsoft.com/office/drawing/2014/main" id="{754EAA66-C424-4F1F-A7D0-FFD4B8C5E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552" y="1247408"/>
            <a:ext cx="2673800" cy="268045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A34B337-146C-4084-9000-08D8D33C0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201" y="1280980"/>
            <a:ext cx="2646878" cy="264687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Google Shape;94;p15">
            <a:extLst>
              <a:ext uri="{FF2B5EF4-FFF2-40B4-BE49-F238E27FC236}">
                <a16:creationId xmlns:a16="http://schemas.microsoft.com/office/drawing/2014/main" id="{AF22ADC1-77C1-47CC-9733-A0C0E5832A83}"/>
              </a:ext>
            </a:extLst>
          </p:cNvPr>
          <p:cNvSpPr txBox="1">
            <a:spLocks/>
          </p:cNvSpPr>
          <p:nvPr/>
        </p:nvSpPr>
        <p:spPr>
          <a:xfrm>
            <a:off x="5515512" y="3726342"/>
            <a:ext cx="2746200" cy="1289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Char char="✔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●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○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Patrick Hand"/>
              <a:buChar char="■"/>
              <a:defRPr sz="2600" b="0" i="0" u="none" strike="noStrike" cap="none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Patrick Hand"/>
              <a:buNone/>
            </a:pPr>
            <a:r>
              <a:rPr lang="hr-HR" sz="2000" b="1" dirty="0">
                <a:solidFill>
                  <a:srgbClr val="7030A0"/>
                </a:solidFill>
              </a:rPr>
              <a:t>Kristina Slišurić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Patrick Hand"/>
              <a:buNone/>
            </a:pPr>
            <a:r>
              <a:rPr lang="hr-HR" sz="1800" dirty="0"/>
              <a:t>OŠ „Matija Gubec” Cernik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2700006" scaled="0"/>
        </a:gra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78594" y="429375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Što vas očekuje na našoj radionici</a:t>
            </a:r>
            <a:endParaRPr dirty="0"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3" name="Google Shape;114;p18">
            <a:extLst>
              <a:ext uri="{FF2B5EF4-FFF2-40B4-BE49-F238E27FC236}">
                <a16:creationId xmlns:a16="http://schemas.microsoft.com/office/drawing/2014/main" id="{85F87B18-A435-4C32-9BE2-B999EEBFE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4267" y="1499500"/>
            <a:ext cx="82296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pojašnjenje pojma </a:t>
            </a:r>
            <a:r>
              <a:rPr lang="hr-HR" i="1" dirty="0"/>
              <a:t>hologram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primjeri proširene stvarnosti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objašnjenje kako hologram funkcionira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izrada hologramskog tuljca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animiranje crteža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izrada hologramskog videa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zajednička Padlet ploča: </a:t>
            </a:r>
            <a:r>
              <a:rPr lang="hr-HR" dirty="0">
                <a:hlinkClick r:id="rId3"/>
              </a:rPr>
              <a:t>bit.ly/hologramCUC2022</a:t>
            </a:r>
            <a:endParaRPr lang="hr-HR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endParaRPr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8DCFA28A-24C4-48A2-A784-B7A74514F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533" y="1564873"/>
            <a:ext cx="2286401" cy="228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ctrTitle"/>
          </p:nvPr>
        </p:nvSpPr>
        <p:spPr>
          <a:xfrm>
            <a:off x="500062" y="2108350"/>
            <a:ext cx="5925900" cy="56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>
                <a:solidFill>
                  <a:schemeClr val="tx1"/>
                </a:solidFill>
              </a:rPr>
              <a:t>Hologram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5800" y="2751950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rgbClr val="7030A0"/>
                </a:solidFill>
              </a:rPr>
              <a:t>Objašnjenje pojma </a:t>
            </a:r>
            <a:endParaRPr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2700006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Hologram, što je to?</a:t>
            </a:r>
            <a:endParaRPr dirty="0"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82296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trodimenzionalna slika nastala fotografskom projekcijom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fenomena koji se javlja u vidnom polju u kojem posebno napredna tehnika obrade slike stvara efekt 3D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✔"/>
            </a:pPr>
            <a:r>
              <a:rPr lang="hr-HR" dirty="0"/>
              <a:t>više fotografija istovremeno spaja više svjetlosnih snopova te nastaje slika koja može varirati svoju perspektivu ovisno o tome gdje se gledatelj nalazi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026" name="Picture 2" descr="MIT researchers use AI to create 3D holograms in real time">
            <a:extLst>
              <a:ext uri="{FF2B5EF4-FFF2-40B4-BE49-F238E27FC236}">
                <a16:creationId xmlns:a16="http://schemas.microsoft.com/office/drawing/2014/main" id="{0CAD347C-DE09-47C4-BF64-4064219E6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9" y="1455738"/>
            <a:ext cx="6206068" cy="349091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2698631" scaled="0"/>
        </a:gra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>
            <a:spLocks noGrp="1"/>
          </p:cNvSpPr>
          <p:nvPr>
            <p:ph type="subTitle" idx="1"/>
          </p:nvPr>
        </p:nvSpPr>
        <p:spPr>
          <a:xfrm>
            <a:off x="514350" y="2816244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rgbClr val="7030A0"/>
                </a:solidFill>
              </a:rPr>
              <a:t>Aplikacijama i karticama do primjera hologramskih prikaza</a:t>
            </a:r>
            <a:endParaRPr sz="1800" dirty="0">
              <a:solidFill>
                <a:srgbClr val="7030A0"/>
              </a:solidFill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28BD357-814B-46BA-9748-AEB6D2BF2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763" y="2185550"/>
            <a:ext cx="5925900" cy="566400"/>
          </a:xfrm>
        </p:spPr>
        <p:txBody>
          <a:bodyPr/>
          <a:lstStyle/>
          <a:p>
            <a:r>
              <a:rPr lang="hr-HR" sz="4400" dirty="0"/>
              <a:t>Proširena stvarnost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100000">
              <a:schemeClr val="accent3"/>
            </a:gs>
          </a:gsLst>
          <a:lin ang="2700006" scaled="0"/>
        </a:gra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>
            <a:off x="457200" y="465250"/>
            <a:ext cx="5868600" cy="75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Aplikacije i kartice</a:t>
            </a:r>
            <a:endParaRPr dirty="0"/>
          </a:p>
        </p:txBody>
      </p:sp>
      <p:sp>
        <p:nvSpPr>
          <p:cNvPr id="140" name="Google Shape;140;p21"/>
          <p:cNvSpPr txBox="1">
            <a:spLocks noGrp="1"/>
          </p:cNvSpPr>
          <p:nvPr>
            <p:ph type="body" idx="1"/>
          </p:nvPr>
        </p:nvSpPr>
        <p:spPr>
          <a:xfrm>
            <a:off x="457200" y="1499500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rgbClr val="7030A0"/>
                </a:solidFill>
              </a:rPr>
              <a:t>Hrvatski velikani</a:t>
            </a:r>
            <a:endParaRPr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dirty="0"/>
              <a:t>Uz pomoć aplikacije skeniramo novčanice koje potom „ožive”</a:t>
            </a:r>
            <a:endParaRPr dirty="0"/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2"/>
          </p:nvPr>
        </p:nvSpPr>
        <p:spPr>
          <a:xfrm>
            <a:off x="3497587" y="1498812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rgbClr val="7030A0"/>
                </a:solidFill>
              </a:rPr>
              <a:t>Google 3D</a:t>
            </a:r>
            <a:endParaRPr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dirty="0"/>
              <a:t>Google tražilicom pronađemo životinju, a zatim ju smjestimo u vlastiti prostor.</a:t>
            </a:r>
            <a:endParaRPr dirty="0"/>
          </a:p>
        </p:txBody>
      </p:sp>
      <p:sp>
        <p:nvSpPr>
          <p:cNvPr id="142" name="Google Shape;142;p21"/>
          <p:cNvSpPr txBox="1">
            <a:spLocks noGrp="1"/>
          </p:cNvSpPr>
          <p:nvPr>
            <p:ph type="body" idx="3"/>
          </p:nvPr>
        </p:nvSpPr>
        <p:spPr>
          <a:xfrm>
            <a:off x="6366526" y="1498812"/>
            <a:ext cx="2520300" cy="312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b="1" dirty="0">
                <a:solidFill>
                  <a:srgbClr val="7030A0"/>
                </a:solidFill>
              </a:rPr>
              <a:t>Kartice 4d</a:t>
            </a:r>
            <a:endParaRPr b="1" dirty="0">
              <a:solidFill>
                <a:srgbClr val="7030A0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dirty="0"/>
              <a:t>Interaktivno zoološki vrt uz pomoć kartica i aplikacije.</a:t>
            </a:r>
            <a:endParaRPr dirty="0"/>
          </a:p>
        </p:txBody>
      </p:sp>
      <p:sp>
        <p:nvSpPr>
          <p:cNvPr id="143" name="Google Shape;143;p2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026" name="Picture 2" descr="HRT: Aplikacija Hrvatski velikani oživjela dio hrvatske povijesti">
            <a:extLst>
              <a:ext uri="{FF2B5EF4-FFF2-40B4-BE49-F238E27FC236}">
                <a16:creationId xmlns:a16="http://schemas.microsoft.com/office/drawing/2014/main" id="{332213BB-FE57-4650-8A92-ECC28E0FD9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9" t="11130" r="7939" b="7363"/>
          <a:stretch/>
        </p:blipFill>
        <p:spPr bwMode="auto">
          <a:xfrm>
            <a:off x="135161" y="2123025"/>
            <a:ext cx="2927938" cy="197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Use Your iPhone to Bring Life-Sized 3D Animals In Your Living Room">
            <a:extLst>
              <a:ext uri="{FF2B5EF4-FFF2-40B4-BE49-F238E27FC236}">
                <a16:creationId xmlns:a16="http://schemas.microsoft.com/office/drawing/2014/main" id="{22A7EAC2-CD88-4219-84E2-035E95B8C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1" r="4632" b="17008"/>
          <a:stretch/>
        </p:blipFill>
        <p:spPr bwMode="auto">
          <a:xfrm>
            <a:off x="3177526" y="2104982"/>
            <a:ext cx="2765180" cy="205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D7505CD-7184-4EE1-8F6B-F937B479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07" y="2032808"/>
            <a:ext cx="2836304" cy="212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build="p"/>
      <p:bldP spid="14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100000">
              <a:schemeClr val="accent5"/>
            </a:gs>
          </a:gsLst>
          <a:lin ang="2700006" scaled="0"/>
        </a:gra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body" idx="1"/>
          </p:nvPr>
        </p:nvSpPr>
        <p:spPr>
          <a:xfrm>
            <a:off x="3092249" y="1279133"/>
            <a:ext cx="2845200" cy="3174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sz="3600" dirty="0"/>
              <a:t>Isprobajte i vi proširenu stvarnost!</a:t>
            </a:r>
            <a:endParaRPr sz="3600" dirty="0"/>
          </a:p>
        </p:txBody>
      </p:sp>
      <p:sp>
        <p:nvSpPr>
          <p:cNvPr id="108" name="Google Shape;108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5" name="Google Shape;123;p19">
            <a:extLst>
              <a:ext uri="{FF2B5EF4-FFF2-40B4-BE49-F238E27FC236}">
                <a16:creationId xmlns:a16="http://schemas.microsoft.com/office/drawing/2014/main" id="{AC7A51F8-3A1A-4000-BB60-633A6FB9E039}"/>
              </a:ext>
            </a:extLst>
          </p:cNvPr>
          <p:cNvSpPr/>
          <p:nvPr/>
        </p:nvSpPr>
        <p:spPr>
          <a:xfrm rot="1473077">
            <a:off x="6758755" y="1932499"/>
            <a:ext cx="1150579" cy="1120735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48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/>
            </a:gs>
            <a:gs pos="100000">
              <a:schemeClr val="accent4"/>
            </a:gs>
          </a:gsLst>
          <a:lin ang="2700006" scaled="0"/>
        </a:gra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ctrTitle"/>
          </p:nvPr>
        </p:nvSpPr>
        <p:spPr>
          <a:xfrm>
            <a:off x="500062" y="2108350"/>
            <a:ext cx="5925900" cy="56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4400" dirty="0">
                <a:solidFill>
                  <a:schemeClr val="tx1"/>
                </a:solidFill>
              </a:rPr>
              <a:t>Izrada holograma</a:t>
            </a:r>
            <a:endParaRPr sz="4400" dirty="0">
              <a:solidFill>
                <a:schemeClr val="tx1"/>
              </a:solidFill>
            </a:endParaRPr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685800" y="2751950"/>
            <a:ext cx="5925900" cy="2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1800" dirty="0">
                <a:solidFill>
                  <a:srgbClr val="7030A0"/>
                </a:solidFill>
              </a:rPr>
              <a:t>Postupak izrade hologramskog tuljca</a:t>
            </a:r>
            <a:endParaRPr sz="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97105"/>
      </p:ext>
    </p:extLst>
  </p:cSld>
  <p:clrMapOvr>
    <a:masterClrMapping/>
  </p:clrMapOvr>
</p:sld>
</file>

<file path=ppt/theme/theme1.xml><?xml version="1.0" encoding="utf-8"?>
<a:theme xmlns:a="http://schemas.openxmlformats.org/drawingml/2006/main" name="Tybalt template">
  <a:themeElements>
    <a:clrScheme name="Custom 347">
      <a:dk1>
        <a:srgbClr val="1A1135"/>
      </a:dk1>
      <a:lt1>
        <a:srgbClr val="FFFFFF"/>
      </a:lt1>
      <a:dk2>
        <a:srgbClr val="6A6185"/>
      </a:dk2>
      <a:lt2>
        <a:srgbClr val="F1F0F3"/>
      </a:lt2>
      <a:accent1>
        <a:srgbClr val="EB37A6"/>
      </a:accent1>
      <a:accent2>
        <a:srgbClr val="8A3ACC"/>
      </a:accent2>
      <a:accent3>
        <a:srgbClr val="1994EB"/>
      </a:accent3>
      <a:accent4>
        <a:srgbClr val="80D126"/>
      </a:accent4>
      <a:accent5>
        <a:srgbClr val="FFBF00"/>
      </a:accent5>
      <a:accent6>
        <a:srgbClr val="F1473D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416</Words>
  <Application>Microsoft Office PowerPoint</Application>
  <PresentationFormat>Prikaz na zaslonu (16:9)</PresentationFormat>
  <Paragraphs>88</Paragraphs>
  <Slides>19</Slides>
  <Notes>18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4" baseType="lpstr">
      <vt:lpstr>Caveat Brush</vt:lpstr>
      <vt:lpstr>Arial</vt:lpstr>
      <vt:lpstr>Patrick Hand</vt:lpstr>
      <vt:lpstr>Calibri</vt:lpstr>
      <vt:lpstr>Tybalt template</vt:lpstr>
      <vt:lpstr>Hologram u obrazovanju</vt:lpstr>
      <vt:lpstr>Voditeljice radionica</vt:lpstr>
      <vt:lpstr>Što vas očekuje na našoj radionici</vt:lpstr>
      <vt:lpstr>Hologram</vt:lpstr>
      <vt:lpstr>Hologram, što je to?</vt:lpstr>
      <vt:lpstr>Proširena stvarnost</vt:lpstr>
      <vt:lpstr>Aplikacije i kartice</vt:lpstr>
      <vt:lpstr>PowerPoint prezentacija</vt:lpstr>
      <vt:lpstr>Izrada holograma</vt:lpstr>
      <vt:lpstr>Hologram na pametnom telefonu </vt:lpstr>
      <vt:lpstr>Hologramski tuljac</vt:lpstr>
      <vt:lpstr>PowerPoint prezentacija</vt:lpstr>
      <vt:lpstr>Animiranje crteža</vt:lpstr>
      <vt:lpstr>Krenimo s radom!</vt:lpstr>
      <vt:lpstr>Hologramski video</vt:lpstr>
      <vt:lpstr>Izradimo hologramski video</vt:lpstr>
      <vt:lpstr>PowerPoint prezentacija</vt:lpstr>
      <vt:lpstr>Ovo je  vaš prvi hologram!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Hologram u obrazovanju</dc:title>
  <dc:creator>Korisnik</dc:creator>
  <cp:lastModifiedBy>Valentina Blašković</cp:lastModifiedBy>
  <cp:revision>37</cp:revision>
  <dcterms:modified xsi:type="dcterms:W3CDTF">2022-09-19T07:02:54Z</dcterms:modified>
</cp:coreProperties>
</file>