
<file path=[Content_Types].xml><?xml version="1.0" encoding="utf-8"?>
<Types xmlns="http://schemas.openxmlformats.org/package/2006/content-types">
  <Default ContentType="image/jpeg" Extension="jpg"/>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embeddedFontLst>
    <p:embeddedFont>
      <p:font typeface="Open Sans ExtraBold"/>
      <p:bold r:id="rId42"/>
      <p:boldItalic r:id="rId43"/>
    </p:embeddedFont>
    <p:embeddedFont>
      <p:font typeface="Open Sans Light"/>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j6EXEWH+W6cM9+F61PxDLPKiYS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OpenSansExtraBold-bold.fntdata"/><Relationship Id="rId41" Type="http://schemas.openxmlformats.org/officeDocument/2006/relationships/slide" Target="slides/slide37.xml"/><Relationship Id="rId44" Type="http://schemas.openxmlformats.org/officeDocument/2006/relationships/font" Target="fonts/OpenSansLight-regular.fntdata"/><Relationship Id="rId43" Type="http://schemas.openxmlformats.org/officeDocument/2006/relationships/font" Target="fonts/OpenSansExtraBold-boldItalic.fntdata"/><Relationship Id="rId46" Type="http://schemas.openxmlformats.org/officeDocument/2006/relationships/font" Target="fonts/OpenSansLight-italic.fntdata"/><Relationship Id="rId45" Type="http://schemas.openxmlformats.org/officeDocument/2006/relationships/font" Target="fonts/OpenSans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regular.fntdata"/><Relationship Id="rId47" Type="http://schemas.openxmlformats.org/officeDocument/2006/relationships/font" Target="fonts/OpenSansLight-boldItalic.fntdata"/><Relationship Id="rId4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penSans-boldItalic.fntdata"/><Relationship Id="rId50" Type="http://schemas.openxmlformats.org/officeDocument/2006/relationships/font" Target="fonts/OpenSans-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carnet159-my.sharepoint.com/personal/jtingle_carnet_hr/Documents/Work%20Folders/2021/e-Sveuc&#780;ilis&#780;ta/DZ%20Usporedba%20rezultata%202016%202018%202020.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'Usporedba 16, 18, 20'!$I$2</c:f>
              <c:strCache>
                <c:ptCount val="1"/>
                <c:pt idx="0">
                  <c:v>2016</c:v>
                </c:pt>
              </c:strCache>
            </c:strRef>
          </c:tx>
          <c:spPr>
            <a:solidFill>
              <a:schemeClr val="accent1"/>
            </a:solidFill>
            <a:ln>
              <a:noFill/>
            </a:ln>
            <a:effectLst/>
          </c:spPr>
          <c:invertIfNegative val="0"/>
          <c:cat>
            <c:numRef>
              <c:f>'Usporedba 16, 18, 20'!$J$1:$N$1</c:f>
              <c:numCache>
                <c:formatCode>General</c:formatCode>
                <c:ptCount val="5"/>
                <c:pt idx="0">
                  <c:v>1</c:v>
                </c:pt>
                <c:pt idx="1">
                  <c:v>2</c:v>
                </c:pt>
                <c:pt idx="2">
                  <c:v>3</c:v>
                </c:pt>
                <c:pt idx="3">
                  <c:v>4</c:v>
                </c:pt>
                <c:pt idx="4">
                  <c:v>5</c:v>
                </c:pt>
              </c:numCache>
            </c:numRef>
          </c:cat>
          <c:val>
            <c:numRef>
              <c:f>'Usporedba 16, 18, 20'!$J$2:$N$2</c:f>
              <c:numCache>
                <c:formatCode>0%</c:formatCode>
                <c:ptCount val="5"/>
                <c:pt idx="1">
                  <c:v>0.82</c:v>
                </c:pt>
                <c:pt idx="2">
                  <c:v>0.18</c:v>
                </c:pt>
              </c:numCache>
            </c:numRef>
          </c:val>
          <c:extLst>
            <c:ext xmlns:c16="http://schemas.microsoft.com/office/drawing/2014/chart" uri="{C3380CC4-5D6E-409C-BE32-E72D297353CC}">
              <c16:uniqueId val="{00000000-14B4-BC46-BF3E-11C365B1B7C0}"/>
            </c:ext>
          </c:extLst>
        </c:ser>
        <c:ser>
          <c:idx val="1"/>
          <c:order val="1"/>
          <c:tx>
            <c:strRef>
              <c:f>'Usporedba 16, 18, 20'!$I$3</c:f>
              <c:strCache>
                <c:ptCount val="1"/>
                <c:pt idx="0">
                  <c:v>2018</c:v>
                </c:pt>
              </c:strCache>
            </c:strRef>
          </c:tx>
          <c:spPr>
            <a:solidFill>
              <a:schemeClr val="accent2"/>
            </a:solidFill>
            <a:ln>
              <a:noFill/>
            </a:ln>
            <a:effectLst/>
          </c:spPr>
          <c:invertIfNegative val="0"/>
          <c:cat>
            <c:numRef>
              <c:f>'Usporedba 16, 18, 20'!$J$1:$N$1</c:f>
              <c:numCache>
                <c:formatCode>General</c:formatCode>
                <c:ptCount val="5"/>
                <c:pt idx="0">
                  <c:v>1</c:v>
                </c:pt>
                <c:pt idx="1">
                  <c:v>2</c:v>
                </c:pt>
                <c:pt idx="2">
                  <c:v>3</c:v>
                </c:pt>
                <c:pt idx="3">
                  <c:v>4</c:v>
                </c:pt>
                <c:pt idx="4">
                  <c:v>5</c:v>
                </c:pt>
              </c:numCache>
            </c:numRef>
          </c:cat>
          <c:val>
            <c:numRef>
              <c:f>'Usporedba 16, 18, 20'!$J$3:$N$3</c:f>
              <c:numCache>
                <c:formatCode>0%</c:formatCode>
                <c:ptCount val="5"/>
                <c:pt idx="1">
                  <c:v>0.03</c:v>
                </c:pt>
                <c:pt idx="2">
                  <c:v>0.61</c:v>
                </c:pt>
                <c:pt idx="3">
                  <c:v>0.32</c:v>
                </c:pt>
                <c:pt idx="4">
                  <c:v>0.04</c:v>
                </c:pt>
              </c:numCache>
            </c:numRef>
          </c:val>
          <c:extLst>
            <c:ext xmlns:c16="http://schemas.microsoft.com/office/drawing/2014/chart" uri="{C3380CC4-5D6E-409C-BE32-E72D297353CC}">
              <c16:uniqueId val="{00000001-14B4-BC46-BF3E-11C365B1B7C0}"/>
            </c:ext>
          </c:extLst>
        </c:ser>
        <c:ser>
          <c:idx val="2"/>
          <c:order val="2"/>
          <c:tx>
            <c:strRef>
              <c:f>'Usporedba 16, 18, 20'!$I$4</c:f>
              <c:strCache>
                <c:ptCount val="1"/>
                <c:pt idx="0">
                  <c:v>2020</c:v>
                </c:pt>
              </c:strCache>
            </c:strRef>
          </c:tx>
          <c:spPr>
            <a:solidFill>
              <a:schemeClr val="accent3"/>
            </a:solidFill>
            <a:ln>
              <a:noFill/>
            </a:ln>
            <a:effectLst/>
          </c:spPr>
          <c:invertIfNegative val="0"/>
          <c:cat>
            <c:numRef>
              <c:f>'Usporedba 16, 18, 20'!$J$1:$N$1</c:f>
              <c:numCache>
                <c:formatCode>General</c:formatCode>
                <c:ptCount val="5"/>
                <c:pt idx="0">
                  <c:v>1</c:v>
                </c:pt>
                <c:pt idx="1">
                  <c:v>2</c:v>
                </c:pt>
                <c:pt idx="2">
                  <c:v>3</c:v>
                </c:pt>
                <c:pt idx="3">
                  <c:v>4</c:v>
                </c:pt>
                <c:pt idx="4">
                  <c:v>5</c:v>
                </c:pt>
              </c:numCache>
            </c:numRef>
          </c:cat>
          <c:val>
            <c:numRef>
              <c:f>'Usporedba 16, 18, 20'!$J$4:$N$4</c:f>
              <c:numCache>
                <c:formatCode>0%</c:formatCode>
                <c:ptCount val="5"/>
                <c:pt idx="0">
                  <c:v>0.01</c:v>
                </c:pt>
                <c:pt idx="1">
                  <c:v>0.08</c:v>
                </c:pt>
                <c:pt idx="2">
                  <c:v>0.5</c:v>
                </c:pt>
                <c:pt idx="3">
                  <c:v>0.4</c:v>
                </c:pt>
                <c:pt idx="4">
                  <c:v>0.01</c:v>
                </c:pt>
              </c:numCache>
            </c:numRef>
          </c:val>
          <c:extLst>
            <c:ext xmlns:c16="http://schemas.microsoft.com/office/drawing/2014/chart" uri="{C3380CC4-5D6E-409C-BE32-E72D297353CC}">
              <c16:uniqueId val="{00000002-14B4-BC46-BF3E-11C365B1B7C0}"/>
            </c:ext>
          </c:extLst>
        </c:ser>
        <c:dLbls>
          <c:showLegendKey val="0"/>
          <c:showVal val="0"/>
          <c:showCatName val="0"/>
          <c:showSerName val="0"/>
          <c:showPercent val="0"/>
          <c:showBubbleSize val="0"/>
        </c:dLbls>
        <c:gapWidth val="150"/>
        <c:axId val="1698312064"/>
        <c:axId val="1698297536"/>
      </c:barChart>
      <c:catAx>
        <c:axId val="169831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HR"/>
          </a:p>
        </c:txPr>
        <c:crossAx val="1698297536"/>
        <c:crosses val="autoZero"/>
        <c:auto val="1"/>
        <c:lblAlgn val="ctr"/>
        <c:lblOffset val="100"/>
        <c:noMultiLvlLbl val="0"/>
      </c:catAx>
      <c:valAx>
        <c:axId val="1698297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HR"/>
          </a:p>
        </c:txPr>
        <c:crossAx val="169831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HR"/>
        </a:p>
      </c:txPr>
    </c:legend>
    <c:plotVisOnly val="1"/>
    <c:dispBlanksAs val="gap"/>
    <c:showDLblsOverMax val="0"/>
  </c:chart>
  <c:spPr>
    <a:solidFill>
      <a:schemeClr val="bg1"/>
    </a:solidFill>
    <a:ln w="12700" cap="flat" cmpd="sng" algn="ctr">
      <a:solidFill>
        <a:schemeClr val="accent1">
          <a:alpha val="99000"/>
        </a:schemeClr>
      </a:solidFill>
      <a:round/>
    </a:ln>
    <a:effectLst/>
  </c:spPr>
  <c:txPr>
    <a:bodyPr/>
    <a:lstStyle/>
    <a:p>
      <a:pPr>
        <a:defRPr/>
      </a:pPr>
      <a:endParaRPr lang="en-H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GB" sz="14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a:t>
            </a:r>
            <a:r>
              <a:rPr lang="hr-HR" sz="1400" b="1" i="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vanjska evaluacija - udio razina u pojedinom području</a:t>
            </a:r>
            <a:endParaRPr lang="hr-HR" sz="14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12057782970545709"/>
          <c:y val="1.419022952416920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HR"/>
        </a:p>
      </c:txPr>
    </c:title>
    <c:autoTitleDeleted val="0"/>
    <c:plotArea>
      <c:layout>
        <c:manualLayout>
          <c:layoutTarget val="inner"/>
          <c:xMode val="edge"/>
          <c:yMode val="edge"/>
          <c:x val="4.4526610841265656E-2"/>
          <c:y val="0.10125740715640835"/>
          <c:w val="0.92519493616715021"/>
          <c:h val="0.68681828237886344"/>
        </c:manualLayout>
      </c:layout>
      <c:barChart>
        <c:barDir val="col"/>
        <c:grouping val="stacked"/>
        <c:varyColors val="0"/>
        <c:ser>
          <c:idx val="0"/>
          <c:order val="0"/>
          <c:tx>
            <c:strRef>
              <c:f>[II_vanjska_final.xlsx]Analiza!$A$36</c:f>
              <c:strCache>
                <c:ptCount val="1"/>
                <c:pt idx="0">
                  <c:v>Razina 1</c:v>
                </c:pt>
              </c:strCache>
            </c:strRef>
          </c:tx>
          <c:spPr>
            <a:solidFill>
              <a:schemeClr val="accent1"/>
            </a:solidFill>
            <a:ln>
              <a:noFill/>
            </a:ln>
            <a:effectLst/>
          </c:spPr>
          <c:invertIfNegative val="0"/>
          <c:cat>
            <c:strRef>
              <c:f>[II_vanjska_final.xlsx]Analiza!$B$35:$F$35</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[II_vanjska_final.xlsx]Analiza!$B$36:$F$36</c:f>
              <c:numCache>
                <c:formatCode>General</c:formatCode>
                <c:ptCount val="5"/>
                <c:pt idx="0">
                  <c:v>33</c:v>
                </c:pt>
                <c:pt idx="1">
                  <c:v>4</c:v>
                </c:pt>
                <c:pt idx="2">
                  <c:v>6</c:v>
                </c:pt>
                <c:pt idx="3">
                  <c:v>0</c:v>
                </c:pt>
                <c:pt idx="4">
                  <c:v>0</c:v>
                </c:pt>
              </c:numCache>
            </c:numRef>
          </c:val>
          <c:extLst>
            <c:ext xmlns:c16="http://schemas.microsoft.com/office/drawing/2014/chart" uri="{C3380CC4-5D6E-409C-BE32-E72D297353CC}">
              <c16:uniqueId val="{00000000-A677-5F43-80C5-C8304CD22680}"/>
            </c:ext>
          </c:extLst>
        </c:ser>
        <c:ser>
          <c:idx val="1"/>
          <c:order val="1"/>
          <c:tx>
            <c:strRef>
              <c:f>[II_vanjska_final.xlsx]Analiza!$A$37</c:f>
              <c:strCache>
                <c:ptCount val="1"/>
                <c:pt idx="0">
                  <c:v>Razina 2</c:v>
                </c:pt>
              </c:strCache>
            </c:strRef>
          </c:tx>
          <c:spPr>
            <a:solidFill>
              <a:schemeClr val="accent2"/>
            </a:solidFill>
            <a:ln>
              <a:noFill/>
            </a:ln>
            <a:effectLst/>
          </c:spPr>
          <c:invertIfNegative val="0"/>
          <c:cat>
            <c:strRef>
              <c:f>[II_vanjska_final.xlsx]Analiza!$B$35:$F$35</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[II_vanjska_final.xlsx]Analiza!$B$37:$F$37</c:f>
              <c:numCache>
                <c:formatCode>General</c:formatCode>
                <c:ptCount val="5"/>
                <c:pt idx="0">
                  <c:v>103</c:v>
                </c:pt>
                <c:pt idx="1">
                  <c:v>130</c:v>
                </c:pt>
                <c:pt idx="2">
                  <c:v>118</c:v>
                </c:pt>
                <c:pt idx="3">
                  <c:v>36</c:v>
                </c:pt>
                <c:pt idx="4">
                  <c:v>114</c:v>
                </c:pt>
              </c:numCache>
            </c:numRef>
          </c:val>
          <c:extLst>
            <c:ext xmlns:c16="http://schemas.microsoft.com/office/drawing/2014/chart" uri="{C3380CC4-5D6E-409C-BE32-E72D297353CC}">
              <c16:uniqueId val="{00000001-A677-5F43-80C5-C8304CD22680}"/>
            </c:ext>
          </c:extLst>
        </c:ser>
        <c:ser>
          <c:idx val="2"/>
          <c:order val="2"/>
          <c:tx>
            <c:strRef>
              <c:f>[II_vanjska_final.xlsx]Analiza!$A$38</c:f>
              <c:strCache>
                <c:ptCount val="1"/>
                <c:pt idx="0">
                  <c:v>Razina 3</c:v>
                </c:pt>
              </c:strCache>
            </c:strRef>
          </c:tx>
          <c:spPr>
            <a:solidFill>
              <a:schemeClr val="accent3"/>
            </a:solidFill>
            <a:ln>
              <a:noFill/>
            </a:ln>
            <a:effectLst/>
          </c:spPr>
          <c:invertIfNegative val="0"/>
          <c:cat>
            <c:strRef>
              <c:f>[II_vanjska_final.xlsx]Analiza!$B$35:$F$35</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[II_vanjska_final.xlsx]Analiza!$B$38:$F$38</c:f>
              <c:numCache>
                <c:formatCode>General</c:formatCode>
                <c:ptCount val="5"/>
                <c:pt idx="0">
                  <c:v>15</c:v>
                </c:pt>
                <c:pt idx="1">
                  <c:v>16</c:v>
                </c:pt>
                <c:pt idx="2">
                  <c:v>27</c:v>
                </c:pt>
                <c:pt idx="3">
                  <c:v>70</c:v>
                </c:pt>
                <c:pt idx="4">
                  <c:v>34</c:v>
                </c:pt>
              </c:numCache>
            </c:numRef>
          </c:val>
          <c:extLst>
            <c:ext xmlns:c16="http://schemas.microsoft.com/office/drawing/2014/chart" uri="{C3380CC4-5D6E-409C-BE32-E72D297353CC}">
              <c16:uniqueId val="{00000002-A677-5F43-80C5-C8304CD22680}"/>
            </c:ext>
          </c:extLst>
        </c:ser>
        <c:ser>
          <c:idx val="3"/>
          <c:order val="3"/>
          <c:tx>
            <c:strRef>
              <c:f>[II_vanjska_final.xlsx]Analiza!$A$39</c:f>
              <c:strCache>
                <c:ptCount val="1"/>
                <c:pt idx="0">
                  <c:v>Razina 4</c:v>
                </c:pt>
              </c:strCache>
            </c:strRef>
          </c:tx>
          <c:spPr>
            <a:solidFill>
              <a:schemeClr val="accent4"/>
            </a:solidFill>
            <a:ln>
              <a:noFill/>
            </a:ln>
            <a:effectLst/>
          </c:spPr>
          <c:invertIfNegative val="0"/>
          <c:cat>
            <c:strRef>
              <c:f>[II_vanjska_final.xlsx]Analiza!$B$35:$F$35</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[II_vanjska_final.xlsx]Analiza!$B$39:$F$39</c:f>
              <c:numCache>
                <c:formatCode>General</c:formatCode>
                <c:ptCount val="5"/>
                <c:pt idx="0">
                  <c:v>0</c:v>
                </c:pt>
                <c:pt idx="1">
                  <c:v>0</c:v>
                </c:pt>
                <c:pt idx="2">
                  <c:v>0</c:v>
                </c:pt>
                <c:pt idx="3">
                  <c:v>38</c:v>
                </c:pt>
                <c:pt idx="4">
                  <c:v>3</c:v>
                </c:pt>
              </c:numCache>
            </c:numRef>
          </c:val>
          <c:extLst>
            <c:ext xmlns:c16="http://schemas.microsoft.com/office/drawing/2014/chart" uri="{C3380CC4-5D6E-409C-BE32-E72D297353CC}">
              <c16:uniqueId val="{00000003-A677-5F43-80C5-C8304CD22680}"/>
            </c:ext>
          </c:extLst>
        </c:ser>
        <c:ser>
          <c:idx val="4"/>
          <c:order val="4"/>
          <c:tx>
            <c:strRef>
              <c:f>[II_vanjska_final.xlsx]Analiza!$A$40</c:f>
              <c:strCache>
                <c:ptCount val="1"/>
                <c:pt idx="0">
                  <c:v>Razina 5</c:v>
                </c:pt>
              </c:strCache>
            </c:strRef>
          </c:tx>
          <c:spPr>
            <a:solidFill>
              <a:schemeClr val="accent5"/>
            </a:solidFill>
            <a:ln>
              <a:noFill/>
            </a:ln>
            <a:effectLst/>
          </c:spPr>
          <c:invertIfNegative val="0"/>
          <c:cat>
            <c:strRef>
              <c:f>[II_vanjska_final.xlsx]Analiza!$B$35:$F$35</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[II_vanjska_final.xlsx]Analiza!$B$40:$F$40</c:f>
              <c:numCache>
                <c:formatCode>General</c:formatCode>
                <c:ptCount val="5"/>
                <c:pt idx="0">
                  <c:v>0</c:v>
                </c:pt>
                <c:pt idx="1">
                  <c:v>1</c:v>
                </c:pt>
                <c:pt idx="2">
                  <c:v>0</c:v>
                </c:pt>
                <c:pt idx="3">
                  <c:v>7</c:v>
                </c:pt>
                <c:pt idx="4">
                  <c:v>0</c:v>
                </c:pt>
              </c:numCache>
            </c:numRef>
          </c:val>
          <c:extLst>
            <c:ext xmlns:c16="http://schemas.microsoft.com/office/drawing/2014/chart" uri="{C3380CC4-5D6E-409C-BE32-E72D297353CC}">
              <c16:uniqueId val="{00000004-A677-5F43-80C5-C8304CD22680}"/>
            </c:ext>
          </c:extLst>
        </c:ser>
        <c:dLbls>
          <c:showLegendKey val="0"/>
          <c:showVal val="0"/>
          <c:showCatName val="0"/>
          <c:showSerName val="0"/>
          <c:showPercent val="0"/>
          <c:showBubbleSize val="0"/>
        </c:dLbls>
        <c:gapWidth val="150"/>
        <c:overlap val="100"/>
        <c:axId val="2134309632"/>
        <c:axId val="-2113560640"/>
      </c:barChart>
      <c:catAx>
        <c:axId val="21343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HR"/>
          </a:p>
        </c:txPr>
        <c:crossAx val="-2113560640"/>
        <c:crosses val="autoZero"/>
        <c:auto val="1"/>
        <c:lblAlgn val="ctr"/>
        <c:lblOffset val="100"/>
        <c:noMultiLvlLbl val="0"/>
      </c:catAx>
      <c:valAx>
        <c:axId val="-211356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R"/>
          </a:p>
        </c:txPr>
        <c:crossAx val="213430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HR"/>
        </a:p>
      </c:txPr>
    </c:legend>
    <c:plotVisOnly val="1"/>
    <c:dispBlanksAs val="gap"/>
    <c:showDLblsOverMax val="0"/>
  </c:chart>
  <c:spPr>
    <a:noFill/>
    <a:ln>
      <a:solidFill>
        <a:schemeClr val="accent1"/>
      </a:solidFill>
    </a:ln>
    <a:effectLst/>
  </c:spPr>
  <c:txPr>
    <a:bodyPr/>
    <a:lstStyle/>
    <a:p>
      <a:pPr>
        <a:defRPr/>
      </a:pPr>
      <a:endParaRPr lang="en-H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2. vanjska evaluacija - udio</a:t>
            </a:r>
            <a:r>
              <a:rPr lang="en-GB" b="1" baseline="0">
                <a:solidFill>
                  <a:schemeClr val="tx1"/>
                </a:solidFill>
                <a:latin typeface="Open Sans" panose="020B0606030504020204" pitchFamily="34" charset="0"/>
                <a:ea typeface="Open Sans" panose="020B0606030504020204" pitchFamily="34" charset="0"/>
                <a:cs typeface="Open Sans" panose="020B0606030504020204" pitchFamily="34" charset="0"/>
              </a:rPr>
              <a:t> razina u pojedinom području</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HR"/>
        </a:p>
      </c:txPr>
    </c:title>
    <c:autoTitleDeleted val="0"/>
    <c:plotArea>
      <c:layout>
        <c:manualLayout>
          <c:layoutTarget val="inner"/>
          <c:xMode val="edge"/>
          <c:yMode val="edge"/>
          <c:x val="7.9374164390942969E-2"/>
          <c:y val="0.15174242424242423"/>
          <c:w val="0.89853792922003906"/>
          <c:h val="0.65007834247991725"/>
        </c:manualLayout>
      </c:layout>
      <c:barChart>
        <c:barDir val="col"/>
        <c:grouping val="stacked"/>
        <c:varyColors val="0"/>
        <c:ser>
          <c:idx val="0"/>
          <c:order val="0"/>
          <c:tx>
            <c:strRef>
              <c:f>[II_vanjska_final.xlsx]Analiza!$A$27</c:f>
              <c:strCache>
                <c:ptCount val="1"/>
                <c:pt idx="0">
                  <c:v>Razina 1</c:v>
                </c:pt>
              </c:strCache>
            </c:strRef>
          </c:tx>
          <c:spPr>
            <a:solidFill>
              <a:schemeClr val="accent1"/>
            </a:solidFill>
            <a:ln>
              <a:noFill/>
            </a:ln>
            <a:effectLst/>
          </c:spPr>
          <c:invertIfNegative val="0"/>
          <c:cat>
            <c:strRef>
              <c:f>[II_vanjska_final.xlsx]Analiza!$B$26:$F$26</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[II_vanjska_final.xlsx]Analiza!$B$27:$F$27</c:f>
              <c:numCache>
                <c:formatCode>General</c:formatCode>
                <c:ptCount val="5"/>
                <c:pt idx="0">
                  <c:v>3</c:v>
                </c:pt>
                <c:pt idx="1">
                  <c:v>0</c:v>
                </c:pt>
                <c:pt idx="2">
                  <c:v>0</c:v>
                </c:pt>
                <c:pt idx="3">
                  <c:v>0</c:v>
                </c:pt>
                <c:pt idx="4">
                  <c:v>0</c:v>
                </c:pt>
              </c:numCache>
            </c:numRef>
          </c:val>
          <c:extLst>
            <c:ext xmlns:c16="http://schemas.microsoft.com/office/drawing/2014/chart" uri="{C3380CC4-5D6E-409C-BE32-E72D297353CC}">
              <c16:uniqueId val="{00000000-E13E-0B4A-98D7-BF857AEDEE41}"/>
            </c:ext>
          </c:extLst>
        </c:ser>
        <c:ser>
          <c:idx val="1"/>
          <c:order val="1"/>
          <c:tx>
            <c:strRef>
              <c:f>[II_vanjska_final.xlsx]Analiza!$A$28</c:f>
              <c:strCache>
                <c:ptCount val="1"/>
                <c:pt idx="0">
                  <c:v>Razina 2</c:v>
                </c:pt>
              </c:strCache>
            </c:strRef>
          </c:tx>
          <c:spPr>
            <a:solidFill>
              <a:schemeClr val="accent2"/>
            </a:solidFill>
            <a:ln>
              <a:noFill/>
            </a:ln>
            <a:effectLst/>
          </c:spPr>
          <c:invertIfNegative val="0"/>
          <c:cat>
            <c:strRef>
              <c:f>[II_vanjska_final.xlsx]Analiza!$B$26:$F$26</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[II_vanjska_final.xlsx]Analiza!$B$28:$F$28</c:f>
              <c:numCache>
                <c:formatCode>General</c:formatCode>
                <c:ptCount val="5"/>
                <c:pt idx="0">
                  <c:v>25</c:v>
                </c:pt>
                <c:pt idx="1">
                  <c:v>37</c:v>
                </c:pt>
                <c:pt idx="2">
                  <c:v>33</c:v>
                </c:pt>
                <c:pt idx="3">
                  <c:v>0</c:v>
                </c:pt>
                <c:pt idx="4">
                  <c:v>0</c:v>
                </c:pt>
              </c:numCache>
            </c:numRef>
          </c:val>
          <c:extLst>
            <c:ext xmlns:c16="http://schemas.microsoft.com/office/drawing/2014/chart" uri="{C3380CC4-5D6E-409C-BE32-E72D297353CC}">
              <c16:uniqueId val="{00000001-E13E-0B4A-98D7-BF857AEDEE41}"/>
            </c:ext>
          </c:extLst>
        </c:ser>
        <c:ser>
          <c:idx val="2"/>
          <c:order val="2"/>
          <c:tx>
            <c:strRef>
              <c:f>[II_vanjska_final.xlsx]Analiza!$A$29</c:f>
              <c:strCache>
                <c:ptCount val="1"/>
                <c:pt idx="0">
                  <c:v>Razina 3</c:v>
                </c:pt>
              </c:strCache>
            </c:strRef>
          </c:tx>
          <c:spPr>
            <a:solidFill>
              <a:schemeClr val="accent3"/>
            </a:solidFill>
            <a:ln>
              <a:noFill/>
            </a:ln>
            <a:effectLst/>
          </c:spPr>
          <c:invertIfNegative val="0"/>
          <c:cat>
            <c:strRef>
              <c:f>[II_vanjska_final.xlsx]Analiza!$B$26:$F$26</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[II_vanjska_final.xlsx]Analiza!$B$29:$F$29</c:f>
              <c:numCache>
                <c:formatCode>General</c:formatCode>
                <c:ptCount val="5"/>
                <c:pt idx="0">
                  <c:v>51</c:v>
                </c:pt>
                <c:pt idx="1">
                  <c:v>103</c:v>
                </c:pt>
                <c:pt idx="2">
                  <c:v>96</c:v>
                </c:pt>
                <c:pt idx="3">
                  <c:v>7</c:v>
                </c:pt>
                <c:pt idx="4">
                  <c:v>62</c:v>
                </c:pt>
              </c:numCache>
            </c:numRef>
          </c:val>
          <c:extLst>
            <c:ext xmlns:c16="http://schemas.microsoft.com/office/drawing/2014/chart" uri="{C3380CC4-5D6E-409C-BE32-E72D297353CC}">
              <c16:uniqueId val="{00000002-E13E-0B4A-98D7-BF857AEDEE41}"/>
            </c:ext>
          </c:extLst>
        </c:ser>
        <c:ser>
          <c:idx val="3"/>
          <c:order val="3"/>
          <c:tx>
            <c:strRef>
              <c:f>[II_vanjska_final.xlsx]Analiza!$A$30</c:f>
              <c:strCache>
                <c:ptCount val="1"/>
                <c:pt idx="0">
                  <c:v>Razina 4</c:v>
                </c:pt>
              </c:strCache>
            </c:strRef>
          </c:tx>
          <c:spPr>
            <a:solidFill>
              <a:schemeClr val="accent4"/>
            </a:solidFill>
            <a:ln>
              <a:noFill/>
            </a:ln>
            <a:effectLst/>
          </c:spPr>
          <c:invertIfNegative val="0"/>
          <c:cat>
            <c:strRef>
              <c:f>[II_vanjska_final.xlsx]Analiza!$B$26:$F$26</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[II_vanjska_final.xlsx]Analiza!$B$30:$F$30</c:f>
              <c:numCache>
                <c:formatCode>General</c:formatCode>
                <c:ptCount val="5"/>
                <c:pt idx="0">
                  <c:v>52</c:v>
                </c:pt>
                <c:pt idx="1">
                  <c:v>9</c:v>
                </c:pt>
                <c:pt idx="2">
                  <c:v>17</c:v>
                </c:pt>
                <c:pt idx="3">
                  <c:v>69</c:v>
                </c:pt>
                <c:pt idx="4">
                  <c:v>75</c:v>
                </c:pt>
              </c:numCache>
            </c:numRef>
          </c:val>
          <c:extLst>
            <c:ext xmlns:c16="http://schemas.microsoft.com/office/drawing/2014/chart" uri="{C3380CC4-5D6E-409C-BE32-E72D297353CC}">
              <c16:uniqueId val="{00000003-E13E-0B4A-98D7-BF857AEDEE41}"/>
            </c:ext>
          </c:extLst>
        </c:ser>
        <c:ser>
          <c:idx val="4"/>
          <c:order val="4"/>
          <c:tx>
            <c:strRef>
              <c:f>[II_vanjska_final.xlsx]Analiza!$A$31</c:f>
              <c:strCache>
                <c:ptCount val="1"/>
                <c:pt idx="0">
                  <c:v>Razina 5</c:v>
                </c:pt>
              </c:strCache>
            </c:strRef>
          </c:tx>
          <c:spPr>
            <a:solidFill>
              <a:schemeClr val="accent5"/>
            </a:solidFill>
            <a:ln>
              <a:noFill/>
            </a:ln>
            <a:effectLst/>
          </c:spPr>
          <c:invertIfNegative val="0"/>
          <c:cat>
            <c:strRef>
              <c:f>[II_vanjska_final.xlsx]Analiza!$B$26:$F$26</c:f>
              <c:strCache>
                <c:ptCount val="5"/>
                <c:pt idx="0">
                  <c:v>Planiranje, upravljanje i vođenje</c:v>
                </c:pt>
                <c:pt idx="1">
                  <c:v>IKT u učenju i poučavanju</c:v>
                </c:pt>
                <c:pt idx="2">
                  <c:v>Razvoj digitalnih kompetencija</c:v>
                </c:pt>
                <c:pt idx="3">
                  <c:v>IKT kultura</c:v>
                </c:pt>
                <c:pt idx="4">
                  <c:v>IKT infrastruktura</c:v>
                </c:pt>
              </c:strCache>
            </c:strRef>
          </c:cat>
          <c:val>
            <c:numRef>
              <c:f>[II_vanjska_final.xlsx]Analiza!$B$31:$F$31</c:f>
              <c:numCache>
                <c:formatCode>General</c:formatCode>
                <c:ptCount val="5"/>
                <c:pt idx="0">
                  <c:v>20</c:v>
                </c:pt>
                <c:pt idx="1">
                  <c:v>2</c:v>
                </c:pt>
                <c:pt idx="2">
                  <c:v>5</c:v>
                </c:pt>
                <c:pt idx="3">
                  <c:v>75</c:v>
                </c:pt>
                <c:pt idx="4">
                  <c:v>14</c:v>
                </c:pt>
              </c:numCache>
            </c:numRef>
          </c:val>
          <c:extLst>
            <c:ext xmlns:c16="http://schemas.microsoft.com/office/drawing/2014/chart" uri="{C3380CC4-5D6E-409C-BE32-E72D297353CC}">
              <c16:uniqueId val="{00000004-E13E-0B4A-98D7-BF857AEDEE41}"/>
            </c:ext>
          </c:extLst>
        </c:ser>
        <c:dLbls>
          <c:showLegendKey val="0"/>
          <c:showVal val="0"/>
          <c:showCatName val="0"/>
          <c:showSerName val="0"/>
          <c:showPercent val="0"/>
          <c:showBubbleSize val="0"/>
        </c:dLbls>
        <c:gapWidth val="150"/>
        <c:overlap val="100"/>
        <c:axId val="2115665248"/>
        <c:axId val="2115434976"/>
      </c:barChart>
      <c:catAx>
        <c:axId val="211566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HR"/>
          </a:p>
        </c:txPr>
        <c:crossAx val="2115434976"/>
        <c:crosses val="autoZero"/>
        <c:auto val="1"/>
        <c:lblAlgn val="ctr"/>
        <c:lblOffset val="100"/>
        <c:noMultiLvlLbl val="0"/>
      </c:catAx>
      <c:valAx>
        <c:axId val="211543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R"/>
          </a:p>
        </c:txPr>
        <c:crossAx val="211566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HR"/>
        </a:p>
      </c:txPr>
    </c:legend>
    <c:plotVisOnly val="1"/>
    <c:dispBlanksAs val="gap"/>
    <c:showDLblsOverMax val="0"/>
  </c:chart>
  <c:spPr>
    <a:noFill/>
    <a:ln>
      <a:solidFill>
        <a:schemeClr val="accent1"/>
      </a:solidFill>
    </a:ln>
    <a:effectLst/>
  </c:spPr>
  <c:txPr>
    <a:bodyPr/>
    <a:lstStyle/>
    <a:p>
      <a:pPr>
        <a:defRPr/>
      </a:pPr>
      <a:endParaRPr lang="en-H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hr-H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2: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hr-HR" sz="1200">
                <a:solidFill>
                  <a:schemeClr val="dk1"/>
                </a:solidFill>
                <a:latin typeface="Calibri"/>
                <a:ea typeface="Calibri"/>
                <a:cs typeface="Calibri"/>
                <a:sym typeface="Calibri"/>
              </a:rPr>
              <a:t>Većina škola ima dosta iskustva s projektima koji uključuju primjenu digitalnih tehnologija, ali postoji određeni broj škola koji ga nema: prema rezultatima </a:t>
            </a:r>
            <a:r>
              <a:rPr lang="hr-HR"/>
              <a:t>vanjskog vrednovanja </a:t>
            </a:r>
            <a:r>
              <a:rPr lang="hr-HR" sz="1200">
                <a:solidFill>
                  <a:schemeClr val="dk1"/>
                </a:solidFill>
                <a:latin typeface="Calibri"/>
                <a:ea typeface="Calibri"/>
                <a:cs typeface="Calibri"/>
                <a:sym typeface="Calibri"/>
              </a:rPr>
              <a:t>43 škole ili 17% uzorka nema nikakvo iskustvo s projektima koji uključuju primjenu digitalnih tehnologija, a sljedećih 45 škola ili još 18 % ima iskustvo samo s internim projektima. Dakle, opet se radi o oko 35% škola iz uzorka s vrlo ograničenim iskustvom u projektima.</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06" name="Google Shape;20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72e87b9e0f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72e87b9e0f_1_5: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hr-HR" sz="1200">
                <a:solidFill>
                  <a:schemeClr val="dk1"/>
                </a:solidFill>
                <a:latin typeface="Calibri"/>
                <a:ea typeface="Calibri"/>
                <a:cs typeface="Calibri"/>
                <a:sym typeface="Calibri"/>
              </a:rPr>
              <a:t>Većina škola ima dosta iskustva s projektima koji uključuju primjenu digitalnih tehnologija, ali postoji određeni broj škola koji ga nema: prema rezultatima </a:t>
            </a:r>
            <a:r>
              <a:rPr lang="hr-HR"/>
              <a:t>vanjskog vrednovanja </a:t>
            </a:r>
            <a:r>
              <a:rPr lang="hr-HR" sz="1200">
                <a:solidFill>
                  <a:schemeClr val="dk1"/>
                </a:solidFill>
                <a:latin typeface="Calibri"/>
                <a:ea typeface="Calibri"/>
                <a:cs typeface="Calibri"/>
                <a:sym typeface="Calibri"/>
              </a:rPr>
              <a:t>43 škole ili 17% uzorka nema nikakvo iskustvo s projektima koji uključuju primjenu digitalnih tehnologija, a sljedećih 45 škola ili još 18 % ima iskustvo samo s internim projektima (plavi i narančasti isječ</a:t>
            </a:r>
            <a:r>
              <a:rPr lang="hr-HR"/>
              <a:t>ak)</a:t>
            </a:r>
            <a:r>
              <a:rPr lang="hr-HR" sz="1200">
                <a:solidFill>
                  <a:schemeClr val="dk1"/>
                </a:solidFill>
                <a:latin typeface="Calibri"/>
                <a:ea typeface="Calibri"/>
                <a:cs typeface="Calibri"/>
                <a:sym typeface="Calibri"/>
              </a:rPr>
              <a:t>. Dakle, radi se o oko 35% škola iz uzorka s vrlo ograničenim iskustvom u projektima.</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13" name="Google Shape;213;g172e87b9e0f_1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7: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10 min za diskusiju za stolom kao odgovor na pitanje Koji su sve benefiti od projektnog rada uz primjenu digitalnih tehnologija u školi?</a:t>
            </a:r>
            <a:endParaRPr/>
          </a:p>
        </p:txBody>
      </p:sp>
      <p:sp>
        <p:nvSpPr>
          <p:cNvPr id="220" name="Google Shape;2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6cf2668668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6cf2668668_0_36:notes"/>
          <p:cNvSpPr txBox="1"/>
          <p:nvPr>
            <p:ph idx="1" type="body"/>
          </p:nvPr>
        </p:nvSpPr>
        <p:spPr>
          <a:xfrm>
            <a:off x="685800" y="1418811"/>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16cf2668668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r-H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a6e7ed6a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13a6e7ed6a3_0_6: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hr-HR" sz="1200">
                <a:solidFill>
                  <a:schemeClr val="dk1"/>
                </a:solidFill>
                <a:latin typeface="Calibri"/>
                <a:ea typeface="Calibri"/>
                <a:cs typeface="Calibri"/>
                <a:sym typeface="Calibri"/>
              </a:rPr>
              <a:t>Kroz projekte se ostvaruju svi aspekti digitalne kulture (suradnja, komunikacija, prisutnost, poštivanje prava, pravila i drugih sudionika, pristup digitalnim resursima koji možda inače nisu dostupni)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90000"/>
              </a:lnSpc>
              <a:spcBef>
                <a:spcPts val="1000"/>
              </a:spcBef>
              <a:spcAft>
                <a:spcPts val="0"/>
              </a:spcAft>
              <a:buClr>
                <a:schemeClr val="dk1"/>
              </a:buClr>
              <a:buSzPts val="1100"/>
              <a:buFont typeface="Arial"/>
              <a:buNone/>
            </a:pPr>
            <a:r>
              <a:rPr lang="hr-HR">
                <a:latin typeface="Arial"/>
                <a:ea typeface="Arial"/>
                <a:cs typeface="Arial"/>
                <a:sym typeface="Arial"/>
              </a:rPr>
              <a:t>•</a:t>
            </a:r>
            <a:r>
              <a:rPr lang="hr-HR"/>
              <a:t>A </a:t>
            </a:r>
            <a:r>
              <a:rPr b="1" lang="hr-HR">
                <a:solidFill>
                  <a:srgbClr val="CC0066"/>
                </a:solidFill>
              </a:rPr>
              <a:t>temporary</a:t>
            </a:r>
            <a:r>
              <a:rPr lang="hr-HR"/>
              <a:t> endeavor undertaken to create a </a:t>
            </a:r>
            <a:r>
              <a:rPr b="1" lang="hr-HR">
                <a:solidFill>
                  <a:srgbClr val="CC0066"/>
                </a:solidFill>
              </a:rPr>
              <a:t>unique</a:t>
            </a:r>
            <a:r>
              <a:rPr lang="hr-HR"/>
              <a:t> product or service. (</a:t>
            </a:r>
            <a:r>
              <a:rPr i="1" lang="hr-HR"/>
              <a:t>Project Management Body of Knowledge (known as "PMBOK®")</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hr-HR">
                <a:latin typeface="Arial"/>
                <a:ea typeface="Arial"/>
                <a:cs typeface="Arial"/>
                <a:sym typeface="Arial"/>
              </a:rPr>
              <a:t>•</a:t>
            </a:r>
            <a:r>
              <a:rPr lang="hr-HR"/>
              <a:t>Projects are finite in length, usually one-time pieces of work involving a number of activities that must be completed within a given time frame, and often on a fixed budget.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33" name="Google Shape;233;g13a6e7ed6a3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77cb4f6708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177cb4f6708_1_7: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90000"/>
              </a:lnSpc>
              <a:spcBef>
                <a:spcPts val="1000"/>
              </a:spcBef>
              <a:spcAft>
                <a:spcPts val="0"/>
              </a:spcAft>
              <a:buClr>
                <a:schemeClr val="dk1"/>
              </a:buClr>
              <a:buSzPts val="1100"/>
              <a:buFont typeface="Arial"/>
              <a:buNone/>
            </a:pPr>
            <a:r>
              <a:rPr lang="hr-HR">
                <a:latin typeface="Arial"/>
                <a:ea typeface="Arial"/>
                <a:cs typeface="Arial"/>
                <a:sym typeface="Arial"/>
              </a:rPr>
              <a:t>•</a:t>
            </a:r>
            <a:r>
              <a:rPr lang="hr-HR"/>
              <a:t>A </a:t>
            </a:r>
            <a:r>
              <a:rPr b="1" lang="hr-HR">
                <a:solidFill>
                  <a:srgbClr val="CC0066"/>
                </a:solidFill>
              </a:rPr>
              <a:t>temporary</a:t>
            </a:r>
            <a:r>
              <a:rPr lang="hr-HR"/>
              <a:t> endeavor undertaken to create a </a:t>
            </a:r>
            <a:r>
              <a:rPr b="1" lang="hr-HR">
                <a:solidFill>
                  <a:srgbClr val="CC0066"/>
                </a:solidFill>
              </a:rPr>
              <a:t>unique</a:t>
            </a:r>
            <a:r>
              <a:rPr lang="hr-HR"/>
              <a:t> product or service. (</a:t>
            </a:r>
            <a:r>
              <a:rPr i="1" lang="hr-HR"/>
              <a:t>Project Management Body of Knowledge (known as "PMBOK®")</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hr-HR">
                <a:latin typeface="Arial"/>
                <a:ea typeface="Arial"/>
                <a:cs typeface="Arial"/>
                <a:sym typeface="Arial"/>
              </a:rPr>
              <a:t>•</a:t>
            </a:r>
            <a:r>
              <a:rPr lang="hr-HR"/>
              <a:t>Projects are finite in length, usually one-time pieces of work involving a number of activities that must be completed within a given time frame, and often on a fixed budget.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40" name="Google Shape;240;g177cb4f6708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6: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1 min za razmišljanje  o pitanju koje je dio vrednovanja digitalne zrelosti</a:t>
            </a:r>
            <a:endParaRPr/>
          </a:p>
        </p:txBody>
      </p:sp>
      <p:sp>
        <p:nvSpPr>
          <p:cNvPr id="247" name="Google Shape;2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77cb4f6708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77cb4f6708_1_13:notes"/>
          <p:cNvSpPr txBox="1"/>
          <p:nvPr>
            <p:ph idx="1" type="body"/>
          </p:nvPr>
        </p:nvSpPr>
        <p:spPr>
          <a:xfrm>
            <a:off x="685800" y="1418811"/>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77cb4f6708_1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r-H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72e87b9e0f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72e87b9e0f_0_2:notes"/>
          <p:cNvSpPr txBox="1"/>
          <p:nvPr>
            <p:ph idx="1" type="body"/>
          </p:nvPr>
        </p:nvSpPr>
        <p:spPr>
          <a:xfrm>
            <a:off x="685800" y="1418811"/>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hr-HR" sz="1800"/>
              <a:t>The central objective of the project. The purpose should address the core problem, and be defined in terms of sustainable benefits for the target group(s). There should only be one Project Purpose per project. </a:t>
            </a:r>
            <a:r>
              <a:rPr lang="hr-HR" sz="600"/>
              <a:t>(SAFU, 2008 http://www.safu.hr/en/glossary/view/672/project-purpose?lang=en)</a:t>
            </a:r>
            <a:endParaRPr sz="600"/>
          </a:p>
          <a:p>
            <a:pPr indent="0" lvl="0" marL="0" rtl="0" algn="l">
              <a:spcBef>
                <a:spcPts val="0"/>
              </a:spcBef>
              <a:spcAft>
                <a:spcPts val="0"/>
              </a:spcAft>
              <a:buNone/>
            </a:pPr>
            <a:r>
              <a:t/>
            </a:r>
            <a:endParaRPr/>
          </a:p>
        </p:txBody>
      </p:sp>
      <p:sp>
        <p:nvSpPr>
          <p:cNvPr id="261" name="Google Shape;261;g172e87b9e0f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r-H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3b3eca1c0d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13b3eca1c0d_0_74: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hr-HR" sz="1300"/>
              <a:t>The purpose of the project is to develop an intervention program using information technology as a means of providing education and information about pregnancy and parenting, social and emotional support, and marketable skills to teenage mothers. The project aims to support and empower the mothers, reduce the risk of abuse or neglect, and provide the babies with a healthy start.</a:t>
            </a:r>
            <a:r>
              <a:rPr lang="hr-HR" sz="1800"/>
              <a:t> </a:t>
            </a:r>
            <a:r>
              <a:rPr lang="hr-HR" sz="800"/>
              <a:t>(http://cybermoms.cyberbeach.net/Purpose.htm)</a:t>
            </a:r>
            <a:endParaRPr sz="800"/>
          </a:p>
          <a:p>
            <a:pPr indent="0" lvl="0" marL="0" rtl="0" algn="l">
              <a:lnSpc>
                <a:spcPct val="90000"/>
              </a:lnSpc>
              <a:spcBef>
                <a:spcPts val="0"/>
              </a:spcBef>
              <a:spcAft>
                <a:spcPts val="0"/>
              </a:spcAft>
              <a:buClr>
                <a:schemeClr val="dk1"/>
              </a:buClr>
              <a:buSzPts val="2400"/>
              <a:buFont typeface="Arial"/>
              <a:buNone/>
            </a:pPr>
            <a:r>
              <a:t/>
            </a:r>
            <a:endParaRPr sz="1100"/>
          </a:p>
          <a:p>
            <a:pPr indent="0" lvl="0" marL="0" rtl="0" algn="l">
              <a:lnSpc>
                <a:spcPct val="90000"/>
              </a:lnSpc>
              <a:spcBef>
                <a:spcPts val="0"/>
              </a:spcBef>
              <a:spcAft>
                <a:spcPts val="0"/>
              </a:spcAft>
              <a:buClr>
                <a:schemeClr val="dk1"/>
              </a:buClr>
              <a:buSzPts val="1800"/>
              <a:buFont typeface="Arial"/>
              <a:buNone/>
            </a:pPr>
            <a:r>
              <a:t/>
            </a:r>
            <a:endParaRPr sz="500"/>
          </a:p>
          <a:p>
            <a:pPr indent="0" lvl="0" marL="0" rtl="0" algn="l">
              <a:lnSpc>
                <a:spcPct val="90000"/>
              </a:lnSpc>
              <a:spcBef>
                <a:spcPts val="0"/>
              </a:spcBef>
              <a:spcAft>
                <a:spcPts val="0"/>
              </a:spcAft>
              <a:buClr>
                <a:schemeClr val="dk1"/>
              </a:buClr>
              <a:buSzPts val="2800"/>
              <a:buFont typeface="Arial"/>
              <a:buNone/>
            </a:pPr>
            <a:r>
              <a:t/>
            </a:r>
            <a:endParaRPr sz="2800"/>
          </a:p>
          <a:p>
            <a:pPr indent="0" lvl="0" marL="0" rtl="0" algn="l">
              <a:lnSpc>
                <a:spcPct val="100000"/>
              </a:lnSpc>
              <a:spcBef>
                <a:spcPts val="0"/>
              </a:spcBef>
              <a:spcAft>
                <a:spcPts val="0"/>
              </a:spcAft>
              <a:buSzPts val="1400"/>
              <a:buNone/>
            </a:pPr>
            <a:r>
              <a:t/>
            </a:r>
            <a:endParaRPr/>
          </a:p>
        </p:txBody>
      </p:sp>
      <p:sp>
        <p:nvSpPr>
          <p:cNvPr id="268" name="Google Shape;268;g13b3eca1c0d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77cb4f670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177cb4f6708_0_1: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OŠ PIsarovina prezentirala u srijedu 26.10.2022.</a:t>
            </a:r>
            <a:endParaRPr/>
          </a:p>
          <a:p>
            <a:pPr indent="0" lvl="0" marL="0" rtl="0" algn="l">
              <a:lnSpc>
                <a:spcPct val="100000"/>
              </a:lnSpc>
              <a:spcBef>
                <a:spcPts val="0"/>
              </a:spcBef>
              <a:spcAft>
                <a:spcPts val="0"/>
              </a:spcAft>
              <a:buSzPts val="1400"/>
              <a:buNone/>
            </a:pPr>
            <a:r>
              <a:rPr lang="hr-HR"/>
              <a:t>SŠ Buzet prezentirat će u četvrtak 27.10.2022. u 14:30</a:t>
            </a:r>
            <a:endParaRPr/>
          </a:p>
        </p:txBody>
      </p:sp>
      <p:sp>
        <p:nvSpPr>
          <p:cNvPr id="276" name="Google Shape;276;g177cb4f6708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77cb4f670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177cb4f6708_0_8: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obje prezentacije održane u srijedu 26.10.2022.</a:t>
            </a:r>
            <a:endParaRPr/>
          </a:p>
        </p:txBody>
      </p:sp>
      <p:sp>
        <p:nvSpPr>
          <p:cNvPr id="284" name="Google Shape;284;g177cb4f6708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6cf266866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6cf2668668_0_6:notes"/>
          <p:cNvSpPr txBox="1"/>
          <p:nvPr>
            <p:ph idx="1" type="body"/>
          </p:nvPr>
        </p:nvSpPr>
        <p:spPr>
          <a:xfrm>
            <a:off x="685800" y="1418811"/>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hr-HR" sz="2000"/>
              <a:t>Increase the number of scholarships available to Business &amp; Law students by introducing 3 new scholarships for students to apply in 2008. Each scholarship awarded will be a minimum $3,000 per scholarship.</a:t>
            </a:r>
            <a:endParaRPr sz="2000"/>
          </a:p>
          <a:p>
            <a:pPr indent="0" lvl="0" marL="0" rtl="0" algn="l">
              <a:spcBef>
                <a:spcPts val="0"/>
              </a:spcBef>
              <a:spcAft>
                <a:spcPts val="0"/>
              </a:spcAft>
              <a:buNone/>
            </a:pPr>
            <a:r>
              <a:t/>
            </a:r>
            <a:endParaRPr/>
          </a:p>
        </p:txBody>
      </p:sp>
      <p:sp>
        <p:nvSpPr>
          <p:cNvPr id="292" name="Google Shape;292;g16cf2668668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r-H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72e87b9e0f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72e87b9e0f_0_10:notes"/>
          <p:cNvSpPr txBox="1"/>
          <p:nvPr>
            <p:ph idx="1" type="body"/>
          </p:nvPr>
        </p:nvSpPr>
        <p:spPr>
          <a:xfrm>
            <a:off x="685800" y="1418811"/>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r-HR"/>
              <a:t>Koraci</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hr-HR"/>
              <a:t>Raspravite unutar svoje grupe o svim mogućim ishodima vaših projekata</a:t>
            </a:r>
            <a:endParaRPr/>
          </a:p>
          <a:p>
            <a:pPr indent="0" lvl="0" marL="0" rtl="0" algn="l">
              <a:spcBef>
                <a:spcPts val="0"/>
              </a:spcBef>
              <a:spcAft>
                <a:spcPts val="0"/>
              </a:spcAft>
              <a:buClr>
                <a:schemeClr val="dk1"/>
              </a:buClr>
              <a:buSzPts val="1100"/>
              <a:buFont typeface="Arial"/>
              <a:buNone/>
            </a:pPr>
            <a:r>
              <a:rPr lang="hr-HR"/>
              <a:t>Navedite ih sve</a:t>
            </a:r>
            <a:endParaRPr/>
          </a:p>
          <a:p>
            <a:pPr indent="0" lvl="0" marL="0" rtl="0" algn="l">
              <a:spcBef>
                <a:spcPts val="0"/>
              </a:spcBef>
              <a:spcAft>
                <a:spcPts val="0"/>
              </a:spcAft>
              <a:buClr>
                <a:schemeClr val="dk1"/>
              </a:buClr>
              <a:buSzPts val="1100"/>
              <a:buFont typeface="Arial"/>
              <a:buNone/>
            </a:pPr>
            <a:r>
              <a:rPr lang="hr-HR"/>
              <a:t>Dogovorite se sa svojim kolegama iz grupe, a zatim to zapišite kako biste ga objavili (jedan ishod – jedno objavite)</a:t>
            </a:r>
            <a:endParaRPr/>
          </a:p>
          <a:p>
            <a:pPr indent="0" lvl="0" marL="0" rtl="0" algn="l">
              <a:spcBef>
                <a:spcPts val="0"/>
              </a:spcBef>
              <a:spcAft>
                <a:spcPts val="0"/>
              </a:spcAft>
              <a:buClr>
                <a:schemeClr val="dk1"/>
              </a:buClr>
              <a:buSzPts val="1100"/>
              <a:buFont typeface="Arial"/>
              <a:buNone/>
            </a:pPr>
            <a:r>
              <a:rPr lang="hr-HR"/>
              <a:t>Zapišite ga u elektronički predložak</a:t>
            </a:r>
            <a:endParaRPr/>
          </a:p>
          <a:p>
            <a:pPr indent="0" lvl="0" marL="0" rtl="0" algn="l">
              <a:spcBef>
                <a:spcPts val="0"/>
              </a:spcBef>
              <a:spcAft>
                <a:spcPts val="0"/>
              </a:spcAft>
              <a:buNone/>
            </a:pPr>
            <a:r>
              <a:t/>
            </a:r>
            <a:endParaRPr/>
          </a:p>
        </p:txBody>
      </p:sp>
      <p:sp>
        <p:nvSpPr>
          <p:cNvPr id="300" name="Google Shape;300;g172e87b9e0f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r-H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6cf2668668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6cf2668668_0_48:notes"/>
          <p:cNvSpPr txBox="1"/>
          <p:nvPr>
            <p:ph idx="1" type="body"/>
          </p:nvPr>
        </p:nvSpPr>
        <p:spPr>
          <a:xfrm>
            <a:off x="685800" y="1418811"/>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16cf2668668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r-H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3b3eca1c0d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13b3eca1c0d_0_108: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10 min za diskusiju za stolom kao odgovor na pitanje Koji su sve benefiti od projektnog rada uz primjenu digitalnih tehnologija u školi?</a:t>
            </a:r>
            <a:endParaRPr/>
          </a:p>
        </p:txBody>
      </p:sp>
      <p:sp>
        <p:nvSpPr>
          <p:cNvPr id="315" name="Google Shape;315;g13b3eca1c0d_0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6cf266866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16cf2668668_0_14: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10 min za diskusiju za stolom kao odgovor na pitanje Koji su sve benefiti od projektnog rada uz primjenu digitalnih tehnologija u školi?</a:t>
            </a:r>
            <a:endParaRPr/>
          </a:p>
          <a:p>
            <a:pPr indent="0" lvl="0" marL="0" rtl="0" algn="l">
              <a:lnSpc>
                <a:spcPct val="100000"/>
              </a:lnSpc>
              <a:spcBef>
                <a:spcPts val="0"/>
              </a:spcBef>
              <a:spcAft>
                <a:spcPts val="0"/>
              </a:spcAft>
              <a:buSzPts val="1400"/>
              <a:buNone/>
            </a:pPr>
            <a:r>
              <a:t/>
            </a:r>
            <a:endParaRPr/>
          </a:p>
          <a:p>
            <a:pPr indent="0" lvl="0" marL="0" rtl="0" algn="l">
              <a:lnSpc>
                <a:spcPct val="90000"/>
              </a:lnSpc>
              <a:spcBef>
                <a:spcPts val="0"/>
              </a:spcBef>
              <a:spcAft>
                <a:spcPts val="0"/>
              </a:spcAft>
              <a:buClr>
                <a:schemeClr val="dk1"/>
              </a:buClr>
              <a:buSzPts val="2400"/>
              <a:buFont typeface="Arial"/>
              <a:buNone/>
            </a:pPr>
            <a:r>
              <a:rPr lang="hr-HR" sz="1100"/>
              <a:t>Mijenja li se vaš način poučavanja i kako?</a:t>
            </a:r>
            <a:br>
              <a:rPr lang="hr-HR" sz="1100"/>
            </a:br>
            <a:endParaRPr sz="1100"/>
          </a:p>
          <a:p>
            <a:pPr indent="0" lvl="0" marL="0" rtl="0" algn="l">
              <a:lnSpc>
                <a:spcPct val="90000"/>
              </a:lnSpc>
              <a:spcBef>
                <a:spcPts val="0"/>
              </a:spcBef>
              <a:spcAft>
                <a:spcPts val="0"/>
              </a:spcAft>
              <a:buClr>
                <a:schemeClr val="dk1"/>
              </a:buClr>
              <a:buSzPts val="2400"/>
              <a:buFont typeface="Arial"/>
              <a:buNone/>
            </a:pPr>
            <a:r>
              <a:rPr lang="hr-HR" sz="1100"/>
              <a:t>Što vam je do sada bilo od najveće pomoći u vašem svakodnevnom radu kada ste koristili IKT u nastavi?</a:t>
            </a:r>
            <a:br>
              <a:rPr lang="hr-HR" sz="1100"/>
            </a:br>
            <a:endParaRPr sz="1100"/>
          </a:p>
          <a:p>
            <a:pPr indent="0" lvl="0" marL="0" rtl="0" algn="l">
              <a:lnSpc>
                <a:spcPct val="90000"/>
              </a:lnSpc>
              <a:spcBef>
                <a:spcPts val="0"/>
              </a:spcBef>
              <a:spcAft>
                <a:spcPts val="0"/>
              </a:spcAft>
              <a:buClr>
                <a:schemeClr val="dk1"/>
              </a:buClr>
              <a:buSzPts val="2400"/>
              <a:buFont typeface="Arial"/>
              <a:buNone/>
            </a:pPr>
            <a:r>
              <a:rPr lang="hr-HR" sz="1100"/>
              <a:t>Što bi moglo podržati daljnji razvoj IKT-a u nastavi? </a:t>
            </a:r>
            <a:endParaRPr sz="1500"/>
          </a:p>
          <a:p>
            <a:pPr indent="0" lvl="0" marL="0" rtl="0" algn="l">
              <a:lnSpc>
                <a:spcPct val="90000"/>
              </a:lnSpc>
              <a:spcBef>
                <a:spcPts val="0"/>
              </a:spcBef>
              <a:spcAft>
                <a:spcPts val="0"/>
              </a:spcAft>
              <a:buClr>
                <a:schemeClr val="dk1"/>
              </a:buClr>
              <a:buSzPts val="1800"/>
              <a:buFont typeface="Arial"/>
              <a:buNone/>
            </a:pPr>
            <a:r>
              <a:t/>
            </a:r>
            <a:endParaRPr sz="500"/>
          </a:p>
          <a:p>
            <a:pPr indent="0" lvl="0" marL="0" rtl="0" algn="l">
              <a:lnSpc>
                <a:spcPct val="90000"/>
              </a:lnSpc>
              <a:spcBef>
                <a:spcPts val="0"/>
              </a:spcBef>
              <a:spcAft>
                <a:spcPts val="0"/>
              </a:spcAft>
              <a:buClr>
                <a:schemeClr val="dk1"/>
              </a:buClr>
              <a:buSzPts val="2800"/>
              <a:buFont typeface="Arial"/>
              <a:buNone/>
            </a:pPr>
            <a:r>
              <a:t/>
            </a:r>
            <a:endParaRPr sz="2800"/>
          </a:p>
          <a:p>
            <a:pPr indent="0" lvl="0" marL="0" rtl="0" algn="l">
              <a:lnSpc>
                <a:spcPct val="100000"/>
              </a:lnSpc>
              <a:spcBef>
                <a:spcPts val="0"/>
              </a:spcBef>
              <a:spcAft>
                <a:spcPts val="0"/>
              </a:spcAft>
              <a:buSzPts val="1400"/>
              <a:buNone/>
            </a:pPr>
            <a:r>
              <a:t/>
            </a:r>
            <a:endParaRPr/>
          </a:p>
        </p:txBody>
      </p:sp>
      <p:sp>
        <p:nvSpPr>
          <p:cNvPr id="323" name="Google Shape;323;g16cf2668668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77cb4f6708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177cb4f6708_0_59: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10 min za diskusiju za stolom kao odgovor na pitanje Koji su sve benefiti od projektnog rada uz primjenu digitalnih tehnologija u školi?</a:t>
            </a:r>
            <a:endParaRPr/>
          </a:p>
          <a:p>
            <a:pPr indent="0" lvl="0" marL="0" rtl="0" algn="l">
              <a:lnSpc>
                <a:spcPct val="100000"/>
              </a:lnSpc>
              <a:spcBef>
                <a:spcPts val="0"/>
              </a:spcBef>
              <a:spcAft>
                <a:spcPts val="0"/>
              </a:spcAft>
              <a:buSzPts val="1400"/>
              <a:buNone/>
            </a:pPr>
            <a:r>
              <a:t/>
            </a:r>
            <a:endParaRPr/>
          </a:p>
          <a:p>
            <a:pPr indent="0" lvl="0" marL="0" rtl="0" algn="l">
              <a:lnSpc>
                <a:spcPct val="90000"/>
              </a:lnSpc>
              <a:spcBef>
                <a:spcPts val="0"/>
              </a:spcBef>
              <a:spcAft>
                <a:spcPts val="0"/>
              </a:spcAft>
              <a:buClr>
                <a:schemeClr val="dk1"/>
              </a:buClr>
              <a:buSzPts val="2400"/>
              <a:buFont typeface="Arial"/>
              <a:buNone/>
            </a:pPr>
            <a:r>
              <a:rPr lang="hr-HR" sz="1100"/>
              <a:t>Mijenja li se vaš način poučavanja i kako?</a:t>
            </a:r>
            <a:br>
              <a:rPr lang="hr-HR" sz="1100"/>
            </a:br>
            <a:endParaRPr sz="1100"/>
          </a:p>
          <a:p>
            <a:pPr indent="0" lvl="0" marL="0" rtl="0" algn="l">
              <a:lnSpc>
                <a:spcPct val="90000"/>
              </a:lnSpc>
              <a:spcBef>
                <a:spcPts val="0"/>
              </a:spcBef>
              <a:spcAft>
                <a:spcPts val="0"/>
              </a:spcAft>
              <a:buClr>
                <a:schemeClr val="dk1"/>
              </a:buClr>
              <a:buSzPts val="2400"/>
              <a:buFont typeface="Arial"/>
              <a:buNone/>
            </a:pPr>
            <a:r>
              <a:rPr lang="hr-HR" sz="1100"/>
              <a:t>Što vam je do sada bilo od najveće pomoći u vašem svakodnevnom radu kada ste koristili IKT u nastavi?</a:t>
            </a:r>
            <a:br>
              <a:rPr lang="hr-HR" sz="1100"/>
            </a:br>
            <a:endParaRPr sz="1100"/>
          </a:p>
          <a:p>
            <a:pPr indent="0" lvl="0" marL="0" rtl="0" algn="l">
              <a:lnSpc>
                <a:spcPct val="90000"/>
              </a:lnSpc>
              <a:spcBef>
                <a:spcPts val="0"/>
              </a:spcBef>
              <a:spcAft>
                <a:spcPts val="0"/>
              </a:spcAft>
              <a:buClr>
                <a:schemeClr val="dk1"/>
              </a:buClr>
              <a:buSzPts val="2400"/>
              <a:buFont typeface="Arial"/>
              <a:buNone/>
            </a:pPr>
            <a:r>
              <a:rPr lang="hr-HR" sz="1100"/>
              <a:t>Što bi moglo podržati daljnji razvoj IKT-a u nastavi? </a:t>
            </a:r>
            <a:endParaRPr sz="1500"/>
          </a:p>
          <a:p>
            <a:pPr indent="0" lvl="0" marL="0" rtl="0" algn="l">
              <a:lnSpc>
                <a:spcPct val="90000"/>
              </a:lnSpc>
              <a:spcBef>
                <a:spcPts val="0"/>
              </a:spcBef>
              <a:spcAft>
                <a:spcPts val="0"/>
              </a:spcAft>
              <a:buClr>
                <a:schemeClr val="dk1"/>
              </a:buClr>
              <a:buSzPts val="1800"/>
              <a:buFont typeface="Arial"/>
              <a:buNone/>
            </a:pPr>
            <a:r>
              <a:t/>
            </a:r>
            <a:endParaRPr sz="500"/>
          </a:p>
          <a:p>
            <a:pPr indent="0" lvl="0" marL="0" rtl="0" algn="l">
              <a:lnSpc>
                <a:spcPct val="90000"/>
              </a:lnSpc>
              <a:spcBef>
                <a:spcPts val="0"/>
              </a:spcBef>
              <a:spcAft>
                <a:spcPts val="0"/>
              </a:spcAft>
              <a:buClr>
                <a:schemeClr val="dk1"/>
              </a:buClr>
              <a:buSzPts val="2800"/>
              <a:buFont typeface="Arial"/>
              <a:buNone/>
            </a:pPr>
            <a:r>
              <a:t/>
            </a:r>
            <a:endParaRPr sz="2800"/>
          </a:p>
          <a:p>
            <a:pPr indent="0" lvl="0" marL="0" rtl="0" algn="l">
              <a:lnSpc>
                <a:spcPct val="100000"/>
              </a:lnSpc>
              <a:spcBef>
                <a:spcPts val="0"/>
              </a:spcBef>
              <a:spcAft>
                <a:spcPts val="0"/>
              </a:spcAft>
              <a:buSzPts val="1400"/>
              <a:buNone/>
            </a:pPr>
            <a:r>
              <a:t/>
            </a:r>
            <a:endParaRPr/>
          </a:p>
        </p:txBody>
      </p:sp>
      <p:sp>
        <p:nvSpPr>
          <p:cNvPr id="331" name="Google Shape;331;g177cb4f6708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4: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Grupni zadatak pretpostavlja da se grupa dogovori o kojem projektu će razgovarati, postojećem ili hipotetskom. Ako im nedostaje ideja, mogu se predložiti projekti kao što su: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hr-HR"/>
              <a:t>- Svečanost otvaranja nove sportske dvorane</a:t>
            </a:r>
            <a:endParaRPr/>
          </a:p>
          <a:p>
            <a:pPr indent="-171450" lvl="0" marL="171450" rtl="0" algn="l">
              <a:lnSpc>
                <a:spcPct val="100000"/>
              </a:lnSpc>
              <a:spcBef>
                <a:spcPts val="0"/>
              </a:spcBef>
              <a:spcAft>
                <a:spcPts val="0"/>
              </a:spcAft>
              <a:buClr>
                <a:schemeClr val="dk1"/>
              </a:buClr>
              <a:buSzPts val="1200"/>
              <a:buFont typeface="Calibri"/>
              <a:buChar char="-"/>
            </a:pPr>
            <a:r>
              <a:rPr lang="hr-HR"/>
              <a:t>Školski vrt</a:t>
            </a:r>
            <a:endParaRPr/>
          </a:p>
          <a:p>
            <a:pPr indent="-171450" lvl="0" marL="171450" rtl="0" algn="l">
              <a:lnSpc>
                <a:spcPct val="100000"/>
              </a:lnSpc>
              <a:spcBef>
                <a:spcPts val="0"/>
              </a:spcBef>
              <a:spcAft>
                <a:spcPts val="0"/>
              </a:spcAft>
              <a:buClr>
                <a:schemeClr val="dk1"/>
              </a:buClr>
              <a:buSzPts val="1200"/>
              <a:buFont typeface="Calibri"/>
              <a:buChar char="-"/>
            </a:pPr>
            <a:r>
              <a:rPr lang="hr-HR"/>
              <a:t>Organiziranje izleta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hr-HR"/>
              <a:t>Zamoliti da predvide uključivanje učenika u sve faze projekta kao i digitalnih tehnologija (npr. da učenici fotografiraju i na drugi način dokumentiraju projekt, da to objave na webu škole, da se svi sudionici projekta povežu u viber ili sličnu grupu</a:t>
            </a:r>
            <a:endParaRPr/>
          </a:p>
        </p:txBody>
      </p:sp>
      <p:sp>
        <p:nvSpPr>
          <p:cNvPr id="339" name="Google Shape;33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5: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100"/>
              <a:buFont typeface="Arial"/>
              <a:buNone/>
            </a:pPr>
            <a:r>
              <a:t/>
            </a:r>
            <a:endParaRPr sz="2590">
              <a:solidFill>
                <a:srgbClr val="7F7F7F"/>
              </a:solidFill>
              <a:latin typeface="Open Sans"/>
              <a:ea typeface="Open Sans"/>
              <a:cs typeface="Open Sans"/>
              <a:sym typeface="Open Sans"/>
            </a:endParaRPr>
          </a:p>
          <a:p>
            <a:pPr indent="0" lvl="0" marL="0" rtl="0" algn="l">
              <a:lnSpc>
                <a:spcPct val="70000"/>
              </a:lnSpc>
              <a:spcBef>
                <a:spcPts val="0"/>
              </a:spcBef>
              <a:spcAft>
                <a:spcPts val="0"/>
              </a:spcAft>
              <a:buClr>
                <a:schemeClr val="dk1"/>
              </a:buClr>
              <a:buSzPts val="1100"/>
              <a:buFont typeface="Arial"/>
              <a:buNone/>
            </a:pPr>
            <a:r>
              <a:t/>
            </a:r>
            <a:endParaRPr sz="2590">
              <a:solidFill>
                <a:srgbClr val="7F7F7F"/>
              </a:solidFill>
              <a:latin typeface="Open Sans"/>
              <a:ea typeface="Open Sans"/>
              <a:cs typeface="Open Sans"/>
              <a:sym typeface="Open Sans"/>
            </a:endParaRPr>
          </a:p>
          <a:p>
            <a:pPr indent="0" lvl="0" marL="0" rtl="0" algn="l">
              <a:lnSpc>
                <a:spcPct val="70000"/>
              </a:lnSpc>
              <a:spcBef>
                <a:spcPts val="0"/>
              </a:spcBef>
              <a:spcAft>
                <a:spcPts val="0"/>
              </a:spcAft>
              <a:buClr>
                <a:schemeClr val="dk1"/>
              </a:buClr>
              <a:buSzPts val="1100"/>
              <a:buFont typeface="Arial"/>
              <a:buNone/>
            </a:pPr>
            <a:r>
              <a:t/>
            </a:r>
            <a:endParaRPr/>
          </a:p>
        </p:txBody>
      </p:sp>
      <p:sp>
        <p:nvSpPr>
          <p:cNvPr id="347" name="Google Shape;347;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77cb4f6708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177cb4f6708_0_67: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100"/>
              <a:buFont typeface="Arial"/>
              <a:buNone/>
            </a:pPr>
            <a:r>
              <a:t/>
            </a:r>
            <a:endParaRPr sz="2590">
              <a:solidFill>
                <a:srgbClr val="7F7F7F"/>
              </a:solidFill>
              <a:latin typeface="Open Sans"/>
              <a:ea typeface="Open Sans"/>
              <a:cs typeface="Open Sans"/>
              <a:sym typeface="Open Sans"/>
            </a:endParaRPr>
          </a:p>
          <a:p>
            <a:pPr indent="0" lvl="0" marL="0" rtl="0" algn="l">
              <a:lnSpc>
                <a:spcPct val="70000"/>
              </a:lnSpc>
              <a:spcBef>
                <a:spcPts val="0"/>
              </a:spcBef>
              <a:spcAft>
                <a:spcPts val="0"/>
              </a:spcAft>
              <a:buClr>
                <a:schemeClr val="dk1"/>
              </a:buClr>
              <a:buSzPts val="1100"/>
              <a:buFont typeface="Arial"/>
              <a:buNone/>
            </a:pPr>
            <a:r>
              <a:t/>
            </a:r>
            <a:endParaRPr sz="2590">
              <a:solidFill>
                <a:srgbClr val="7F7F7F"/>
              </a:solidFill>
              <a:latin typeface="Open Sans"/>
              <a:ea typeface="Open Sans"/>
              <a:cs typeface="Open Sans"/>
              <a:sym typeface="Open Sans"/>
            </a:endParaRPr>
          </a:p>
          <a:p>
            <a:pPr indent="0" lvl="0" marL="0" rtl="0" algn="l">
              <a:lnSpc>
                <a:spcPct val="70000"/>
              </a:lnSpc>
              <a:spcBef>
                <a:spcPts val="0"/>
              </a:spcBef>
              <a:spcAft>
                <a:spcPts val="0"/>
              </a:spcAft>
              <a:buClr>
                <a:schemeClr val="dk1"/>
              </a:buClr>
              <a:buSzPts val="1100"/>
              <a:buFont typeface="Arial"/>
              <a:buNone/>
            </a:pPr>
            <a:r>
              <a:t/>
            </a:r>
            <a:endParaRPr/>
          </a:p>
        </p:txBody>
      </p:sp>
      <p:sp>
        <p:nvSpPr>
          <p:cNvPr id="391" name="Google Shape;391;g177cb4f6708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3b3eca1c0d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13b3eca1c0d_0_116: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Grupni zadatak pretpostavlja da se grupa dogovori o kojem projektu će razgovarati, postojećem ili hipotetskom. Ako im nedostaje ideja, mogu se predložiti projekti kao što su: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hr-HR"/>
              <a:t>- Svečanost otvaranja nove sportske dvorane</a:t>
            </a:r>
            <a:endParaRPr/>
          </a:p>
          <a:p>
            <a:pPr indent="-171450" lvl="0" marL="171450" rtl="0" algn="l">
              <a:lnSpc>
                <a:spcPct val="100000"/>
              </a:lnSpc>
              <a:spcBef>
                <a:spcPts val="0"/>
              </a:spcBef>
              <a:spcAft>
                <a:spcPts val="0"/>
              </a:spcAft>
              <a:buClr>
                <a:schemeClr val="dk1"/>
              </a:buClr>
              <a:buSzPts val="1200"/>
              <a:buFont typeface="Calibri"/>
              <a:buChar char="-"/>
            </a:pPr>
            <a:r>
              <a:rPr lang="hr-HR"/>
              <a:t>Školski vrt</a:t>
            </a:r>
            <a:endParaRPr/>
          </a:p>
          <a:p>
            <a:pPr indent="-171450" lvl="0" marL="171450" rtl="0" algn="l">
              <a:lnSpc>
                <a:spcPct val="100000"/>
              </a:lnSpc>
              <a:spcBef>
                <a:spcPts val="0"/>
              </a:spcBef>
              <a:spcAft>
                <a:spcPts val="0"/>
              </a:spcAft>
              <a:buClr>
                <a:schemeClr val="dk1"/>
              </a:buClr>
              <a:buSzPts val="1200"/>
              <a:buFont typeface="Calibri"/>
              <a:buChar char="-"/>
            </a:pPr>
            <a:r>
              <a:rPr lang="hr-HR"/>
              <a:t>Organiziranje izleta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hr-HR"/>
              <a:t>Zamoliti da predvide uključivanje učenika u sve faze projekta kao i digitalnih tehnologija (npr. da učenici fotografiraju i na drugi način dokumentiraju projekt, da to objave na webu škole, da se svi sudionici projekta povežu u viber ili sličnu grupu</a:t>
            </a:r>
            <a:endParaRPr/>
          </a:p>
        </p:txBody>
      </p:sp>
      <p:sp>
        <p:nvSpPr>
          <p:cNvPr id="399" name="Google Shape;399;g13b3eca1c0d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3b3eca1c0d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13b3eca1c0d_0_44: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r-HR"/>
              <a:t>Procjena raspoloživih resursa s aspekta.</a:t>
            </a:r>
            <a:br>
              <a:rPr lang="hr-HR"/>
            </a:br>
            <a:r>
              <a:rPr lang="hr-HR"/>
              <a:t>financijskog i tržišnog aspekta</a:t>
            </a:r>
            <a:endParaRPr/>
          </a:p>
          <a:p>
            <a:pPr indent="0" lvl="0" marL="0" rtl="0" algn="l">
              <a:lnSpc>
                <a:spcPct val="100000"/>
              </a:lnSpc>
              <a:spcBef>
                <a:spcPts val="0"/>
              </a:spcBef>
              <a:spcAft>
                <a:spcPts val="0"/>
              </a:spcAft>
              <a:buSzPts val="1400"/>
              <a:buNone/>
            </a:pPr>
            <a:r>
              <a:rPr lang="hr-HR"/>
              <a:t>aspekta ljudskih resursa</a:t>
            </a:r>
            <a:endParaRPr/>
          </a:p>
          <a:p>
            <a:pPr indent="0" lvl="0" marL="0" rtl="0" algn="l">
              <a:lnSpc>
                <a:spcPct val="100000"/>
              </a:lnSpc>
              <a:spcBef>
                <a:spcPts val="0"/>
              </a:spcBef>
              <a:spcAft>
                <a:spcPts val="0"/>
              </a:spcAft>
              <a:buSzPts val="1400"/>
              <a:buNone/>
            </a:pPr>
            <a:r>
              <a:rPr lang="hr-HR"/>
              <a:t>digitalnih tehenologija</a:t>
            </a:r>
            <a:endParaRPr/>
          </a:p>
          <a:p>
            <a:pPr indent="0" lvl="0" marL="0" rtl="0" algn="l">
              <a:lnSpc>
                <a:spcPct val="100000"/>
              </a:lnSpc>
              <a:spcBef>
                <a:spcPts val="0"/>
              </a:spcBef>
              <a:spcAft>
                <a:spcPts val="0"/>
              </a:spcAft>
              <a:buSzPts val="1400"/>
              <a:buNone/>
            </a:pPr>
            <a:r>
              <a:rPr lang="hr-HR"/>
              <a:t>osnivača.</a:t>
            </a:r>
            <a:endParaRPr/>
          </a:p>
        </p:txBody>
      </p:sp>
      <p:sp>
        <p:nvSpPr>
          <p:cNvPr id="406" name="Google Shape;406;g13b3eca1c0d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hr-H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3b3eca1c0d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13b3eca1c0d_0_68: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Sljedećih sedam načela dizajna World Caféa integrirani su skup ideja i praksi koje čine temelj obrasca utjelovljenog u procesu World Caféa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1) Razjasnite kontekst</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Obratite pozornost na razlog zbog kojeg okupljate ljude i što želite postići. Poznavanje svrhe i parametara vašeg sastanka omogućuje vam da razmotrite i odaberete najvažnije elemente potrebne za ostvarenje vaših ciljeva: npr. tko bi trebao biti dio razgovora, koje će teme ili pitanja biti najrelevantniji, koje će vrste žetve biti korisnije itd.</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2) Stvorite gostoljubiv prostor</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Domaćini kafića diljem svijeta naglašavaju snagu i važnost stvaranja gostoljubivog prostora - onog koji djeluje sigurno i primamljivo. Kada se ljudi osjećaju ugodno biti ono što jesu, oni najkreativnije razmišljaju, govore i slušaju. Konkretno, razmislite o tome kako vaša pozivnica i vaše fizičko okruženje doprinose stvaranju atmosfere dobrodošlice.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3) Istražite pitanja koja su važna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Znanje se pojavljuje kao odgovor na uvjerljiva pitanja. Pronađite pitanja koja su relevantna za probleme grupe u stvarnom životu. Snažna pitanja koja "dobro putuju" pomažu privući kolektivnu energiju, uvid i akciju dok se kreću kroz sustav. Ovisno o raspoloživom vremenskom okviru i vašim ciljevima, vaš Café može istražiti jedno pitanje ili koristiti postupno dublju liniju ispitivanja kroz nekoliko krugova razgovora.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4) Potaknite svačiji doprinos</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Kao vođe sve smo svjesniji važnosti sudjelovanja, ali većina ljudi ne želi samo sudjelovati, oni žele aktivno doprinijeti stvaranju promjene. Važno je potaknuti svakoga na vašem sastanku da doprinese svojim idejama i perspektivama, a istovremeno dopustiti svakome tko želi sudjelovati jednostavnim slušanjem.</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5) Povežite različite perspektive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Prilika da se krećete između stolova, upoznajete nove ljude, aktivno doprinosite svojim razmišljanjima i povezujete bit svojih otkrića sa sve širim krugovima mišljenja jedna je od prepoznatljivih karakteristika Caféa. Dok sudionici prenose ključne ideje ili teme za nove stolove, oni razmjenjuju perspektive, uvelike obogaćujući mogućnost za iznenađujuće nove uvide.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hr-HR">
                <a:solidFill>
                  <a:srgbClr val="676767"/>
                </a:solidFill>
                <a:highlight>
                  <a:srgbClr val="FFFFFF"/>
                </a:highlight>
                <a:latin typeface="Open Sans"/>
                <a:ea typeface="Open Sans"/>
                <a:cs typeface="Open Sans"/>
                <a:sym typeface="Open Sans"/>
              </a:rPr>
              <a:t> </a:t>
            </a:r>
            <a:endParaRPr b="1">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6) Zajedno slušajte obrasce i uvide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Slušanje je dar koji dajemo jedni drugima. Kvaliteta našeg slušanja možda je najvažniji čimbenik koji određuje uspjeh kafića. Vježbanjem zajedničkog slušanja i obraćanjem pozornosti na teme, obrasce i uvide, počinjemo osjećati povezanost s većom cjelinom. Potaknite ljude da slušaju ono što se ne govori zajedno s onim što se dijeli.</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hr-HR">
                <a:solidFill>
                  <a:srgbClr val="676767"/>
                </a:solidFill>
                <a:highlight>
                  <a:srgbClr val="FFFFFF"/>
                </a:highlight>
                <a:latin typeface="Open Sans"/>
                <a:ea typeface="Open Sans"/>
                <a:cs typeface="Open Sans"/>
                <a:sym typeface="Open Sans"/>
              </a:rPr>
              <a:t>7) Podijelite kolektivna otkrića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Razgovori vođeni za jednim stolom odražavaju obrazac cjelovitosti koji se povezuje s razgovorima za drugim stolovima. Posljednja faza Caféa, često nazvana "žetva", uključuje da se ovaj obrazac cjelovitosti učini vidljivim svima u velikom grupnom razgovoru. Pozovite nekoliko minuta tihog razmišljanja o obrascima, temama i dubljim pitanjima doživljenim u razgovorima u malim grupama i pozovite ih da ih podijelite s većom grupom. Provjerite imate li način za snimanje žetve - preporučuje se rad s grafičkim snimačem.</a:t>
            </a:r>
            <a:endParaRPr/>
          </a:p>
        </p:txBody>
      </p:sp>
      <p:sp>
        <p:nvSpPr>
          <p:cNvPr id="414" name="Google Shape;414;g13b3eca1c0d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3b3eca1c0d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13b3eca1c0d_0_142: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Sljedećih sedam načela dizajna World Caféa integrirani su skup ideja i praksi koje čine temelj obrasca utjelovljenog u procesu World Caféa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1) Razjasnite kontekst</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Obratite pozornost na razlog zbog kojeg okupljate ljude i što želite postići. Poznavanje svrhe i parametara vašeg sastanka omogućuje vam da razmotrite i odaberete najvažnije elemente potrebne za ostvarenje vaših ciljeva: npr. tko bi trebao biti dio razgovora, koje će teme ili pitanja biti najrelevantniji, koje će vrste žetve biti korisnije itd.</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2) Stvorite gostoljubiv prostor</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Domaćini kafića diljem svijeta naglašavaju snagu i važnost stvaranja gostoljubivog prostora - onog koji djeluje sigurno i primamljivo. Kada se ljudi osjećaju ugodno biti ono što jesu, oni najkreativnije razmišljaju, govore i slušaju. Konkretno, razmislite o tome kako vaša pozivnica i vaše fizičko okruženje doprinose stvaranju atmosfere dobrodošlice.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3) Istražite pitanja koja su važna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Znanje se pojavljuje kao odgovor na uvjerljiva pitanja. Pronađite pitanja koja su relevantna za probleme grupe u stvarnom životu. Snažna pitanja koja "dobro putuju" pomažu privući kolektivnu energiju, uvid i akciju dok se kreću kroz sustav. Ovisno o raspoloživom vremenskom okviru i vašim ciljevima, vaš Café može istražiti jedno pitanje ili koristiti postupno dublju liniju ispitivanja kroz nekoliko krugova razgovora.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4) Potaknite svačiji doprinos</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Kao vođe sve smo svjesniji važnosti sudjelovanja, ali većina ljudi ne želi samo sudjelovati, oni žele aktivno doprinijeti stvaranju promjene. Važno je potaknuti svakoga na vašem sastanku da doprinese svojim idejama i perspektivama, a istovremeno dopustiti svakome tko želi sudjelovati jednostavnim slušanjem.</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5) Povežite različite perspektive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Prilika da se krećete između stolova, upoznajete nove ljude, aktivno doprinosite svojim razmišljanjima i povezujete bit svojih otkrića sa sve širim krugovima mišljenja jedna je od prepoznatljivih karakteristika Caféa. Dok sudionici prenose ključne ideje ili teme za nove stolove, oni razmjenjuju perspektive, uvelike obogaćujući mogućnost za iznenađujuće nove uvide.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b="1" lang="hr-HR">
                <a:solidFill>
                  <a:srgbClr val="676767"/>
                </a:solidFill>
                <a:highlight>
                  <a:srgbClr val="FFFFFF"/>
                </a:highlight>
                <a:latin typeface="Open Sans"/>
                <a:ea typeface="Open Sans"/>
                <a:cs typeface="Open Sans"/>
                <a:sym typeface="Open Sans"/>
              </a:rPr>
              <a:t> </a:t>
            </a:r>
            <a:endParaRPr b="1">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6) Zajedno slušajte obrasce i uvide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Slušanje je dar koji dajemo jedni drugima. Kvaliteta našeg slušanja možda je najvažniji čimbenik koji određuje uspjeh kafića. Vježbanjem zajedničkog slušanja i obraćanjem pozornosti na teme, obrasce i uvide, počinjemo osjećati povezanost s većom cjelinom. Potaknite ljude da slušaju ono što se ne govori zajedno s onim što se dijeli.</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7) Podijelite kolektivna otkrića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Razgovori vođeni za jednim stolom odražavaju obrazac cjelovitosti koji se povezuje s razgovorima za drugim stolovima. Posljednja faza Caféa, često nazvana "žetva", uključuje da se ovaj obrazac cjelovitosti učini vidljivim svima u velikom grupnom razgovoru. Pozovite nekoliko minuta tihog razmišljanja o obrascima, temama i dubljim pitanjima doživljenim u razgovorima u malim grupama i pozovite ih da ih podijelite s većom grupom. Provjerite imate li način za snimanje žetve - preporučuje se rad s grafičkim snimačem.</a:t>
            </a:r>
            <a:endParaRPr/>
          </a:p>
        </p:txBody>
      </p:sp>
      <p:sp>
        <p:nvSpPr>
          <p:cNvPr id="424" name="Google Shape;424;g13b3eca1c0d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3b3eca1c0d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13b3eca1c0d_0_134:notes"/>
          <p:cNvSpPr txBox="1"/>
          <p:nvPr>
            <p:ph idx="1" type="body"/>
          </p:nvPr>
        </p:nvSpPr>
        <p:spPr>
          <a:xfrm>
            <a:off x="685800" y="141881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Sljedećih sedam načela dizajna World Caféa integrirani su skup ideja i praksi koje čine temelj obrasca utjelovljenog u procesu World Caféa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1) Razjasnite kontekst</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Obratite pozornost na razlog zbog kojeg okupljate ljude i što želite postići. Poznavanje svrhe i parametara vašeg sastanka omogućuje vam da razmotrite i odaberete najvažnije elemente potrebne za ostvarenje vaših ciljeva: npr. tko bi trebao biti dio razgovora, koje će teme ili pitanja biti najrelevantniji, koje će vrste žetve biti korisnije itd.</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2) Stvorite gostoljubiv prostor</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Domaćini kafića diljem svijeta naglašavaju snagu i važnost stvaranja gostoljubivog prostora - onog koji djeluje sigurno i primamljivo. Kada se ljudi osjećaju ugodno biti ono što jesu, oni najkreativnije razmišljaju, govore i slušaju. Konkretno, razmislite o tome kako vaša pozivnica i vaše fizičko okruženje doprinose stvaranju atmosfere dobrodošlice.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3) Istražite pitanja koja su važna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Znanje se pojavljuje kao odgovor na uvjerljiva pitanja. Pronađite pitanja koja su relevantna za probleme grupe u stvarnom životu. Snažna pitanja koja "dobro putuju" pomažu privući kolektivnu energiju, uvid i akciju dok se kreću kroz sustav. Ovisno o raspoloživom vremenskom okviru i vašim ciljevima, vaš Café može istražiti jedno pitanje ili koristiti postupno dublju liniju ispitivanja kroz nekoliko krugova razgovora.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4) Potaknite svačiji doprinos</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Kao vođe sve smo svjesniji važnosti sudjelovanja, ali većina ljudi ne želi samo sudjelovati, oni žele aktivno doprinijeti stvaranju promjene. Važno je potaknuti svakoga na vašem sastanku da doprinese svojim idejama i perspektivama, a istovremeno dopustiti svakome tko želi sudjelovati jednostavnim slušanjem.</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5) Povežite različite perspektive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Prilika da se krećete između stolova, upoznajete nove ljude, aktivno doprinosite svojim razmišljanjima i povezujete bit svojih otkrića sa sve širim krugovima mišljenja jedna je od prepoznatljivih karakteristika Caféa. Dok sudionici prenose ključne ideje ili teme za nove stolove, oni razmjenjuju perspektive, uvelike obogaćujući mogućnost za iznenađujuće nove uvide.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b="1" lang="hr-HR">
                <a:solidFill>
                  <a:srgbClr val="676767"/>
                </a:solidFill>
                <a:highlight>
                  <a:srgbClr val="FFFFFF"/>
                </a:highlight>
                <a:latin typeface="Open Sans"/>
                <a:ea typeface="Open Sans"/>
                <a:cs typeface="Open Sans"/>
                <a:sym typeface="Open Sans"/>
              </a:rPr>
              <a:t> </a:t>
            </a:r>
            <a:endParaRPr b="1">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6) Zajedno slušajte obrasce i uvide</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Slušanje je dar koji dajemo jedni drugima. Kvaliteta našeg slušanja možda je najvažniji čimbenik koji određuje uspjeh kafića. Vježbanjem zajedničkog slušanja i obraćanjem pozornosti na teme, obrasce i uvide, počinjemo osjećati povezanost s većom cjelinom. Potaknite ljude da slušaju ono što se ne govori zajedno s onim što se dijeli.</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 </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7) Podijelite kolektivna otkrića</a:t>
            </a:r>
            <a:endParaRPr>
              <a:solidFill>
                <a:srgbClr val="676767"/>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400"/>
              <a:buNone/>
            </a:pPr>
            <a:r>
              <a:rPr lang="hr-HR">
                <a:solidFill>
                  <a:srgbClr val="676767"/>
                </a:solidFill>
                <a:highlight>
                  <a:srgbClr val="FFFFFF"/>
                </a:highlight>
                <a:latin typeface="Open Sans"/>
                <a:ea typeface="Open Sans"/>
                <a:cs typeface="Open Sans"/>
                <a:sym typeface="Open Sans"/>
              </a:rPr>
              <a:t>Razgovori vođeni za jednim stolom odražavaju obrazac cjelovitosti koji se povezuje s razgovorima za drugim stolovima. Posljednja faza Caféa, često nazvana "žetva", uključuje da se ovaj obrazac cjelovitosti učini vidljivim svima u velikom grupnom razgovoru. Pozovite nekoliko minuta tihog razmišljanja o obrascima, temama i dubljim pitanjima doživljenim u razgovorima u malim grupama i pozovite ih da ih podijelite s većom grupom. Provjerite imate li način za snimanje žetve - preporučuje se rad s grafičkim snimačem.</a:t>
            </a:r>
            <a:endParaRPr/>
          </a:p>
        </p:txBody>
      </p:sp>
      <p:sp>
        <p:nvSpPr>
          <p:cNvPr id="433" name="Google Shape;433;g13b3eca1c0d_0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0: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hr-HR"/>
              <a:t>i projekti su dio digitalne kulture</a:t>
            </a:r>
            <a:endParaRPr/>
          </a:p>
        </p:txBody>
      </p:sp>
      <p:sp>
        <p:nvSpPr>
          <p:cNvPr id="155" name="Google Shape;1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5: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hr-HR" sz="1200">
                <a:solidFill>
                  <a:schemeClr val="dk1"/>
                </a:solidFill>
                <a:latin typeface="Calibri"/>
                <a:ea typeface="Calibri"/>
                <a:cs typeface="Calibri"/>
                <a:sym typeface="Calibri"/>
              </a:rPr>
              <a:t>Kroz projekte se ostvaruju svi aspekti digitalne kulture (suradnja, komunikacija, prisutnost, poštivanje prava, pravila i drugih sudionika, pristup digitalnim resursima koji možda inače nisu dostupni)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64" name="Google Shape;16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0: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1:notes"/>
          <p:cNvSpPr txBox="1"/>
          <p:nvPr>
            <p:ph idx="1" type="body"/>
          </p:nvPr>
        </p:nvSpPr>
        <p:spPr>
          <a:xfrm>
            <a:off x="685800" y="1418811"/>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hr-H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p:cSld name="Presentation title">
    <p:spTree>
      <p:nvGrpSpPr>
        <p:cNvPr id="12" name="Shape 12"/>
        <p:cNvGrpSpPr/>
        <p:nvPr/>
      </p:nvGrpSpPr>
      <p:grpSpPr>
        <a:xfrm>
          <a:off x="0" y="0"/>
          <a:ext cx="0" cy="0"/>
          <a:chOff x="0" y="0"/>
          <a:chExt cx="0" cy="0"/>
        </a:xfrm>
      </p:grpSpPr>
      <p:sp>
        <p:nvSpPr>
          <p:cNvPr id="13" name="Google Shape;13;p22"/>
          <p:cNvSpPr/>
          <p:nvPr/>
        </p:nvSpPr>
        <p:spPr>
          <a:xfrm>
            <a:off x="0" y="0"/>
            <a:ext cx="12192000" cy="6858000"/>
          </a:xfrm>
          <a:prstGeom prst="rect">
            <a:avLst/>
          </a:prstGeom>
          <a:gradFill>
            <a:gsLst>
              <a:gs pos="0">
                <a:srgbClr val="009BEA"/>
              </a:gs>
              <a:gs pos="100000">
                <a:srgbClr val="2FD6E7"/>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22"/>
          <p:cNvSpPr txBox="1"/>
          <p:nvPr>
            <p:ph type="title"/>
          </p:nvPr>
        </p:nvSpPr>
        <p:spPr>
          <a:xfrm>
            <a:off x="5083036" y="3051729"/>
            <a:ext cx="5861589"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5400"/>
              <a:buFont typeface="Open Sans ExtraBold"/>
              <a:buNone/>
              <a:defRPr b="1" i="0" sz="540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2"/>
          <p:cNvSpPr txBox="1"/>
          <p:nvPr>
            <p:ph idx="1" type="body"/>
          </p:nvPr>
        </p:nvSpPr>
        <p:spPr>
          <a:xfrm>
            <a:off x="5083036" y="4651929"/>
            <a:ext cx="5861589" cy="38115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200"/>
              <a:buNone/>
              <a:defRPr b="0" i="0" sz="1200">
                <a:solidFill>
                  <a:schemeClr val="lt1"/>
                </a:solidFill>
                <a:latin typeface="Open Sans"/>
                <a:ea typeface="Open Sans"/>
                <a:cs typeface="Open Sans"/>
                <a:sym typeface="Open Sans"/>
              </a:defRPr>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16" name="Google Shape;16;p22"/>
          <p:cNvGrpSpPr/>
          <p:nvPr/>
        </p:nvGrpSpPr>
        <p:grpSpPr>
          <a:xfrm>
            <a:off x="4751866" y="5627915"/>
            <a:ext cx="6523928" cy="816062"/>
            <a:chOff x="1308844" y="5417042"/>
            <a:chExt cx="9574307" cy="1197626"/>
          </a:xfrm>
        </p:grpSpPr>
        <p:pic>
          <p:nvPicPr>
            <p:cNvPr id="17" name="Google Shape;17;p22"/>
            <p:cNvPicPr preferRelativeResize="0"/>
            <p:nvPr/>
          </p:nvPicPr>
          <p:blipFill rotWithShape="1">
            <a:blip r:embed="rId2">
              <a:alphaModFix/>
            </a:blip>
            <a:srcRect b="0" l="0" r="0" t="0"/>
            <a:stretch/>
          </p:blipFill>
          <p:spPr>
            <a:xfrm>
              <a:off x="1308844" y="5417042"/>
              <a:ext cx="7407289" cy="1197626"/>
            </a:xfrm>
            <a:prstGeom prst="rect">
              <a:avLst/>
            </a:prstGeom>
            <a:noFill/>
            <a:ln>
              <a:noFill/>
            </a:ln>
          </p:spPr>
        </p:pic>
        <p:pic>
          <p:nvPicPr>
            <p:cNvPr id="18" name="Google Shape;18;p22"/>
            <p:cNvPicPr preferRelativeResize="0"/>
            <p:nvPr/>
          </p:nvPicPr>
          <p:blipFill rotWithShape="1">
            <a:blip r:embed="rId3">
              <a:alphaModFix/>
            </a:blip>
            <a:srcRect b="0" l="0" r="0" t="0"/>
            <a:stretch/>
          </p:blipFill>
          <p:spPr>
            <a:xfrm>
              <a:off x="8791983" y="5755983"/>
              <a:ext cx="2091168" cy="519744"/>
            </a:xfrm>
            <a:prstGeom prst="rect">
              <a:avLst/>
            </a:prstGeom>
            <a:noFill/>
            <a:ln>
              <a:noFill/>
            </a:ln>
          </p:spPr>
        </p:pic>
      </p:grpSp>
      <p:pic>
        <p:nvPicPr>
          <p:cNvPr id="19" name="Google Shape;19;p22"/>
          <p:cNvPicPr preferRelativeResize="0"/>
          <p:nvPr/>
        </p:nvPicPr>
        <p:blipFill rotWithShape="1">
          <a:blip r:embed="rId4">
            <a:alphaModFix/>
          </a:blip>
          <a:srcRect b="0" l="0" r="0" t="0"/>
          <a:stretch/>
        </p:blipFill>
        <p:spPr>
          <a:xfrm>
            <a:off x="-1325736" y="900574"/>
            <a:ext cx="5246226" cy="5246226"/>
          </a:xfrm>
          <a:prstGeom prst="rect">
            <a:avLst/>
          </a:prstGeom>
          <a:noFill/>
          <a:ln>
            <a:noFill/>
          </a:ln>
        </p:spPr>
      </p:pic>
      <p:pic>
        <p:nvPicPr>
          <p:cNvPr id="20" name="Google Shape;20;p22"/>
          <p:cNvPicPr preferRelativeResize="0"/>
          <p:nvPr/>
        </p:nvPicPr>
        <p:blipFill rotWithShape="1">
          <a:blip r:embed="rId5">
            <a:alphaModFix/>
          </a:blip>
          <a:srcRect b="0" l="0" r="0" t="0"/>
          <a:stretch/>
        </p:blipFill>
        <p:spPr>
          <a:xfrm>
            <a:off x="7468719" y="997391"/>
            <a:ext cx="1090223" cy="14356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50 + Photo">
  <p:cSld name="50:50 + Photo">
    <p:spTree>
      <p:nvGrpSpPr>
        <p:cNvPr id="88" name="Shape 88"/>
        <p:cNvGrpSpPr/>
        <p:nvPr/>
      </p:nvGrpSpPr>
      <p:grpSpPr>
        <a:xfrm>
          <a:off x="0" y="0"/>
          <a:ext cx="0" cy="0"/>
          <a:chOff x="0" y="0"/>
          <a:chExt cx="0" cy="0"/>
        </a:xfrm>
      </p:grpSpPr>
      <p:sp>
        <p:nvSpPr>
          <p:cNvPr id="89" name="Google Shape;89;p32"/>
          <p:cNvSpPr/>
          <p:nvPr/>
        </p:nvSpPr>
        <p:spPr>
          <a:xfrm>
            <a:off x="0" y="0"/>
            <a:ext cx="6089715" cy="6766559"/>
          </a:xfrm>
          <a:prstGeom prst="rect">
            <a:avLst/>
          </a:prstGeom>
          <a:solidFill>
            <a:srgbClr val="F5F3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32"/>
          <p:cNvSpPr txBox="1"/>
          <p:nvPr>
            <p:ph type="title"/>
          </p:nvPr>
        </p:nvSpPr>
        <p:spPr>
          <a:xfrm>
            <a:off x="576816" y="1103443"/>
            <a:ext cx="4711621"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7F7F7F"/>
              </a:buClr>
              <a:buSzPts val="3600"/>
              <a:buFont typeface="Open Sans Light"/>
              <a:buNone/>
              <a:defRPr b="0" i="0" sz="3600">
                <a:solidFill>
                  <a:srgbClr val="7F7F7F"/>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2"/>
          <p:cNvSpPr txBox="1"/>
          <p:nvPr>
            <p:ph idx="1" type="body"/>
          </p:nvPr>
        </p:nvSpPr>
        <p:spPr>
          <a:xfrm>
            <a:off x="576816" y="3259825"/>
            <a:ext cx="471162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b="0" i="0" sz="1800">
                <a:solidFill>
                  <a:srgbClr val="7F7F7F"/>
                </a:solidFill>
                <a:latin typeface="Open Sans"/>
                <a:ea typeface="Open Sans"/>
                <a:cs typeface="Open Sans"/>
                <a:sym typeface="Open Sans"/>
              </a:defRPr>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92" name="Google Shape;92;p32"/>
          <p:cNvGrpSpPr/>
          <p:nvPr/>
        </p:nvGrpSpPr>
        <p:grpSpPr>
          <a:xfrm flipH="1" rot="10800000">
            <a:off x="0" y="6766559"/>
            <a:ext cx="12192000" cy="137159"/>
            <a:chOff x="0" y="6612673"/>
            <a:chExt cx="10036100" cy="245327"/>
          </a:xfrm>
        </p:grpSpPr>
        <p:sp>
          <p:nvSpPr>
            <p:cNvPr id="93" name="Google Shape;93;p32"/>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94" name="Google Shape;94;p32"/>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95" name="Google Shape;95;p32"/>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96" name="Google Shape;96;p32"/>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97" name="Google Shape;97;p32"/>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
        <p:nvSpPr>
          <p:cNvPr id="98" name="Google Shape;98;p32"/>
          <p:cNvSpPr/>
          <p:nvPr>
            <p:ph idx="2" type="pic"/>
          </p:nvPr>
        </p:nvSpPr>
        <p:spPr>
          <a:xfrm>
            <a:off x="6089650" y="0"/>
            <a:ext cx="6102350" cy="3327400"/>
          </a:xfrm>
          <a:prstGeom prst="rect">
            <a:avLst/>
          </a:prstGeom>
          <a:noFill/>
          <a:ln>
            <a:noFill/>
          </a:ln>
        </p:spPr>
      </p:sp>
      <p:sp>
        <p:nvSpPr>
          <p:cNvPr id="99" name="Google Shape;99;p32"/>
          <p:cNvSpPr/>
          <p:nvPr>
            <p:ph idx="3" type="pic"/>
          </p:nvPr>
        </p:nvSpPr>
        <p:spPr>
          <a:xfrm>
            <a:off x="6089650" y="3327399"/>
            <a:ext cx="6102350" cy="343915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grpSp>
        <p:nvGrpSpPr>
          <p:cNvPr id="101" name="Google Shape;101;p33"/>
          <p:cNvGrpSpPr/>
          <p:nvPr/>
        </p:nvGrpSpPr>
        <p:grpSpPr>
          <a:xfrm flipH="1" rot="10800000">
            <a:off x="0" y="6766559"/>
            <a:ext cx="12192000" cy="137159"/>
            <a:chOff x="0" y="6612673"/>
            <a:chExt cx="10036100" cy="245327"/>
          </a:xfrm>
        </p:grpSpPr>
        <p:sp>
          <p:nvSpPr>
            <p:cNvPr id="102" name="Google Shape;102;p33"/>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03" name="Google Shape;103;p33"/>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04" name="Google Shape;104;p33"/>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05" name="Google Shape;105;p33"/>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06" name="Google Shape;106;p33"/>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 Color">
    <p:spTree>
      <p:nvGrpSpPr>
        <p:cNvPr id="107" name="Shape 107"/>
        <p:cNvGrpSpPr/>
        <p:nvPr/>
      </p:nvGrpSpPr>
      <p:grpSpPr>
        <a:xfrm>
          <a:off x="0" y="0"/>
          <a:ext cx="0" cy="0"/>
          <a:chOff x="0" y="0"/>
          <a:chExt cx="0" cy="0"/>
        </a:xfrm>
      </p:grpSpPr>
      <p:grpSp>
        <p:nvGrpSpPr>
          <p:cNvPr id="108" name="Google Shape;108;p34"/>
          <p:cNvGrpSpPr/>
          <p:nvPr/>
        </p:nvGrpSpPr>
        <p:grpSpPr>
          <a:xfrm flipH="1" rot="10800000">
            <a:off x="0" y="6766559"/>
            <a:ext cx="12192000" cy="137159"/>
            <a:chOff x="0" y="6612673"/>
            <a:chExt cx="10036100" cy="245327"/>
          </a:xfrm>
        </p:grpSpPr>
        <p:sp>
          <p:nvSpPr>
            <p:cNvPr id="109" name="Google Shape;109;p34"/>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10" name="Google Shape;110;p34"/>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11" name="Google Shape;111;p34"/>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12" name="Google Shape;112;p34"/>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13" name="Google Shape;113;p34"/>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
        <p:nvSpPr>
          <p:cNvPr id="114" name="Google Shape;114;p34"/>
          <p:cNvSpPr/>
          <p:nvPr/>
        </p:nvSpPr>
        <p:spPr>
          <a:xfrm>
            <a:off x="0" y="0"/>
            <a:ext cx="12192000" cy="6766559"/>
          </a:xfrm>
          <a:prstGeom prst="rect">
            <a:avLst/>
          </a:prstGeom>
          <a:solidFill>
            <a:srgbClr val="F5F3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5" name="Shape 115"/>
        <p:cNvGrpSpPr/>
        <p:nvPr/>
      </p:nvGrpSpPr>
      <p:grpSpPr>
        <a:xfrm>
          <a:off x="0" y="0"/>
          <a:ext cx="0" cy="0"/>
          <a:chOff x="0" y="0"/>
          <a:chExt cx="0" cy="0"/>
        </a:xfrm>
      </p:grpSpPr>
      <p:sp>
        <p:nvSpPr>
          <p:cNvPr id="116" name="Google Shape;116;p3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rgbClr val="7F7F7F"/>
              </a:buClr>
              <a:buSzPts val="2800"/>
              <a:buFont typeface="Open Sans Light"/>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7" name="Google Shape;117;p3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90000"/>
              </a:lnSpc>
              <a:spcBef>
                <a:spcPts val="0"/>
              </a:spcBef>
              <a:spcAft>
                <a:spcPts val="0"/>
              </a:spcAft>
              <a:buClr>
                <a:srgbClr val="7F7F7F"/>
              </a:buClr>
              <a:buSzPts val="1400"/>
              <a:buChar char="●"/>
              <a:defRPr sz="1867"/>
            </a:lvl1pPr>
            <a:lvl2pPr indent="-304800" lvl="1" marL="914400" algn="l">
              <a:lnSpc>
                <a:spcPct val="90000"/>
              </a:lnSpc>
              <a:spcBef>
                <a:spcPts val="0"/>
              </a:spcBef>
              <a:spcAft>
                <a:spcPts val="0"/>
              </a:spcAft>
              <a:buClr>
                <a:srgbClr val="7F7F7F"/>
              </a:buClr>
              <a:buSzPts val="1200"/>
              <a:buChar char="○"/>
              <a:defRPr sz="1600"/>
            </a:lvl2pPr>
            <a:lvl3pPr indent="-304800" lvl="2" marL="1371600" algn="l">
              <a:lnSpc>
                <a:spcPct val="90000"/>
              </a:lnSpc>
              <a:spcBef>
                <a:spcPts val="0"/>
              </a:spcBef>
              <a:spcAft>
                <a:spcPts val="0"/>
              </a:spcAft>
              <a:buClr>
                <a:srgbClr val="7F7F7F"/>
              </a:buClr>
              <a:buSzPts val="1200"/>
              <a:buChar char="■"/>
              <a:defRPr sz="1600"/>
            </a:lvl3pPr>
            <a:lvl4pPr indent="-304800" lvl="3" marL="1828800" algn="l">
              <a:lnSpc>
                <a:spcPct val="90000"/>
              </a:lnSpc>
              <a:spcBef>
                <a:spcPts val="0"/>
              </a:spcBef>
              <a:spcAft>
                <a:spcPts val="0"/>
              </a:spcAft>
              <a:buClr>
                <a:srgbClr val="7F7F7F"/>
              </a:buClr>
              <a:buSzPts val="1200"/>
              <a:buChar char="●"/>
              <a:defRPr sz="1600"/>
            </a:lvl4pPr>
            <a:lvl5pPr indent="-304800" lvl="4" marL="2286000" algn="l">
              <a:lnSpc>
                <a:spcPct val="90000"/>
              </a:lnSpc>
              <a:spcBef>
                <a:spcPts val="0"/>
              </a:spcBef>
              <a:spcAft>
                <a:spcPts val="0"/>
              </a:spcAft>
              <a:buClr>
                <a:srgbClr val="7F7F7F"/>
              </a:buClr>
              <a:buSzPts val="1200"/>
              <a:buChar char="○"/>
              <a:defRPr sz="1600"/>
            </a:lvl5pPr>
            <a:lvl6pPr indent="-304800" lvl="5" marL="2743200" algn="l">
              <a:lnSpc>
                <a:spcPct val="90000"/>
              </a:lnSpc>
              <a:spcBef>
                <a:spcPts val="0"/>
              </a:spcBef>
              <a:spcAft>
                <a:spcPts val="0"/>
              </a:spcAft>
              <a:buClr>
                <a:schemeClr val="dk1"/>
              </a:buClr>
              <a:buSzPts val="1200"/>
              <a:buChar char="■"/>
              <a:defRPr sz="1600"/>
            </a:lvl6pPr>
            <a:lvl7pPr indent="-304800" lvl="6" marL="3200400" algn="l">
              <a:lnSpc>
                <a:spcPct val="90000"/>
              </a:lnSpc>
              <a:spcBef>
                <a:spcPts val="0"/>
              </a:spcBef>
              <a:spcAft>
                <a:spcPts val="0"/>
              </a:spcAft>
              <a:buClr>
                <a:schemeClr val="dk1"/>
              </a:buClr>
              <a:buSzPts val="1200"/>
              <a:buChar char="●"/>
              <a:defRPr sz="1600"/>
            </a:lvl7pPr>
            <a:lvl8pPr indent="-304800" lvl="7" marL="3657600" algn="l">
              <a:lnSpc>
                <a:spcPct val="90000"/>
              </a:lnSpc>
              <a:spcBef>
                <a:spcPts val="0"/>
              </a:spcBef>
              <a:spcAft>
                <a:spcPts val="0"/>
              </a:spcAft>
              <a:buClr>
                <a:schemeClr val="dk1"/>
              </a:buClr>
              <a:buSzPts val="1200"/>
              <a:buChar char="○"/>
              <a:defRPr sz="1600"/>
            </a:lvl8pPr>
            <a:lvl9pPr indent="-304800" lvl="8" marL="4114800" algn="l">
              <a:lnSpc>
                <a:spcPct val="90000"/>
              </a:lnSpc>
              <a:spcBef>
                <a:spcPts val="0"/>
              </a:spcBef>
              <a:spcAft>
                <a:spcPts val="0"/>
              </a:spcAft>
              <a:buClr>
                <a:schemeClr val="dk1"/>
              </a:buClr>
              <a:buSzPts val="1200"/>
              <a:buChar char="■"/>
              <a:defRPr sz="1600"/>
            </a:lvl9pPr>
          </a:lstStyle>
          <a:p/>
        </p:txBody>
      </p:sp>
      <p:sp>
        <p:nvSpPr>
          <p:cNvPr id="118" name="Google Shape;118;p3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90000"/>
              </a:lnSpc>
              <a:spcBef>
                <a:spcPts val="0"/>
              </a:spcBef>
              <a:spcAft>
                <a:spcPts val="0"/>
              </a:spcAft>
              <a:buClr>
                <a:srgbClr val="7F7F7F"/>
              </a:buClr>
              <a:buSzPts val="1400"/>
              <a:buChar char="●"/>
              <a:defRPr sz="1867"/>
            </a:lvl1pPr>
            <a:lvl2pPr indent="-304800" lvl="1" marL="914400" algn="l">
              <a:lnSpc>
                <a:spcPct val="90000"/>
              </a:lnSpc>
              <a:spcBef>
                <a:spcPts val="0"/>
              </a:spcBef>
              <a:spcAft>
                <a:spcPts val="0"/>
              </a:spcAft>
              <a:buClr>
                <a:srgbClr val="7F7F7F"/>
              </a:buClr>
              <a:buSzPts val="1200"/>
              <a:buChar char="○"/>
              <a:defRPr sz="1600"/>
            </a:lvl2pPr>
            <a:lvl3pPr indent="-304800" lvl="2" marL="1371600" algn="l">
              <a:lnSpc>
                <a:spcPct val="90000"/>
              </a:lnSpc>
              <a:spcBef>
                <a:spcPts val="0"/>
              </a:spcBef>
              <a:spcAft>
                <a:spcPts val="0"/>
              </a:spcAft>
              <a:buClr>
                <a:srgbClr val="7F7F7F"/>
              </a:buClr>
              <a:buSzPts val="1200"/>
              <a:buChar char="■"/>
              <a:defRPr sz="1600"/>
            </a:lvl3pPr>
            <a:lvl4pPr indent="-304800" lvl="3" marL="1828800" algn="l">
              <a:lnSpc>
                <a:spcPct val="90000"/>
              </a:lnSpc>
              <a:spcBef>
                <a:spcPts val="0"/>
              </a:spcBef>
              <a:spcAft>
                <a:spcPts val="0"/>
              </a:spcAft>
              <a:buClr>
                <a:srgbClr val="7F7F7F"/>
              </a:buClr>
              <a:buSzPts val="1200"/>
              <a:buChar char="●"/>
              <a:defRPr sz="1600"/>
            </a:lvl4pPr>
            <a:lvl5pPr indent="-304800" lvl="4" marL="2286000" algn="l">
              <a:lnSpc>
                <a:spcPct val="90000"/>
              </a:lnSpc>
              <a:spcBef>
                <a:spcPts val="0"/>
              </a:spcBef>
              <a:spcAft>
                <a:spcPts val="0"/>
              </a:spcAft>
              <a:buClr>
                <a:srgbClr val="7F7F7F"/>
              </a:buClr>
              <a:buSzPts val="1200"/>
              <a:buChar char="○"/>
              <a:defRPr sz="1600"/>
            </a:lvl5pPr>
            <a:lvl6pPr indent="-304800" lvl="5" marL="2743200" algn="l">
              <a:lnSpc>
                <a:spcPct val="90000"/>
              </a:lnSpc>
              <a:spcBef>
                <a:spcPts val="0"/>
              </a:spcBef>
              <a:spcAft>
                <a:spcPts val="0"/>
              </a:spcAft>
              <a:buClr>
                <a:schemeClr val="dk1"/>
              </a:buClr>
              <a:buSzPts val="1200"/>
              <a:buChar char="■"/>
              <a:defRPr sz="1600"/>
            </a:lvl6pPr>
            <a:lvl7pPr indent="-304800" lvl="6" marL="3200400" algn="l">
              <a:lnSpc>
                <a:spcPct val="90000"/>
              </a:lnSpc>
              <a:spcBef>
                <a:spcPts val="0"/>
              </a:spcBef>
              <a:spcAft>
                <a:spcPts val="0"/>
              </a:spcAft>
              <a:buClr>
                <a:schemeClr val="dk1"/>
              </a:buClr>
              <a:buSzPts val="1200"/>
              <a:buChar char="●"/>
              <a:defRPr sz="1600"/>
            </a:lvl7pPr>
            <a:lvl8pPr indent="-304800" lvl="7" marL="3657600" algn="l">
              <a:lnSpc>
                <a:spcPct val="90000"/>
              </a:lnSpc>
              <a:spcBef>
                <a:spcPts val="0"/>
              </a:spcBef>
              <a:spcAft>
                <a:spcPts val="0"/>
              </a:spcAft>
              <a:buClr>
                <a:schemeClr val="dk1"/>
              </a:buClr>
              <a:buSzPts val="1200"/>
              <a:buChar char="○"/>
              <a:defRPr sz="1600"/>
            </a:lvl8pPr>
            <a:lvl9pPr indent="-304800" lvl="8" marL="4114800" algn="l">
              <a:lnSpc>
                <a:spcPct val="90000"/>
              </a:lnSpc>
              <a:spcBef>
                <a:spcPts val="0"/>
              </a:spcBef>
              <a:spcAft>
                <a:spcPts val="0"/>
              </a:spcAft>
              <a:buClr>
                <a:schemeClr val="dk1"/>
              </a:buClr>
              <a:buSzPts val="1200"/>
              <a:buChar char="■"/>
              <a:defRPr sz="1600"/>
            </a:lvl9pPr>
          </a:lstStyle>
          <a:p/>
        </p:txBody>
      </p:sp>
      <p:sp>
        <p:nvSpPr>
          <p:cNvPr id="119" name="Google Shape;119;p3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g13b4c9d3347_0_9"/>
          <p:cNvSpPr txBox="1"/>
          <p:nvPr>
            <p:ph type="title"/>
          </p:nvPr>
        </p:nvSpPr>
        <p:spPr>
          <a:xfrm>
            <a:off x="946952" y="639191"/>
            <a:ext cx="10406847" cy="1051497"/>
          </a:xfrm>
          <a:prstGeom prst="rect">
            <a:avLst/>
          </a:prstGeom>
          <a:noFill/>
          <a:ln>
            <a:noFill/>
          </a:ln>
        </p:spPr>
        <p:txBody>
          <a:bodyPr anchorCtr="0" anchor="ctr" bIns="91425" lIns="91425" spcFirstLastPara="1" rIns="91425" wrap="square" tIns="91425">
            <a:normAutofit/>
          </a:bodyPr>
          <a:lstStyle>
            <a:lvl1pPr lvl="0" marR="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22" name="Google Shape;122;g13b4c9d3347_0_9"/>
          <p:cNvSpPr txBox="1"/>
          <p:nvPr>
            <p:ph idx="1" type="body"/>
          </p:nvPr>
        </p:nvSpPr>
        <p:spPr>
          <a:xfrm>
            <a:off x="946952" y="1825625"/>
            <a:ext cx="10406847" cy="4202313"/>
          </a:xfrm>
          <a:prstGeom prst="rect">
            <a:avLst/>
          </a:prstGeom>
          <a:noFill/>
          <a:ln>
            <a:noFill/>
          </a:ln>
        </p:spPr>
        <p:txBody>
          <a:bodyPr anchorCtr="0" anchor="t" bIns="91425" lIns="91425" spcFirstLastPara="1" rIns="91425" wrap="square" tIns="91425">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hoto">
  <p:cSld name="Title and Photo">
    <p:spTree>
      <p:nvGrpSpPr>
        <p:cNvPr id="21" name="Shape 21"/>
        <p:cNvGrpSpPr/>
        <p:nvPr/>
      </p:nvGrpSpPr>
      <p:grpSpPr>
        <a:xfrm>
          <a:off x="0" y="0"/>
          <a:ext cx="0" cy="0"/>
          <a:chOff x="0" y="0"/>
          <a:chExt cx="0" cy="0"/>
        </a:xfrm>
      </p:grpSpPr>
      <p:sp>
        <p:nvSpPr>
          <p:cNvPr id="22" name="Google Shape;22;p23"/>
          <p:cNvSpPr/>
          <p:nvPr/>
        </p:nvSpPr>
        <p:spPr>
          <a:xfrm>
            <a:off x="0" y="0"/>
            <a:ext cx="4876800" cy="6766559"/>
          </a:xfrm>
          <a:prstGeom prst="rect">
            <a:avLst/>
          </a:prstGeom>
          <a:solidFill>
            <a:srgbClr val="F5F3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23"/>
          <p:cNvSpPr txBox="1"/>
          <p:nvPr>
            <p:ph type="title"/>
          </p:nvPr>
        </p:nvSpPr>
        <p:spPr>
          <a:xfrm>
            <a:off x="576816" y="2582862"/>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7F7F7F"/>
              </a:buClr>
              <a:buSzPts val="6000"/>
              <a:buFont typeface="Open Sans Light"/>
              <a:buNone/>
              <a:defRPr b="0" i="0" sz="6000">
                <a:solidFill>
                  <a:srgbClr val="7F7F7F"/>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4" name="Google Shape;24;p23"/>
          <p:cNvGrpSpPr/>
          <p:nvPr/>
        </p:nvGrpSpPr>
        <p:grpSpPr>
          <a:xfrm flipH="1" rot="10800000">
            <a:off x="0" y="6766559"/>
            <a:ext cx="12192000" cy="137159"/>
            <a:chOff x="0" y="6612673"/>
            <a:chExt cx="10036100" cy="245327"/>
          </a:xfrm>
        </p:grpSpPr>
        <p:sp>
          <p:nvSpPr>
            <p:cNvPr id="25" name="Google Shape;25;p23"/>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6" name="Google Shape;26;p23"/>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7" name="Google Shape;27;p23"/>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8" name="Google Shape;28;p23"/>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9" name="Google Shape;29;p23"/>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
        <p:nvSpPr>
          <p:cNvPr id="30" name="Google Shape;30;p23"/>
          <p:cNvSpPr/>
          <p:nvPr>
            <p:ph idx="2" type="pic"/>
          </p:nvPr>
        </p:nvSpPr>
        <p:spPr>
          <a:xfrm>
            <a:off x="4876800" y="0"/>
            <a:ext cx="7315200" cy="6765925"/>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50">
  <p:cSld name="50:50">
    <p:spTree>
      <p:nvGrpSpPr>
        <p:cNvPr id="31" name="Shape 31"/>
        <p:cNvGrpSpPr/>
        <p:nvPr/>
      </p:nvGrpSpPr>
      <p:grpSpPr>
        <a:xfrm>
          <a:off x="0" y="0"/>
          <a:ext cx="0" cy="0"/>
          <a:chOff x="0" y="0"/>
          <a:chExt cx="0" cy="0"/>
        </a:xfrm>
      </p:grpSpPr>
      <p:sp>
        <p:nvSpPr>
          <p:cNvPr id="32" name="Google Shape;32;p24"/>
          <p:cNvSpPr/>
          <p:nvPr/>
        </p:nvSpPr>
        <p:spPr>
          <a:xfrm>
            <a:off x="0" y="0"/>
            <a:ext cx="6089715" cy="6766559"/>
          </a:xfrm>
          <a:prstGeom prst="rect">
            <a:avLst/>
          </a:prstGeom>
          <a:solidFill>
            <a:srgbClr val="F5F3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24"/>
          <p:cNvSpPr txBox="1"/>
          <p:nvPr>
            <p:ph type="title"/>
          </p:nvPr>
        </p:nvSpPr>
        <p:spPr>
          <a:xfrm>
            <a:off x="576816" y="184816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7F7F7F"/>
              </a:buClr>
              <a:buSzPts val="6000"/>
              <a:buFont typeface="Open Sans Light"/>
              <a:buNone/>
              <a:defRPr b="0" i="0" sz="6000">
                <a:solidFill>
                  <a:srgbClr val="7F7F7F"/>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4"/>
          <p:cNvSpPr txBox="1"/>
          <p:nvPr>
            <p:ph idx="1" type="body"/>
          </p:nvPr>
        </p:nvSpPr>
        <p:spPr>
          <a:xfrm>
            <a:off x="576816" y="344836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3600"/>
              <a:buNone/>
              <a:defRPr b="0" i="0" sz="3600">
                <a:solidFill>
                  <a:srgbClr val="7F7F7F"/>
                </a:solidFill>
                <a:latin typeface="Open Sans"/>
                <a:ea typeface="Open Sans"/>
                <a:cs typeface="Open Sans"/>
                <a:sym typeface="Open Sans"/>
              </a:defRPr>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24"/>
          <p:cNvSpPr txBox="1"/>
          <p:nvPr>
            <p:ph idx="2" type="body"/>
          </p:nvPr>
        </p:nvSpPr>
        <p:spPr>
          <a:xfrm>
            <a:off x="8050694" y="775252"/>
            <a:ext cx="3538331" cy="5424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1pPr>
            <a:lvl2pPr indent="-228600" lvl="1" marL="914400" algn="l">
              <a:lnSpc>
                <a:spcPct val="90000"/>
              </a:lnSpc>
              <a:spcBef>
                <a:spcPts val="5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2pPr>
            <a:lvl3pPr indent="-228600" lvl="2" marL="1371600" algn="l">
              <a:lnSpc>
                <a:spcPct val="90000"/>
              </a:lnSpc>
              <a:spcBef>
                <a:spcPts val="5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3pPr>
            <a:lvl4pPr indent="-228600" lvl="3" marL="1828800" algn="l">
              <a:lnSpc>
                <a:spcPct val="90000"/>
              </a:lnSpc>
              <a:spcBef>
                <a:spcPts val="5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4pPr>
            <a:lvl5pPr indent="-228600" lvl="4" marL="2286000" algn="l">
              <a:lnSpc>
                <a:spcPct val="90000"/>
              </a:lnSpc>
              <a:spcBef>
                <a:spcPts val="5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 name="Google Shape;36;p24"/>
          <p:cNvGrpSpPr/>
          <p:nvPr/>
        </p:nvGrpSpPr>
        <p:grpSpPr>
          <a:xfrm flipH="1" rot="10800000">
            <a:off x="0" y="6766559"/>
            <a:ext cx="12192000" cy="137159"/>
            <a:chOff x="0" y="6612673"/>
            <a:chExt cx="10036100" cy="245327"/>
          </a:xfrm>
        </p:grpSpPr>
        <p:sp>
          <p:nvSpPr>
            <p:cNvPr id="37" name="Google Shape;37;p24"/>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38" name="Google Shape;38;p24"/>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39" name="Google Shape;39;p24"/>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40" name="Google Shape;40;p24"/>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41" name="Google Shape;41;p24"/>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42" name="Shape 42"/>
        <p:cNvGrpSpPr/>
        <p:nvPr/>
      </p:nvGrpSpPr>
      <p:grpSpPr>
        <a:xfrm>
          <a:off x="0" y="0"/>
          <a:ext cx="0" cy="0"/>
          <a:chOff x="0" y="0"/>
          <a:chExt cx="0" cy="0"/>
        </a:xfrm>
      </p:grpSpPr>
      <p:grpSp>
        <p:nvGrpSpPr>
          <p:cNvPr id="43" name="Google Shape;43;p25"/>
          <p:cNvGrpSpPr/>
          <p:nvPr/>
        </p:nvGrpSpPr>
        <p:grpSpPr>
          <a:xfrm flipH="1" rot="10800000">
            <a:off x="0" y="6766559"/>
            <a:ext cx="12192000" cy="137159"/>
            <a:chOff x="0" y="6612673"/>
            <a:chExt cx="10036100" cy="245327"/>
          </a:xfrm>
        </p:grpSpPr>
        <p:sp>
          <p:nvSpPr>
            <p:cNvPr id="44" name="Google Shape;44;p25"/>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45" name="Google Shape;45;p25"/>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46" name="Google Shape;46;p25"/>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47" name="Google Shape;47;p25"/>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48" name="Google Shape;48;p25"/>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
        <p:nvSpPr>
          <p:cNvPr id="49" name="Google Shape;49;p25"/>
          <p:cNvSpPr/>
          <p:nvPr>
            <p:ph idx="2" type="pic"/>
          </p:nvPr>
        </p:nvSpPr>
        <p:spPr>
          <a:xfrm>
            <a:off x="0" y="0"/>
            <a:ext cx="12192000" cy="676592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27"/>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rgbClr val="7F7F7F"/>
              </a:buClr>
              <a:buSzPts val="2800"/>
              <a:buFont typeface="Open Sans Light"/>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27"/>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rgbClr val="7F7F7F"/>
              </a:buClr>
              <a:buSzPts val="1800"/>
              <a:buChar char="●"/>
              <a:defRPr/>
            </a:lvl1pPr>
            <a:lvl2pPr indent="-317500" lvl="1" marL="914400" algn="l">
              <a:lnSpc>
                <a:spcPct val="90000"/>
              </a:lnSpc>
              <a:spcBef>
                <a:spcPts val="0"/>
              </a:spcBef>
              <a:spcAft>
                <a:spcPts val="0"/>
              </a:spcAft>
              <a:buClr>
                <a:srgbClr val="7F7F7F"/>
              </a:buClr>
              <a:buSzPts val="1400"/>
              <a:buChar char="○"/>
              <a:defRPr/>
            </a:lvl2pPr>
            <a:lvl3pPr indent="-317500" lvl="2" marL="1371600" algn="l">
              <a:lnSpc>
                <a:spcPct val="90000"/>
              </a:lnSpc>
              <a:spcBef>
                <a:spcPts val="0"/>
              </a:spcBef>
              <a:spcAft>
                <a:spcPts val="0"/>
              </a:spcAft>
              <a:buClr>
                <a:srgbClr val="7F7F7F"/>
              </a:buClr>
              <a:buSzPts val="1400"/>
              <a:buChar char="■"/>
              <a:defRPr/>
            </a:lvl3pPr>
            <a:lvl4pPr indent="-317500" lvl="3" marL="1828800" algn="l">
              <a:lnSpc>
                <a:spcPct val="90000"/>
              </a:lnSpc>
              <a:spcBef>
                <a:spcPts val="0"/>
              </a:spcBef>
              <a:spcAft>
                <a:spcPts val="0"/>
              </a:spcAft>
              <a:buClr>
                <a:srgbClr val="7F7F7F"/>
              </a:buClr>
              <a:buSzPts val="1400"/>
              <a:buChar char="●"/>
              <a:defRPr/>
            </a:lvl4pPr>
            <a:lvl5pPr indent="-317500" lvl="4" marL="2286000" algn="l">
              <a:lnSpc>
                <a:spcPct val="90000"/>
              </a:lnSpc>
              <a:spcBef>
                <a:spcPts val="0"/>
              </a:spcBef>
              <a:spcAft>
                <a:spcPts val="0"/>
              </a:spcAft>
              <a:buClr>
                <a:srgbClr val="7F7F7F"/>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53" name="Google Shape;53;p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page">
  <p:cSld name="Last page">
    <p:spTree>
      <p:nvGrpSpPr>
        <p:cNvPr id="54" name="Shape 54"/>
        <p:cNvGrpSpPr/>
        <p:nvPr/>
      </p:nvGrpSpPr>
      <p:grpSpPr>
        <a:xfrm>
          <a:off x="0" y="0"/>
          <a:ext cx="0" cy="0"/>
          <a:chOff x="0" y="0"/>
          <a:chExt cx="0" cy="0"/>
        </a:xfrm>
      </p:grpSpPr>
      <p:sp>
        <p:nvSpPr>
          <p:cNvPr id="55" name="Google Shape;55;p28"/>
          <p:cNvSpPr/>
          <p:nvPr/>
        </p:nvSpPr>
        <p:spPr>
          <a:xfrm>
            <a:off x="0" y="0"/>
            <a:ext cx="12192000" cy="6858000"/>
          </a:xfrm>
          <a:prstGeom prst="rect">
            <a:avLst/>
          </a:prstGeom>
          <a:gradFill>
            <a:gsLst>
              <a:gs pos="0">
                <a:srgbClr val="009BEA"/>
              </a:gs>
              <a:gs pos="100000">
                <a:srgbClr val="2FD6E7"/>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6" name="Shape 56"/>
        <p:cNvGrpSpPr/>
        <p:nvPr/>
      </p:nvGrpSpPr>
      <p:grpSpPr>
        <a:xfrm>
          <a:off x="0" y="0"/>
          <a:ext cx="0" cy="0"/>
          <a:chOff x="0" y="0"/>
          <a:chExt cx="0" cy="0"/>
        </a:xfrm>
      </p:grpSpPr>
      <p:sp>
        <p:nvSpPr>
          <p:cNvPr id="57" name="Google Shape;57;p29"/>
          <p:cNvSpPr/>
          <p:nvPr/>
        </p:nvSpPr>
        <p:spPr>
          <a:xfrm>
            <a:off x="0" y="0"/>
            <a:ext cx="7315200" cy="6766559"/>
          </a:xfrm>
          <a:prstGeom prst="rect">
            <a:avLst/>
          </a:prstGeom>
          <a:gradFill>
            <a:gsLst>
              <a:gs pos="0">
                <a:srgbClr val="009BEA"/>
              </a:gs>
              <a:gs pos="100000">
                <a:srgbClr val="2FD6E7"/>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29"/>
          <p:cNvSpPr txBox="1"/>
          <p:nvPr>
            <p:ph type="title"/>
          </p:nvPr>
        </p:nvSpPr>
        <p:spPr>
          <a:xfrm>
            <a:off x="558065" y="1848160"/>
            <a:ext cx="5861589"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Open Sans Light"/>
              <a:buNone/>
              <a:defRPr b="0" i="0" sz="6000">
                <a:solidFill>
                  <a:schemeClr val="lt1"/>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 type="body"/>
          </p:nvPr>
        </p:nvSpPr>
        <p:spPr>
          <a:xfrm>
            <a:off x="558065" y="3448360"/>
            <a:ext cx="586158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Open Sans"/>
                <a:ea typeface="Open Sans"/>
                <a:cs typeface="Open Sans"/>
                <a:sym typeface="Open Sans"/>
              </a:defRPr>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9"/>
          <p:cNvSpPr/>
          <p:nvPr>
            <p:ph idx="2" type="pic"/>
          </p:nvPr>
        </p:nvSpPr>
        <p:spPr>
          <a:xfrm>
            <a:off x="7315200" y="0"/>
            <a:ext cx="4876800" cy="6765925"/>
          </a:xfrm>
          <a:prstGeom prst="rect">
            <a:avLst/>
          </a:prstGeom>
          <a:noFill/>
          <a:ln>
            <a:noFill/>
          </a:ln>
        </p:spPr>
      </p:sp>
      <p:grpSp>
        <p:nvGrpSpPr>
          <p:cNvPr id="61" name="Google Shape;61;p29"/>
          <p:cNvGrpSpPr/>
          <p:nvPr/>
        </p:nvGrpSpPr>
        <p:grpSpPr>
          <a:xfrm flipH="1" rot="10800000">
            <a:off x="0" y="6766559"/>
            <a:ext cx="12192000" cy="137159"/>
            <a:chOff x="0" y="6612673"/>
            <a:chExt cx="10036100" cy="245327"/>
          </a:xfrm>
        </p:grpSpPr>
        <p:sp>
          <p:nvSpPr>
            <p:cNvPr id="62" name="Google Shape;62;p29"/>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3" name="Google Shape;63;p29"/>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4" name="Google Shape;64;p29"/>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5" name="Google Shape;65;p29"/>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6" name="Google Shape;66;p29"/>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7" name="Shape 67"/>
        <p:cNvGrpSpPr/>
        <p:nvPr/>
      </p:nvGrpSpPr>
      <p:grpSpPr>
        <a:xfrm>
          <a:off x="0" y="0"/>
          <a:ext cx="0" cy="0"/>
          <a:chOff x="0" y="0"/>
          <a:chExt cx="0" cy="0"/>
        </a:xfrm>
      </p:grpSpPr>
      <p:sp>
        <p:nvSpPr>
          <p:cNvPr id="68" name="Google Shape;68;p30"/>
          <p:cNvSpPr/>
          <p:nvPr/>
        </p:nvSpPr>
        <p:spPr>
          <a:xfrm>
            <a:off x="0" y="0"/>
            <a:ext cx="7315200" cy="6766559"/>
          </a:xfrm>
          <a:prstGeom prst="rect">
            <a:avLst/>
          </a:prstGeom>
          <a:solidFill>
            <a:srgbClr val="F5F3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30"/>
          <p:cNvSpPr txBox="1"/>
          <p:nvPr>
            <p:ph type="title"/>
          </p:nvPr>
        </p:nvSpPr>
        <p:spPr>
          <a:xfrm>
            <a:off x="576816" y="184816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7F7F7F"/>
              </a:buClr>
              <a:buSzPts val="6000"/>
              <a:buFont typeface="Open Sans Light"/>
              <a:buNone/>
              <a:defRPr b="0" i="0" sz="6000">
                <a:solidFill>
                  <a:srgbClr val="7F7F7F"/>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 type="body"/>
          </p:nvPr>
        </p:nvSpPr>
        <p:spPr>
          <a:xfrm>
            <a:off x="576816" y="344836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3600"/>
              <a:buNone/>
              <a:defRPr b="0" i="0" sz="3600">
                <a:solidFill>
                  <a:srgbClr val="7F7F7F"/>
                </a:solidFill>
                <a:latin typeface="Open Sans"/>
                <a:ea typeface="Open Sans"/>
                <a:cs typeface="Open Sans"/>
                <a:sym typeface="Open Sans"/>
              </a:defRPr>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0"/>
          <p:cNvSpPr txBox="1"/>
          <p:nvPr>
            <p:ph idx="2" type="body"/>
          </p:nvPr>
        </p:nvSpPr>
        <p:spPr>
          <a:xfrm>
            <a:off x="8050694" y="775252"/>
            <a:ext cx="3538331" cy="5424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1pPr>
            <a:lvl2pPr indent="-228600" lvl="1" marL="914400" algn="l">
              <a:lnSpc>
                <a:spcPct val="90000"/>
              </a:lnSpc>
              <a:spcBef>
                <a:spcPts val="5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2pPr>
            <a:lvl3pPr indent="-228600" lvl="2" marL="1371600" algn="l">
              <a:lnSpc>
                <a:spcPct val="90000"/>
              </a:lnSpc>
              <a:spcBef>
                <a:spcPts val="5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3pPr>
            <a:lvl4pPr indent="-228600" lvl="3" marL="1828800" algn="l">
              <a:lnSpc>
                <a:spcPct val="90000"/>
              </a:lnSpc>
              <a:spcBef>
                <a:spcPts val="5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4pPr>
            <a:lvl5pPr indent="-228600" lvl="4" marL="2286000" algn="l">
              <a:lnSpc>
                <a:spcPct val="90000"/>
              </a:lnSpc>
              <a:spcBef>
                <a:spcPts val="500"/>
              </a:spcBef>
              <a:spcAft>
                <a:spcPts val="0"/>
              </a:spcAft>
              <a:buClr>
                <a:srgbClr val="7F7F7F"/>
              </a:buClr>
              <a:buSzPts val="1800"/>
              <a:buFont typeface="Open Sans Light"/>
              <a:buNone/>
              <a:defRPr b="0" i="0" sz="1800">
                <a:solidFill>
                  <a:srgbClr val="7F7F7F"/>
                </a:solidFill>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2" name="Google Shape;72;p30"/>
          <p:cNvGrpSpPr/>
          <p:nvPr/>
        </p:nvGrpSpPr>
        <p:grpSpPr>
          <a:xfrm flipH="1" rot="10800000">
            <a:off x="0" y="6766559"/>
            <a:ext cx="12192000" cy="137159"/>
            <a:chOff x="0" y="6612673"/>
            <a:chExt cx="10036100" cy="245327"/>
          </a:xfrm>
        </p:grpSpPr>
        <p:sp>
          <p:nvSpPr>
            <p:cNvPr id="73" name="Google Shape;73;p30"/>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74" name="Google Shape;74;p30"/>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75" name="Google Shape;75;p30"/>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76" name="Google Shape;76;p30"/>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77" name="Google Shape;77;p30"/>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p31"/>
          <p:cNvSpPr txBox="1"/>
          <p:nvPr>
            <p:ph type="title"/>
          </p:nvPr>
        </p:nvSpPr>
        <p:spPr>
          <a:xfrm>
            <a:off x="525049" y="765313"/>
            <a:ext cx="5570951"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7F7F7F"/>
              </a:buClr>
              <a:buSzPts val="6000"/>
              <a:buFont typeface="Open Sans Ligh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a:off x="525049" y="2365513"/>
            <a:ext cx="55709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800"/>
              <a:buNone/>
              <a:defRPr b="0" i="0" sz="1800">
                <a:latin typeface="Open Sans Light"/>
                <a:ea typeface="Open Sans Light"/>
                <a:cs typeface="Open Sans Light"/>
                <a:sym typeface="Open Sans Light"/>
              </a:defRPr>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31"/>
          <p:cNvSpPr/>
          <p:nvPr>
            <p:ph idx="2" type="pic"/>
          </p:nvPr>
        </p:nvSpPr>
        <p:spPr>
          <a:xfrm>
            <a:off x="7315200" y="0"/>
            <a:ext cx="4876800" cy="6765925"/>
          </a:xfrm>
          <a:prstGeom prst="rect">
            <a:avLst/>
          </a:prstGeom>
          <a:noFill/>
          <a:ln>
            <a:noFill/>
          </a:ln>
        </p:spPr>
      </p:sp>
      <p:grpSp>
        <p:nvGrpSpPr>
          <p:cNvPr id="82" name="Google Shape;82;p31"/>
          <p:cNvGrpSpPr/>
          <p:nvPr/>
        </p:nvGrpSpPr>
        <p:grpSpPr>
          <a:xfrm flipH="1" rot="10800000">
            <a:off x="0" y="6766559"/>
            <a:ext cx="12192000" cy="137159"/>
            <a:chOff x="0" y="6612673"/>
            <a:chExt cx="10036100" cy="245327"/>
          </a:xfrm>
        </p:grpSpPr>
        <p:sp>
          <p:nvSpPr>
            <p:cNvPr id="83" name="Google Shape;83;p31"/>
            <p:cNvSpPr/>
            <p:nvPr/>
          </p:nvSpPr>
          <p:spPr>
            <a:xfrm>
              <a:off x="0" y="6612673"/>
              <a:ext cx="2007220" cy="245327"/>
            </a:xfrm>
            <a:prstGeom prst="rect">
              <a:avLst/>
            </a:prstGeom>
            <a:solidFill>
              <a:srgbClr val="009B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84" name="Google Shape;84;p31"/>
            <p:cNvSpPr/>
            <p:nvPr/>
          </p:nvSpPr>
          <p:spPr>
            <a:xfrm>
              <a:off x="2007220" y="6612673"/>
              <a:ext cx="2007220" cy="245327"/>
            </a:xfrm>
            <a:prstGeom prst="rect">
              <a:avLst/>
            </a:prstGeom>
            <a:solidFill>
              <a:srgbClr val="2999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85" name="Google Shape;85;p31"/>
            <p:cNvSpPr/>
            <p:nvPr/>
          </p:nvSpPr>
          <p:spPr>
            <a:xfrm>
              <a:off x="4014440" y="6612673"/>
              <a:ext cx="2007220" cy="245327"/>
            </a:xfrm>
            <a:prstGeom prst="rect">
              <a:avLst/>
            </a:prstGeom>
            <a:solidFill>
              <a:srgbClr val="84BC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86" name="Google Shape;86;p31"/>
            <p:cNvSpPr/>
            <p:nvPr/>
          </p:nvSpPr>
          <p:spPr>
            <a:xfrm>
              <a:off x="6021660" y="6612673"/>
              <a:ext cx="2007220" cy="245327"/>
            </a:xfrm>
            <a:prstGeom prst="rect">
              <a:avLst/>
            </a:prstGeom>
            <a:solidFill>
              <a:srgbClr val="F885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87" name="Google Shape;87;p31"/>
            <p:cNvSpPr/>
            <p:nvPr/>
          </p:nvSpPr>
          <p:spPr>
            <a:xfrm>
              <a:off x="8028880" y="6612673"/>
              <a:ext cx="2007220" cy="245327"/>
            </a:xfrm>
            <a:prstGeom prst="rect">
              <a:avLst/>
            </a:prstGeom>
            <a:solidFill>
              <a:srgbClr val="E71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7F7F7F"/>
              </a:buClr>
              <a:buSzPts val="2800"/>
              <a:buFont typeface="Arial"/>
              <a:buChar char="•"/>
              <a:defRPr b="0" i="0" sz="2800" u="none" cap="none" strike="noStrike">
                <a:solidFill>
                  <a:srgbClr val="7F7F7F"/>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21"/>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7F7F7F"/>
              </a:buClr>
              <a:buSzPts val="4400"/>
              <a:buFont typeface="Open Sans Light"/>
              <a:buNone/>
              <a:defRPr b="0" i="0" sz="4400" u="none" cap="none" strike="noStrike">
                <a:solidFill>
                  <a:srgbClr val="7F7F7F"/>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mailto:dragana.Kupres@carnet.hr" TargetMode="External"/><Relationship Id="rId4" Type="http://schemas.openxmlformats.org/officeDocument/2006/relationships/hyperlink" Target="mailto:Jasna.Tingle@carnet.h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title"/>
          </p:nvPr>
        </p:nvSpPr>
        <p:spPr>
          <a:xfrm>
            <a:off x="4376368" y="2591888"/>
            <a:ext cx="7396843" cy="167422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Open Sans ExtraBold"/>
              <a:buNone/>
            </a:pPr>
            <a:r>
              <a:rPr lang="hr-HR" sz="4700"/>
              <a:t>Upravljanje projektima digitalnog sazrijevanja</a:t>
            </a:r>
            <a:endParaRPr sz="4700"/>
          </a:p>
        </p:txBody>
      </p:sp>
      <p:sp>
        <p:nvSpPr>
          <p:cNvPr id="129" name="Google Shape;129;p1"/>
          <p:cNvSpPr txBox="1"/>
          <p:nvPr>
            <p:ph idx="1" type="body"/>
          </p:nvPr>
        </p:nvSpPr>
        <p:spPr>
          <a:xfrm>
            <a:off x="5143996" y="4519390"/>
            <a:ext cx="5861589" cy="106480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1000"/>
              </a:spcBef>
              <a:spcAft>
                <a:spcPts val="0"/>
              </a:spcAft>
              <a:buClr>
                <a:srgbClr val="FFFFFF"/>
              </a:buClr>
              <a:buSzPts val="1600"/>
              <a:buNone/>
            </a:pPr>
            <a:r>
              <a:rPr lang="hr-HR"/>
              <a:t>CUC 2022 </a:t>
            </a:r>
            <a:endParaRPr/>
          </a:p>
          <a:p>
            <a:pPr indent="0" lvl="0" marL="0" marR="0" rtl="0" algn="ctr">
              <a:lnSpc>
                <a:spcPct val="90000"/>
              </a:lnSpc>
              <a:spcBef>
                <a:spcPts val="1000"/>
              </a:spcBef>
              <a:spcAft>
                <a:spcPts val="0"/>
              </a:spcAft>
              <a:buClr>
                <a:srgbClr val="FFFFFF"/>
              </a:buClr>
              <a:buSzPts val="1600"/>
              <a:buNone/>
            </a:pPr>
            <a:r>
              <a:rPr lang="hr-HR"/>
              <a:t>Šibenik, 27. listopada, 2022.</a:t>
            </a:r>
            <a:endParaRPr/>
          </a:p>
          <a:p>
            <a:pPr indent="0" lvl="0" marL="0" marR="0" rtl="0" algn="ctr">
              <a:lnSpc>
                <a:spcPct val="90000"/>
              </a:lnSpc>
              <a:spcBef>
                <a:spcPts val="1000"/>
              </a:spcBef>
              <a:spcAft>
                <a:spcPts val="0"/>
              </a:spcAft>
              <a:buClr>
                <a:srgbClr val="FFFFFF"/>
              </a:buClr>
              <a:buSzPts val="1600"/>
              <a:buNone/>
            </a:pPr>
            <a:r>
              <a:rPr lang="hr-HR"/>
              <a:t>Jasn</a:t>
            </a:r>
            <a:r>
              <a:rPr lang="hr-HR"/>
              <a:t>a Tingle, Dragana Kupres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7" name="Shape 207"/>
        <p:cNvGrpSpPr/>
        <p:nvPr/>
      </p:nvGrpSpPr>
      <p:grpSpPr>
        <a:xfrm>
          <a:off x="0" y="0"/>
          <a:ext cx="0" cy="0"/>
          <a:chOff x="0" y="0"/>
          <a:chExt cx="0" cy="0"/>
        </a:xfrm>
      </p:grpSpPr>
      <p:pic>
        <p:nvPicPr>
          <p:cNvPr descr="Chart, bar chart&#10;&#10;Description automatically generated" id="208" name="Google Shape;208;p12"/>
          <p:cNvPicPr preferRelativeResize="0"/>
          <p:nvPr>
            <p:ph idx="2" type="pic"/>
          </p:nvPr>
        </p:nvPicPr>
        <p:blipFill rotWithShape="1">
          <a:blip r:embed="rId3">
            <a:alphaModFix/>
          </a:blip>
          <a:srcRect b="0" l="1054" r="1054" t="0"/>
          <a:stretch/>
        </p:blipFill>
        <p:spPr>
          <a:xfrm>
            <a:off x="1850571" y="1323250"/>
            <a:ext cx="8490857" cy="4711983"/>
          </a:xfrm>
          <a:prstGeom prst="rect">
            <a:avLst/>
          </a:prstGeom>
          <a:noFill/>
          <a:ln>
            <a:noFill/>
          </a:ln>
        </p:spPr>
      </p:pic>
      <p:sp>
        <p:nvSpPr>
          <p:cNvPr id="209" name="Google Shape;209;p12"/>
          <p:cNvSpPr txBox="1"/>
          <p:nvPr/>
        </p:nvSpPr>
        <p:spPr>
          <a:xfrm>
            <a:off x="702129" y="499601"/>
            <a:ext cx="84908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hr-HR" sz="3600" u="none" cap="none" strike="noStrike">
                <a:solidFill>
                  <a:srgbClr val="7F7F7F"/>
                </a:solidFill>
                <a:latin typeface="Open Sans"/>
                <a:ea typeface="Open Sans"/>
                <a:cs typeface="Open Sans"/>
                <a:sym typeface="Open Sans"/>
              </a:rPr>
              <a:t>Vrednovanje 2020.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72e87b9e0f_1_5"/>
          <p:cNvSpPr txBox="1"/>
          <p:nvPr/>
        </p:nvSpPr>
        <p:spPr>
          <a:xfrm>
            <a:off x="702129" y="499601"/>
            <a:ext cx="8490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hr-HR" sz="3600">
                <a:solidFill>
                  <a:srgbClr val="7F7F7F"/>
                </a:solidFill>
                <a:latin typeface="Open Sans"/>
                <a:ea typeface="Open Sans"/>
                <a:cs typeface="Open Sans"/>
                <a:sym typeface="Open Sans"/>
              </a:rPr>
              <a:t>Vanjsko v</a:t>
            </a:r>
            <a:r>
              <a:rPr b="0" i="0" lang="hr-HR" sz="3600" u="none" cap="none" strike="noStrike">
                <a:solidFill>
                  <a:srgbClr val="7F7F7F"/>
                </a:solidFill>
                <a:latin typeface="Open Sans"/>
                <a:ea typeface="Open Sans"/>
                <a:cs typeface="Open Sans"/>
                <a:sym typeface="Open Sans"/>
              </a:rPr>
              <a:t>rednovanje 2020. </a:t>
            </a:r>
            <a:endParaRPr b="0" i="0" sz="1400" u="none" cap="none" strike="noStrike">
              <a:solidFill>
                <a:srgbClr val="000000"/>
              </a:solidFill>
              <a:latin typeface="Arial"/>
              <a:ea typeface="Arial"/>
              <a:cs typeface="Arial"/>
              <a:sym typeface="Arial"/>
            </a:endParaRPr>
          </a:p>
        </p:txBody>
      </p:sp>
      <p:pic>
        <p:nvPicPr>
          <p:cNvPr id="216" name="Google Shape;216;g172e87b9e0f_1_5"/>
          <p:cNvPicPr preferRelativeResize="0"/>
          <p:nvPr/>
        </p:nvPicPr>
        <p:blipFill>
          <a:blip r:embed="rId3">
            <a:alphaModFix/>
          </a:blip>
          <a:stretch>
            <a:fillRect/>
          </a:stretch>
        </p:blipFill>
        <p:spPr>
          <a:xfrm>
            <a:off x="1613650" y="1299175"/>
            <a:ext cx="7491174" cy="5080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7"/>
          <p:cNvSpPr txBox="1"/>
          <p:nvPr>
            <p:ph type="title"/>
          </p:nvPr>
        </p:nvSpPr>
        <p:spPr>
          <a:xfrm>
            <a:off x="196850" y="1353374"/>
            <a:ext cx="4312200" cy="2382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Razlozi za projekte</a:t>
            </a:r>
            <a:endParaRPr/>
          </a:p>
        </p:txBody>
      </p:sp>
      <p:sp>
        <p:nvSpPr>
          <p:cNvPr id="223" name="Google Shape;223;p7"/>
          <p:cNvSpPr txBox="1"/>
          <p:nvPr/>
        </p:nvSpPr>
        <p:spPr>
          <a:xfrm>
            <a:off x="4509050" y="819749"/>
            <a:ext cx="7683000" cy="4032900"/>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0000"/>
              </a:lnSpc>
              <a:spcBef>
                <a:spcPts val="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Povećanje /proširivanje pristupa digitalnim tehnologijama i resursima</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Poticaj za suradnju i komunikaciju uz korištenje digitalnih tehnologija</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Obrađivanje aktualne teme koja nije u kurikulumu ili je međupredmetna</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Razvoj digitalnih kompetencija </a:t>
            </a:r>
            <a:r>
              <a:rPr b="0" i="0" lang="hr-HR" sz="2400" u="sng" cap="none" strike="noStrike">
                <a:solidFill>
                  <a:srgbClr val="7F7F7F"/>
                </a:solidFill>
                <a:latin typeface="Open Sans"/>
                <a:ea typeface="Open Sans"/>
                <a:cs typeface="Open Sans"/>
                <a:sym typeface="Open Sans"/>
              </a:rPr>
              <a:t>učenika</a:t>
            </a:r>
            <a:r>
              <a:rPr b="0" i="0" lang="hr-HR" sz="2400" u="none" cap="none" strike="noStrike">
                <a:solidFill>
                  <a:srgbClr val="7F7F7F"/>
                </a:solidFill>
                <a:latin typeface="Open Sans"/>
                <a:ea typeface="Open Sans"/>
                <a:cs typeface="Open Sans"/>
                <a:sym typeface="Open Sans"/>
              </a:rPr>
              <a:t> i nastavnika</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Inovativni način rada</a:t>
            </a:r>
            <a:endParaRPr b="0" i="0" sz="2400" u="none" cap="none" strike="noStrike">
              <a:solidFill>
                <a:srgbClr val="7F7F7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6cf2668668_0_36"/>
          <p:cNvSpPr txBox="1"/>
          <p:nvPr>
            <p:ph type="title"/>
          </p:nvPr>
        </p:nvSpPr>
        <p:spPr>
          <a:xfrm>
            <a:off x="5468475" y="1568825"/>
            <a:ext cx="4971900" cy="2506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hr-HR" sz="5800">
                <a:latin typeface="Open Sans"/>
                <a:ea typeface="Open Sans"/>
                <a:cs typeface="Open Sans"/>
                <a:sym typeface="Open Sans"/>
              </a:rPr>
              <a:t>Planiranje i u</a:t>
            </a:r>
            <a:r>
              <a:rPr b="1" lang="hr-HR" sz="5800">
                <a:latin typeface="Open Sans"/>
                <a:ea typeface="Open Sans"/>
                <a:cs typeface="Open Sans"/>
                <a:sym typeface="Open Sans"/>
              </a:rPr>
              <a:t>pravljanje projektima</a:t>
            </a:r>
            <a:endParaRPr b="1" sz="58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3a6e7ed6a3_0_6"/>
          <p:cNvSpPr txBox="1"/>
          <p:nvPr>
            <p:ph type="title"/>
          </p:nvPr>
        </p:nvSpPr>
        <p:spPr>
          <a:xfrm>
            <a:off x="565950" y="2478000"/>
            <a:ext cx="3932100" cy="1498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Projekt je…</a:t>
            </a:r>
            <a:endParaRPr/>
          </a:p>
        </p:txBody>
      </p:sp>
      <p:sp>
        <p:nvSpPr>
          <p:cNvPr id="236" name="Google Shape;236;g13a6e7ed6a3_0_6"/>
          <p:cNvSpPr txBox="1"/>
          <p:nvPr/>
        </p:nvSpPr>
        <p:spPr>
          <a:xfrm>
            <a:off x="5982225" y="1971350"/>
            <a:ext cx="49779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2400"/>
              <a:buFont typeface="Arial"/>
              <a:buNone/>
            </a:pPr>
            <a:r>
              <a:rPr b="0" i="0" lang="hr-HR" sz="2500" u="none" cap="none" strike="noStrike">
                <a:solidFill>
                  <a:srgbClr val="7F7F7F"/>
                </a:solidFill>
                <a:latin typeface="Open Sans"/>
                <a:ea typeface="Open Sans"/>
                <a:cs typeface="Open Sans"/>
                <a:sym typeface="Open Sans"/>
              </a:rPr>
              <a:t>…jedinstvena aktivnost </a:t>
            </a:r>
            <a:br>
              <a:rPr b="0" i="0" lang="hr-HR" sz="2500" u="none" cap="none" strike="noStrike">
                <a:solidFill>
                  <a:srgbClr val="7F7F7F"/>
                </a:solidFill>
                <a:latin typeface="Open Sans"/>
                <a:ea typeface="Open Sans"/>
                <a:cs typeface="Open Sans"/>
                <a:sym typeface="Open Sans"/>
              </a:rPr>
            </a:br>
            <a:r>
              <a:rPr b="0" i="0" lang="hr-HR" sz="2500" u="none" cap="none" strike="noStrike">
                <a:solidFill>
                  <a:srgbClr val="7F7F7F"/>
                </a:solidFill>
                <a:latin typeface="Open Sans"/>
                <a:ea typeface="Open Sans"/>
                <a:cs typeface="Open Sans"/>
                <a:sym typeface="Open Sans"/>
              </a:rPr>
              <a:t>koja ima </a:t>
            </a:r>
            <a:r>
              <a:rPr b="1" i="0" lang="hr-HR" sz="2500" u="none" cap="none" strike="noStrike">
                <a:solidFill>
                  <a:srgbClr val="7F7F7F"/>
                </a:solidFill>
                <a:latin typeface="Open Sans"/>
                <a:ea typeface="Open Sans"/>
                <a:cs typeface="Open Sans"/>
                <a:sym typeface="Open Sans"/>
              </a:rPr>
              <a:t>specifični cilj </a:t>
            </a:r>
            <a:br>
              <a:rPr b="0" i="0" lang="hr-HR" sz="2500" u="none" cap="none" strike="noStrike">
                <a:solidFill>
                  <a:srgbClr val="7F7F7F"/>
                </a:solidFill>
                <a:latin typeface="Open Sans"/>
                <a:ea typeface="Open Sans"/>
                <a:cs typeface="Open Sans"/>
                <a:sym typeface="Open Sans"/>
              </a:rPr>
            </a:br>
            <a:r>
              <a:rPr b="0" i="0" lang="hr-HR" sz="2500" u="none" cap="none" strike="noStrike">
                <a:solidFill>
                  <a:srgbClr val="7F7F7F"/>
                </a:solidFill>
                <a:latin typeface="Open Sans"/>
                <a:ea typeface="Open Sans"/>
                <a:cs typeface="Open Sans"/>
                <a:sym typeface="Open Sans"/>
              </a:rPr>
              <a:t>i </a:t>
            </a:r>
            <a:r>
              <a:rPr b="1" i="0" lang="hr-HR" sz="2500" u="none" cap="none" strike="noStrike">
                <a:solidFill>
                  <a:srgbClr val="7F7F7F"/>
                </a:solidFill>
                <a:latin typeface="Open Sans"/>
                <a:ea typeface="Open Sans"/>
                <a:cs typeface="Open Sans"/>
                <a:sym typeface="Open Sans"/>
              </a:rPr>
              <a:t>određeno vremensko trajanje</a:t>
            </a:r>
            <a:r>
              <a:rPr b="0" i="0" lang="hr-HR" sz="2500" u="none" cap="none" strike="noStrike">
                <a:solidFill>
                  <a:srgbClr val="7F7F7F"/>
                </a:solidFill>
                <a:latin typeface="Open Sans"/>
                <a:ea typeface="Open Sans"/>
                <a:cs typeface="Open Sans"/>
                <a:sym typeface="Open Sans"/>
              </a:rPr>
              <a:t>.</a:t>
            </a:r>
            <a:endParaRPr sz="2500">
              <a:solidFill>
                <a:srgbClr val="7F7F7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177cb4f6708_1_7"/>
          <p:cNvSpPr txBox="1"/>
          <p:nvPr>
            <p:ph type="title"/>
          </p:nvPr>
        </p:nvSpPr>
        <p:spPr>
          <a:xfrm>
            <a:off x="565950" y="2478000"/>
            <a:ext cx="3932100" cy="1498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Projekt je…</a:t>
            </a:r>
            <a:endParaRPr/>
          </a:p>
        </p:txBody>
      </p:sp>
      <p:sp>
        <p:nvSpPr>
          <p:cNvPr id="243" name="Google Shape;243;g177cb4f6708_1_7"/>
          <p:cNvSpPr txBox="1"/>
          <p:nvPr/>
        </p:nvSpPr>
        <p:spPr>
          <a:xfrm>
            <a:off x="5948350" y="515075"/>
            <a:ext cx="4977900" cy="601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2400"/>
              <a:buFont typeface="Arial"/>
              <a:buNone/>
            </a:pPr>
            <a:r>
              <a:rPr lang="hr-HR" sz="2500">
                <a:solidFill>
                  <a:srgbClr val="7F7F7F"/>
                </a:solidFill>
                <a:latin typeface="Open Sans"/>
                <a:ea typeface="Open Sans"/>
                <a:cs typeface="Open Sans"/>
                <a:sym typeface="Open Sans"/>
              </a:rPr>
              <a:t>Projekti su </a:t>
            </a:r>
            <a:r>
              <a:rPr b="1" lang="hr-HR" sz="2500">
                <a:solidFill>
                  <a:srgbClr val="7F7F7F"/>
                </a:solidFill>
                <a:latin typeface="Open Sans"/>
                <a:ea typeface="Open Sans"/>
                <a:cs typeface="Open Sans"/>
                <a:sym typeface="Open Sans"/>
              </a:rPr>
              <a:t>ograničene duljine</a:t>
            </a:r>
            <a:r>
              <a:rPr lang="hr-HR" sz="2500">
                <a:solidFill>
                  <a:srgbClr val="7F7F7F"/>
                </a:solidFill>
                <a:latin typeface="Open Sans"/>
                <a:ea typeface="Open Sans"/>
                <a:cs typeface="Open Sans"/>
                <a:sym typeface="Open Sans"/>
              </a:rPr>
              <a:t>, obično jednokratni posao, uključuju niz aktivnosti koje moraju biti dovršene unutar </a:t>
            </a:r>
            <a:r>
              <a:rPr b="1" lang="hr-HR" sz="2500">
                <a:solidFill>
                  <a:srgbClr val="7F7F7F"/>
                </a:solidFill>
                <a:latin typeface="Open Sans"/>
                <a:ea typeface="Open Sans"/>
                <a:cs typeface="Open Sans"/>
                <a:sym typeface="Open Sans"/>
              </a:rPr>
              <a:t>zadanog vremenskog okvira</a:t>
            </a:r>
            <a:r>
              <a:rPr lang="hr-HR" sz="2500">
                <a:solidFill>
                  <a:srgbClr val="7F7F7F"/>
                </a:solidFill>
                <a:latin typeface="Open Sans"/>
                <a:ea typeface="Open Sans"/>
                <a:cs typeface="Open Sans"/>
                <a:sym typeface="Open Sans"/>
              </a:rPr>
              <a:t>, uz </a:t>
            </a:r>
            <a:r>
              <a:rPr b="1" lang="hr-HR" sz="2500">
                <a:solidFill>
                  <a:srgbClr val="7F7F7F"/>
                </a:solidFill>
                <a:latin typeface="Open Sans"/>
                <a:ea typeface="Open Sans"/>
                <a:cs typeface="Open Sans"/>
                <a:sym typeface="Open Sans"/>
              </a:rPr>
              <a:t>fiksni proračun</a:t>
            </a:r>
            <a:r>
              <a:rPr lang="hr-HR" sz="2500">
                <a:solidFill>
                  <a:srgbClr val="7F7F7F"/>
                </a:solidFill>
                <a:latin typeface="Open Sans"/>
                <a:ea typeface="Open Sans"/>
                <a:cs typeface="Open Sans"/>
                <a:sym typeface="Open Sans"/>
              </a:rPr>
              <a:t>, u cilju </a:t>
            </a:r>
            <a:r>
              <a:rPr b="1" lang="hr-HR" sz="2500">
                <a:solidFill>
                  <a:srgbClr val="7F7F7F"/>
                </a:solidFill>
                <a:latin typeface="Open Sans"/>
                <a:ea typeface="Open Sans"/>
                <a:cs typeface="Open Sans"/>
                <a:sym typeface="Open Sans"/>
              </a:rPr>
              <a:t>stvaranja proizvoda ili usluge</a:t>
            </a:r>
            <a:r>
              <a:rPr lang="hr-HR" sz="2500">
                <a:solidFill>
                  <a:srgbClr val="7F7F7F"/>
                </a:solidFill>
                <a:latin typeface="Open Sans"/>
                <a:ea typeface="Open Sans"/>
                <a:cs typeface="Open Sans"/>
                <a:sym typeface="Open Sans"/>
              </a:rPr>
              <a:t>.</a:t>
            </a:r>
            <a:endParaRPr sz="2500">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t/>
            </a:r>
            <a:endParaRPr sz="2500">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rPr lang="hr-HR" sz="2500">
                <a:solidFill>
                  <a:srgbClr val="7F7F7F"/>
                </a:solidFill>
                <a:latin typeface="Open Sans"/>
                <a:ea typeface="Open Sans"/>
                <a:cs typeface="Open Sans"/>
                <a:sym typeface="Open Sans"/>
              </a:rPr>
              <a:t>Kroz projekte se </a:t>
            </a:r>
            <a:r>
              <a:rPr b="1" lang="hr-HR" sz="2500">
                <a:solidFill>
                  <a:srgbClr val="7F7F7F"/>
                </a:solidFill>
                <a:latin typeface="Open Sans"/>
                <a:ea typeface="Open Sans"/>
                <a:cs typeface="Open Sans"/>
                <a:sym typeface="Open Sans"/>
              </a:rPr>
              <a:t>ostvaruju svi aspekti digitalne kulture </a:t>
            </a:r>
            <a:r>
              <a:rPr lang="hr-HR" sz="2500">
                <a:solidFill>
                  <a:srgbClr val="7F7F7F"/>
                </a:solidFill>
                <a:latin typeface="Open Sans"/>
                <a:ea typeface="Open Sans"/>
                <a:cs typeface="Open Sans"/>
                <a:sym typeface="Open Sans"/>
              </a:rPr>
              <a:t>(suradnja, komunikacija, prisutnost, poštivanje prava, pravila i drugih sudionika, pristup digitalnim resursima koji možda inače nisu dostupni) </a:t>
            </a:r>
            <a:endParaRPr sz="2500">
              <a:solidFill>
                <a:srgbClr val="7F7F7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6"/>
          <p:cNvSpPr txBox="1"/>
          <p:nvPr>
            <p:ph type="title"/>
          </p:nvPr>
        </p:nvSpPr>
        <p:spPr>
          <a:xfrm>
            <a:off x="335667" y="1377940"/>
            <a:ext cx="4216532" cy="202396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Vaša iskustva</a:t>
            </a:r>
            <a:endParaRPr/>
          </a:p>
        </p:txBody>
      </p:sp>
      <p:sp>
        <p:nvSpPr>
          <p:cNvPr id="250" name="Google Shape;250;p6"/>
          <p:cNvSpPr txBox="1"/>
          <p:nvPr/>
        </p:nvSpPr>
        <p:spPr>
          <a:xfrm>
            <a:off x="5159627" y="1377940"/>
            <a:ext cx="5824800" cy="2754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Provode li se projekti u Vašoj školi?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Interni ili vanjski?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Uključuju li digitalnu tehnologiju i na koji način?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Tko sve sudjeluje u projektima?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77cb4f6708_1_13"/>
          <p:cNvSpPr txBox="1"/>
          <p:nvPr>
            <p:ph type="title"/>
          </p:nvPr>
        </p:nvSpPr>
        <p:spPr>
          <a:xfrm>
            <a:off x="576825" y="1888569"/>
            <a:ext cx="3932100" cy="246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hr-HR" sz="4900"/>
              <a:t>Upravljanje projektima - elementi i metodologije</a:t>
            </a:r>
            <a:endParaRPr sz="4900"/>
          </a:p>
        </p:txBody>
      </p:sp>
      <p:sp>
        <p:nvSpPr>
          <p:cNvPr id="257" name="Google Shape;257;g177cb4f6708_1_13"/>
          <p:cNvSpPr txBox="1"/>
          <p:nvPr/>
        </p:nvSpPr>
        <p:spPr>
          <a:xfrm>
            <a:off x="5232400" y="472150"/>
            <a:ext cx="6773400" cy="614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hr-HR" sz="2700">
                <a:solidFill>
                  <a:srgbClr val="7F7F7F"/>
                </a:solidFill>
                <a:latin typeface="Open Sans"/>
                <a:ea typeface="Open Sans"/>
                <a:cs typeface="Open Sans"/>
                <a:sym typeface="Open Sans"/>
              </a:rPr>
              <a:t>Elementi</a:t>
            </a:r>
            <a:endParaRPr b="1"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Problem koji rješavamo projektom</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Svrha projekta</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SMART ciljevi</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Rezultati</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Podjela poslova</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Raspored resursa: ljudi, financije, vrijeme</a:t>
            </a:r>
            <a:endParaRPr sz="2700">
              <a:solidFill>
                <a:srgbClr val="7F7F7F"/>
              </a:solidFill>
              <a:latin typeface="Open Sans"/>
              <a:ea typeface="Open Sans"/>
              <a:cs typeface="Open Sans"/>
              <a:sym typeface="Open Sans"/>
            </a:endParaRPr>
          </a:p>
          <a:p>
            <a:pPr indent="0" lvl="0" marL="0" rtl="0" algn="l">
              <a:spcBef>
                <a:spcPts val="0"/>
              </a:spcBef>
              <a:spcAft>
                <a:spcPts val="0"/>
              </a:spcAft>
              <a:buNone/>
            </a:pPr>
            <a:r>
              <a:t/>
            </a:r>
            <a:endParaRPr sz="2700">
              <a:solidFill>
                <a:srgbClr val="7F7F7F"/>
              </a:solidFill>
              <a:latin typeface="Open Sans"/>
              <a:ea typeface="Open Sans"/>
              <a:cs typeface="Open Sans"/>
              <a:sym typeface="Open Sans"/>
            </a:endParaRPr>
          </a:p>
          <a:p>
            <a:pPr indent="0" lvl="0" marL="0" rtl="0" algn="l">
              <a:spcBef>
                <a:spcPts val="0"/>
              </a:spcBef>
              <a:spcAft>
                <a:spcPts val="0"/>
              </a:spcAft>
              <a:buNone/>
            </a:pPr>
            <a:r>
              <a:rPr b="1" lang="hr-HR" sz="2700">
                <a:solidFill>
                  <a:srgbClr val="7F7F7F"/>
                </a:solidFill>
                <a:latin typeface="Open Sans"/>
                <a:ea typeface="Open Sans"/>
                <a:cs typeface="Open Sans"/>
                <a:sym typeface="Open Sans"/>
              </a:rPr>
              <a:t>Metodologije upravljanja projektima</a:t>
            </a:r>
            <a:endParaRPr b="1"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Tradicionalni pristupi</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Agilne metodologije</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Metodologije upravljanja promjenama</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Metodologije temeljene na procesu</a:t>
            </a:r>
            <a:endParaRPr sz="2700">
              <a:solidFill>
                <a:srgbClr val="7F7F7F"/>
              </a:solidFill>
              <a:latin typeface="Open Sans"/>
              <a:ea typeface="Open Sans"/>
              <a:cs typeface="Open Sans"/>
              <a:sym typeface="Open Sans"/>
            </a:endParaRPr>
          </a:p>
          <a:p>
            <a:pPr indent="0" lvl="0" marL="0" rtl="0" algn="l">
              <a:spcBef>
                <a:spcPts val="0"/>
              </a:spcBef>
              <a:spcAft>
                <a:spcPts val="0"/>
              </a:spcAft>
              <a:buNone/>
            </a:pPr>
            <a:r>
              <a:t/>
            </a:r>
            <a:endParaRPr sz="900">
              <a:solidFill>
                <a:srgbClr val="7F7F7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72e87b9e0f_0_2"/>
          <p:cNvSpPr txBox="1"/>
          <p:nvPr>
            <p:ph type="title"/>
          </p:nvPr>
        </p:nvSpPr>
        <p:spPr>
          <a:xfrm>
            <a:off x="576816" y="2582862"/>
            <a:ext cx="3932100" cy="160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hr-HR"/>
              <a:t>Svrha projekta</a:t>
            </a:r>
            <a:endParaRPr/>
          </a:p>
        </p:txBody>
      </p:sp>
      <p:sp>
        <p:nvSpPr>
          <p:cNvPr id="264" name="Google Shape;264;g172e87b9e0f_0_2"/>
          <p:cNvSpPr txBox="1"/>
          <p:nvPr/>
        </p:nvSpPr>
        <p:spPr>
          <a:xfrm>
            <a:off x="5309425" y="1306625"/>
            <a:ext cx="62112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r-HR" sz="2500">
                <a:solidFill>
                  <a:srgbClr val="7F7F7F"/>
                </a:solidFill>
                <a:latin typeface="Open Sans"/>
                <a:ea typeface="Open Sans"/>
                <a:cs typeface="Open Sans"/>
                <a:sym typeface="Open Sans"/>
              </a:rPr>
              <a:t>Središnji cilj projekta. </a:t>
            </a:r>
            <a:endParaRPr sz="2500">
              <a:solidFill>
                <a:srgbClr val="7F7F7F"/>
              </a:solidFill>
              <a:latin typeface="Open Sans"/>
              <a:ea typeface="Open Sans"/>
              <a:cs typeface="Open Sans"/>
              <a:sym typeface="Open Sans"/>
            </a:endParaRPr>
          </a:p>
          <a:p>
            <a:pPr indent="0" lvl="0" marL="0" rtl="0" algn="l">
              <a:spcBef>
                <a:spcPts val="0"/>
              </a:spcBef>
              <a:spcAft>
                <a:spcPts val="0"/>
              </a:spcAft>
              <a:buNone/>
            </a:pPr>
            <a:r>
              <a:rPr lang="hr-HR" sz="2500">
                <a:solidFill>
                  <a:srgbClr val="7F7F7F"/>
                </a:solidFill>
                <a:latin typeface="Open Sans"/>
                <a:ea typeface="Open Sans"/>
                <a:cs typeface="Open Sans"/>
                <a:sym typeface="Open Sans"/>
              </a:rPr>
              <a:t> </a:t>
            </a:r>
            <a:endParaRPr sz="2500">
              <a:solidFill>
                <a:srgbClr val="7F7F7F"/>
              </a:solidFill>
              <a:latin typeface="Open Sans"/>
              <a:ea typeface="Open Sans"/>
              <a:cs typeface="Open Sans"/>
              <a:sym typeface="Open Sans"/>
            </a:endParaRPr>
          </a:p>
          <a:p>
            <a:pPr indent="0" lvl="0" marL="0" rtl="0" algn="l">
              <a:spcBef>
                <a:spcPts val="0"/>
              </a:spcBef>
              <a:spcAft>
                <a:spcPts val="0"/>
              </a:spcAft>
              <a:buNone/>
            </a:pPr>
            <a:r>
              <a:rPr lang="hr-HR" sz="2500">
                <a:solidFill>
                  <a:srgbClr val="7F7F7F"/>
                </a:solidFill>
                <a:latin typeface="Open Sans"/>
                <a:ea typeface="Open Sans"/>
                <a:cs typeface="Open Sans"/>
                <a:sym typeface="Open Sans"/>
              </a:rPr>
              <a:t>Svrha se bavi temeljnim problemom i definira održive koristi za ciljnu(e) skupinu(e). </a:t>
            </a:r>
            <a:endParaRPr sz="2500">
              <a:solidFill>
                <a:srgbClr val="7F7F7F"/>
              </a:solidFill>
              <a:latin typeface="Open Sans"/>
              <a:ea typeface="Open Sans"/>
              <a:cs typeface="Open Sans"/>
              <a:sym typeface="Open Sans"/>
            </a:endParaRPr>
          </a:p>
          <a:p>
            <a:pPr indent="0" lvl="0" marL="0" rtl="0" algn="l">
              <a:spcBef>
                <a:spcPts val="0"/>
              </a:spcBef>
              <a:spcAft>
                <a:spcPts val="0"/>
              </a:spcAft>
              <a:buNone/>
            </a:pPr>
            <a:r>
              <a:t/>
            </a:r>
            <a:endParaRPr sz="2500">
              <a:solidFill>
                <a:srgbClr val="7F7F7F"/>
              </a:solidFill>
              <a:latin typeface="Open Sans"/>
              <a:ea typeface="Open Sans"/>
              <a:cs typeface="Open Sans"/>
              <a:sym typeface="Open Sans"/>
            </a:endParaRPr>
          </a:p>
          <a:p>
            <a:pPr indent="0" lvl="0" marL="0" rtl="0" algn="l">
              <a:spcBef>
                <a:spcPts val="0"/>
              </a:spcBef>
              <a:spcAft>
                <a:spcPts val="0"/>
              </a:spcAft>
              <a:buNone/>
            </a:pPr>
            <a:r>
              <a:rPr lang="hr-HR" sz="2500">
                <a:solidFill>
                  <a:srgbClr val="7F7F7F"/>
                </a:solidFill>
                <a:latin typeface="Open Sans"/>
                <a:ea typeface="Open Sans"/>
                <a:cs typeface="Open Sans"/>
                <a:sym typeface="Open Sans"/>
              </a:rPr>
              <a:t>Treba postojati samo jedna svrha projekta.</a:t>
            </a:r>
            <a:endParaRPr sz="2500">
              <a:solidFill>
                <a:srgbClr val="7F7F7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3b3eca1c0d_0_74"/>
          <p:cNvSpPr txBox="1"/>
          <p:nvPr>
            <p:ph type="title"/>
          </p:nvPr>
        </p:nvSpPr>
        <p:spPr>
          <a:xfrm>
            <a:off x="302750" y="408050"/>
            <a:ext cx="4462500" cy="3271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Primjeri: problem i svrha projekta</a:t>
            </a:r>
            <a:endParaRPr/>
          </a:p>
        </p:txBody>
      </p:sp>
      <p:sp>
        <p:nvSpPr>
          <p:cNvPr id="271" name="Google Shape;271;g13b3eca1c0d_0_74"/>
          <p:cNvSpPr txBox="1"/>
          <p:nvPr/>
        </p:nvSpPr>
        <p:spPr>
          <a:xfrm>
            <a:off x="5096925" y="312000"/>
            <a:ext cx="6993600" cy="64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hr-HR" sz="2300">
                <a:solidFill>
                  <a:srgbClr val="7F7F7F"/>
                </a:solidFill>
                <a:latin typeface="Open Sans"/>
                <a:ea typeface="Open Sans"/>
                <a:cs typeface="Open Sans"/>
                <a:sym typeface="Open Sans"/>
              </a:rPr>
              <a:t>pilot e-Škole</a:t>
            </a:r>
            <a:endParaRPr b="1" sz="2300">
              <a:solidFill>
                <a:srgbClr val="7F7F7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7F7F7F"/>
              </a:buClr>
              <a:buSzPts val="2300"/>
              <a:buFont typeface="Open Sans"/>
              <a:buChar char="●"/>
            </a:pPr>
            <a:r>
              <a:rPr lang="hr-HR" sz="2300">
                <a:solidFill>
                  <a:srgbClr val="7F7F7F"/>
                </a:solidFill>
                <a:latin typeface="Open Sans"/>
                <a:ea typeface="Open Sans"/>
                <a:cs typeface="Open Sans"/>
                <a:sym typeface="Open Sans"/>
              </a:rPr>
              <a:t>problem: nesustavan pristup uvođenju tehnologije u obrazovne i poslovne procese škola, te </a:t>
            </a:r>
            <a:r>
              <a:rPr lang="hr-HR" sz="2300">
                <a:solidFill>
                  <a:srgbClr val="7F7F7F"/>
                </a:solidFill>
                <a:latin typeface="Open Sans"/>
                <a:ea typeface="Open Sans"/>
                <a:cs typeface="Open Sans"/>
                <a:sym typeface="Open Sans"/>
              </a:rPr>
              <a:t>niska razina iskorištenosti potencijala tehnologije u školama</a:t>
            </a:r>
            <a:endParaRPr sz="2300">
              <a:solidFill>
                <a:srgbClr val="7F7F7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7F7F7F"/>
              </a:buClr>
              <a:buSzPts val="2300"/>
              <a:buFont typeface="Open Sans"/>
              <a:buChar char="●"/>
            </a:pPr>
            <a:r>
              <a:rPr lang="hr-HR" sz="2300">
                <a:solidFill>
                  <a:srgbClr val="7F7F7F"/>
                </a:solidFill>
                <a:latin typeface="Open Sans"/>
                <a:ea typeface="Open Sans"/>
                <a:cs typeface="Open Sans"/>
                <a:sym typeface="Open Sans"/>
              </a:rPr>
              <a:t>svrha: uspostaviti sustav razvoja digitalno zrelih škola kroz pilotiranje i evaluaciju primjene IKT-a u obrazovnim i poslovnim procesima.</a:t>
            </a:r>
            <a:endParaRPr sz="2300">
              <a:solidFill>
                <a:srgbClr val="7F7F7F"/>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hr-HR" sz="2300">
                <a:solidFill>
                  <a:srgbClr val="7F7F7F"/>
                </a:solidFill>
                <a:latin typeface="Open Sans"/>
                <a:ea typeface="Open Sans"/>
                <a:cs typeface="Open Sans"/>
                <a:sym typeface="Open Sans"/>
              </a:rPr>
              <a:t>ATTEND</a:t>
            </a:r>
            <a:endParaRPr b="1" sz="2300">
              <a:solidFill>
                <a:srgbClr val="7F7F7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7F7F7F"/>
              </a:buClr>
              <a:buSzPts val="2300"/>
              <a:buFont typeface="Open Sans"/>
              <a:buChar char="●"/>
            </a:pPr>
            <a:r>
              <a:rPr lang="hr-HR" sz="2300">
                <a:solidFill>
                  <a:srgbClr val="7F7F7F"/>
                </a:solidFill>
                <a:latin typeface="Open Sans"/>
                <a:ea typeface="Open Sans"/>
                <a:cs typeface="Open Sans"/>
                <a:sym typeface="Open Sans"/>
              </a:rPr>
              <a:t>problem: nejednake mogućnosti obrazovanja za učenike s teškoćama u razvoju</a:t>
            </a:r>
            <a:endParaRPr sz="2300">
              <a:solidFill>
                <a:srgbClr val="7F7F7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7F7F7F"/>
              </a:buClr>
              <a:buSzPts val="2300"/>
              <a:buFont typeface="Open Sans"/>
              <a:buChar char="●"/>
            </a:pPr>
            <a:r>
              <a:rPr lang="hr-HR" sz="2300">
                <a:solidFill>
                  <a:srgbClr val="7F7F7F"/>
                </a:solidFill>
                <a:latin typeface="Open Sans"/>
                <a:ea typeface="Open Sans"/>
                <a:cs typeface="Open Sans"/>
                <a:sym typeface="Open Sans"/>
              </a:rPr>
              <a:t>svrha: poboljšati obrazovanje djece s teškoćama u razvoju osiguravanjem pristupa digitalnim asistivnim tehnologijama, i adekvatnom i učinkovitom korištenju asist. tehnologija u obrazovnim aktivnostima djece s teškoćama u razvoju.</a:t>
            </a:r>
            <a:endParaRPr sz="1600">
              <a:solidFill>
                <a:srgbClr val="7F7F7F"/>
              </a:solidFill>
            </a:endParaRPr>
          </a:p>
        </p:txBody>
      </p:sp>
      <p:sp>
        <p:nvSpPr>
          <p:cNvPr id="272" name="Google Shape;272;g13b3eca1c0d_0_74"/>
          <p:cNvSpPr txBox="1"/>
          <p:nvPr>
            <p:ph idx="4294967295" type="body"/>
          </p:nvPr>
        </p:nvSpPr>
        <p:spPr>
          <a:xfrm>
            <a:off x="511063" y="3981200"/>
            <a:ext cx="3932100" cy="2060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None/>
            </a:pPr>
            <a:r>
              <a:rPr lang="hr-HR"/>
              <a:t>(proširenje pristupa digitalnoj tehnologiji)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type="title"/>
          </p:nvPr>
        </p:nvSpPr>
        <p:spPr>
          <a:xfrm>
            <a:off x="576816" y="2582862"/>
            <a:ext cx="3932237"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Teme</a:t>
            </a:r>
            <a:endParaRPr/>
          </a:p>
        </p:txBody>
      </p:sp>
      <p:sp>
        <p:nvSpPr>
          <p:cNvPr id="135" name="Google Shape;135;p2"/>
          <p:cNvSpPr/>
          <p:nvPr>
            <p:ph idx="2" type="pic"/>
          </p:nvPr>
        </p:nvSpPr>
        <p:spPr>
          <a:xfrm>
            <a:off x="4929189" y="92075"/>
            <a:ext cx="7262811" cy="6765925"/>
          </a:xfrm>
          <a:prstGeom prst="rect">
            <a:avLst/>
          </a:prstGeom>
          <a:noFill/>
          <a:ln>
            <a:noFill/>
          </a:ln>
        </p:spPr>
      </p:sp>
      <p:sp>
        <p:nvSpPr>
          <p:cNvPr id="136" name="Google Shape;136;p2"/>
          <p:cNvSpPr txBox="1"/>
          <p:nvPr/>
        </p:nvSpPr>
        <p:spPr>
          <a:xfrm>
            <a:off x="5143500" y="842963"/>
            <a:ext cx="6715200" cy="50487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50000"/>
              </a:lnSpc>
              <a:spcBef>
                <a:spcPts val="0"/>
              </a:spcBef>
              <a:spcAft>
                <a:spcPts val="0"/>
              </a:spcAft>
              <a:buClr>
                <a:srgbClr val="7F7F7F"/>
              </a:buClr>
              <a:buSzPts val="2800"/>
              <a:buFont typeface="Calibri"/>
              <a:buAutoNum type="arabicPeriod"/>
            </a:pPr>
            <a:r>
              <a:rPr b="0" i="0" lang="hr-HR" sz="2800" u="none" cap="none" strike="noStrike">
                <a:solidFill>
                  <a:srgbClr val="7F7F7F"/>
                </a:solidFill>
                <a:latin typeface="Open Sans"/>
                <a:ea typeface="Open Sans"/>
                <a:cs typeface="Open Sans"/>
                <a:sym typeface="Open Sans"/>
              </a:rPr>
              <a:t>Što je digitalna kultura?</a:t>
            </a:r>
            <a:endParaRPr b="0" i="0" sz="1400" u="none" cap="none" strike="noStrike">
              <a:solidFill>
                <a:srgbClr val="000000"/>
              </a:solidFill>
              <a:latin typeface="Arial"/>
              <a:ea typeface="Arial"/>
              <a:cs typeface="Arial"/>
              <a:sym typeface="Arial"/>
            </a:endParaRPr>
          </a:p>
          <a:p>
            <a:pPr indent="-514350" lvl="0" marL="514350" marR="0" rtl="0" algn="l">
              <a:lnSpc>
                <a:spcPct val="150000"/>
              </a:lnSpc>
              <a:spcBef>
                <a:spcPts val="0"/>
              </a:spcBef>
              <a:spcAft>
                <a:spcPts val="0"/>
              </a:spcAft>
              <a:buClr>
                <a:srgbClr val="7F7F7F"/>
              </a:buClr>
              <a:buSzPts val="2800"/>
              <a:buFont typeface="Calibri"/>
              <a:buAutoNum type="arabicPeriod"/>
            </a:pPr>
            <a:r>
              <a:rPr b="0" i="0" lang="hr-HR" sz="2800" u="none" cap="none" strike="noStrike">
                <a:solidFill>
                  <a:srgbClr val="7F7F7F"/>
                </a:solidFill>
                <a:latin typeface="Open Sans"/>
                <a:ea typeface="Open Sans"/>
                <a:cs typeface="Open Sans"/>
                <a:sym typeface="Open Sans"/>
              </a:rPr>
              <a:t>Zašto projekti?</a:t>
            </a:r>
            <a:endParaRPr b="0" i="0" sz="1400" u="none" cap="none" strike="noStrike">
              <a:solidFill>
                <a:srgbClr val="000000"/>
              </a:solidFill>
              <a:latin typeface="Arial"/>
              <a:ea typeface="Arial"/>
              <a:cs typeface="Arial"/>
              <a:sym typeface="Arial"/>
            </a:endParaRPr>
          </a:p>
          <a:p>
            <a:pPr indent="-514350" lvl="0" marL="514350" marR="0" rtl="0" algn="l">
              <a:lnSpc>
                <a:spcPct val="150000"/>
              </a:lnSpc>
              <a:spcBef>
                <a:spcPts val="0"/>
              </a:spcBef>
              <a:spcAft>
                <a:spcPts val="0"/>
              </a:spcAft>
              <a:buClr>
                <a:srgbClr val="7F7F7F"/>
              </a:buClr>
              <a:buSzPts val="2800"/>
              <a:buFont typeface="Calibri"/>
              <a:buAutoNum type="arabicPeriod"/>
            </a:pPr>
            <a:r>
              <a:rPr b="0" i="0" lang="hr-HR" sz="2800" u="none" cap="none" strike="noStrike">
                <a:solidFill>
                  <a:srgbClr val="7F7F7F"/>
                </a:solidFill>
                <a:latin typeface="Open Sans"/>
                <a:ea typeface="Open Sans"/>
                <a:cs typeface="Open Sans"/>
                <a:sym typeface="Open Sans"/>
              </a:rPr>
              <a:t>Rezultati vrednovanja dz</a:t>
            </a:r>
            <a:endParaRPr b="0" i="0" sz="2800" u="none" cap="none" strike="noStrike">
              <a:solidFill>
                <a:srgbClr val="7F7F7F"/>
              </a:solidFill>
              <a:latin typeface="Open Sans"/>
              <a:ea typeface="Open Sans"/>
              <a:cs typeface="Open Sans"/>
              <a:sym typeface="Open Sans"/>
            </a:endParaRPr>
          </a:p>
          <a:p>
            <a:pPr indent="-514350" lvl="0" marL="514350" marR="0" rtl="0" algn="l">
              <a:lnSpc>
                <a:spcPct val="150000"/>
              </a:lnSpc>
              <a:spcBef>
                <a:spcPts val="0"/>
              </a:spcBef>
              <a:spcAft>
                <a:spcPts val="0"/>
              </a:spcAft>
              <a:buClr>
                <a:srgbClr val="7F7F7F"/>
              </a:buClr>
              <a:buSzPts val="2800"/>
              <a:buFont typeface="Calibri"/>
              <a:buAutoNum type="arabicPeriod"/>
            </a:pPr>
            <a:r>
              <a:rPr b="0" i="0" lang="hr-HR" sz="2800" u="none" cap="none" strike="noStrike">
                <a:solidFill>
                  <a:srgbClr val="7F7F7F"/>
                </a:solidFill>
                <a:latin typeface="Open Sans"/>
                <a:ea typeface="Open Sans"/>
                <a:cs typeface="Open Sans"/>
                <a:sym typeface="Open Sans"/>
              </a:rPr>
              <a:t>Planiranje i upravljanje projekat</a:t>
            </a:r>
            <a:r>
              <a:rPr lang="hr-HR" sz="2800">
                <a:solidFill>
                  <a:srgbClr val="7F7F7F"/>
                </a:solidFill>
                <a:latin typeface="Open Sans"/>
                <a:ea typeface="Open Sans"/>
                <a:cs typeface="Open Sans"/>
                <a:sym typeface="Open Sans"/>
              </a:rPr>
              <a:t>om</a:t>
            </a:r>
            <a:endParaRPr b="0" i="0" sz="1400" u="none" cap="none" strike="noStrike">
              <a:solidFill>
                <a:srgbClr val="000000"/>
              </a:solidFill>
              <a:latin typeface="Arial"/>
              <a:ea typeface="Arial"/>
              <a:cs typeface="Arial"/>
              <a:sym typeface="Arial"/>
            </a:endParaRPr>
          </a:p>
          <a:p>
            <a:pPr indent="0" lvl="2" marL="914400" marR="0" rtl="0" algn="l">
              <a:lnSpc>
                <a:spcPct val="150000"/>
              </a:lnSpc>
              <a:spcBef>
                <a:spcPts val="0"/>
              </a:spcBef>
              <a:spcAft>
                <a:spcPts val="0"/>
              </a:spcAft>
              <a:buClr>
                <a:srgbClr val="000000"/>
              </a:buClr>
              <a:buSzPts val="2800"/>
              <a:buFont typeface="Arial"/>
              <a:buNone/>
            </a:pPr>
            <a:r>
              <a:rPr b="0" i="0" lang="hr-HR" sz="2800" u="none" cap="none" strike="noStrike">
                <a:solidFill>
                  <a:srgbClr val="7F7F7F"/>
                </a:solidFill>
                <a:latin typeface="Open Sans"/>
                <a:ea typeface="Open Sans"/>
                <a:cs typeface="Open Sans"/>
                <a:sym typeface="Open Sans"/>
              </a:rPr>
              <a:t>Ciljevi</a:t>
            </a:r>
            <a:endParaRPr b="0" i="0" sz="1400" u="none" cap="none" strike="noStrike">
              <a:solidFill>
                <a:srgbClr val="000000"/>
              </a:solidFill>
              <a:latin typeface="Arial"/>
              <a:ea typeface="Arial"/>
              <a:cs typeface="Arial"/>
              <a:sym typeface="Arial"/>
            </a:endParaRPr>
          </a:p>
          <a:p>
            <a:pPr indent="0" lvl="2" marL="914400" marR="0" rtl="0" algn="l">
              <a:lnSpc>
                <a:spcPct val="150000"/>
              </a:lnSpc>
              <a:spcBef>
                <a:spcPts val="0"/>
              </a:spcBef>
              <a:spcAft>
                <a:spcPts val="0"/>
              </a:spcAft>
              <a:buClr>
                <a:srgbClr val="000000"/>
              </a:buClr>
              <a:buSzPts val="2800"/>
              <a:buFont typeface="Arial"/>
              <a:buNone/>
            </a:pPr>
            <a:r>
              <a:rPr b="0" i="0" lang="hr-HR" sz="2800" u="none" cap="none" strike="noStrike">
                <a:solidFill>
                  <a:srgbClr val="7F7F7F"/>
                </a:solidFill>
                <a:latin typeface="Open Sans"/>
                <a:ea typeface="Open Sans"/>
                <a:cs typeface="Open Sans"/>
                <a:sym typeface="Open Sans"/>
              </a:rPr>
              <a:t>Podjela poslova</a:t>
            </a:r>
            <a:endParaRPr b="0" i="0" sz="1400" u="none" cap="none" strike="noStrike">
              <a:solidFill>
                <a:srgbClr val="000000"/>
              </a:solidFill>
              <a:latin typeface="Arial"/>
              <a:ea typeface="Arial"/>
              <a:cs typeface="Arial"/>
              <a:sym typeface="Arial"/>
            </a:endParaRPr>
          </a:p>
          <a:p>
            <a:pPr indent="0" lvl="2" marL="914400" marR="0" rtl="0" algn="l">
              <a:lnSpc>
                <a:spcPct val="150000"/>
              </a:lnSpc>
              <a:spcBef>
                <a:spcPts val="0"/>
              </a:spcBef>
              <a:spcAft>
                <a:spcPts val="0"/>
              </a:spcAft>
              <a:buClr>
                <a:srgbClr val="000000"/>
              </a:buClr>
              <a:buSzPts val="2800"/>
              <a:buFont typeface="Arial"/>
              <a:buNone/>
            </a:pPr>
            <a:r>
              <a:rPr b="0" i="0" lang="hr-HR" sz="2800" u="none" cap="none" strike="noStrike">
                <a:solidFill>
                  <a:srgbClr val="7F7F7F"/>
                </a:solidFill>
                <a:latin typeface="Open Sans"/>
                <a:ea typeface="Open Sans"/>
                <a:cs typeface="Open Sans"/>
                <a:sym typeface="Open Sans"/>
              </a:rPr>
              <a:t>Resursi (vrijeme, ljudi, financije)</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7F7F7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77cb4f6708_0_1"/>
          <p:cNvSpPr txBox="1"/>
          <p:nvPr>
            <p:ph type="title"/>
          </p:nvPr>
        </p:nvSpPr>
        <p:spPr>
          <a:xfrm>
            <a:off x="302750" y="408050"/>
            <a:ext cx="4462500" cy="3271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Primjeri: problem i svrha projekta</a:t>
            </a:r>
            <a:endParaRPr/>
          </a:p>
        </p:txBody>
      </p:sp>
      <p:sp>
        <p:nvSpPr>
          <p:cNvPr id="279" name="Google Shape;279;g177cb4f6708_0_1"/>
          <p:cNvSpPr txBox="1"/>
          <p:nvPr/>
        </p:nvSpPr>
        <p:spPr>
          <a:xfrm>
            <a:off x="5169650" y="408050"/>
            <a:ext cx="6886800" cy="611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hr-HR" sz="2300">
                <a:solidFill>
                  <a:srgbClr val="7F7F7F"/>
                </a:solidFill>
                <a:latin typeface="Open Sans"/>
                <a:ea typeface="Open Sans"/>
                <a:cs typeface="Open Sans"/>
                <a:sym typeface="Open Sans"/>
              </a:rPr>
              <a:t>e-Twining (OŠ Vladimir Nazor, Pisarovina, </a:t>
            </a:r>
            <a:br>
              <a:rPr b="1" lang="hr-HR" sz="2300">
                <a:solidFill>
                  <a:srgbClr val="7F7F7F"/>
                </a:solidFill>
                <a:latin typeface="Open Sans"/>
                <a:ea typeface="Open Sans"/>
                <a:cs typeface="Open Sans"/>
                <a:sym typeface="Open Sans"/>
              </a:rPr>
            </a:br>
            <a:r>
              <a:rPr b="1" lang="hr-HR" sz="2300">
                <a:solidFill>
                  <a:srgbClr val="7F7F7F"/>
                </a:solidFill>
                <a:latin typeface="Open Sans"/>
                <a:ea typeface="Open Sans"/>
                <a:cs typeface="Open Sans"/>
                <a:sym typeface="Open Sans"/>
              </a:rPr>
              <a:t>CUC 2022)</a:t>
            </a:r>
            <a:endParaRPr b="1" sz="2300">
              <a:solidFill>
                <a:srgbClr val="7F7F7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7F7F7F"/>
              </a:buClr>
              <a:buSzPts val="2300"/>
              <a:buFont typeface="Open Sans"/>
              <a:buChar char="●"/>
            </a:pPr>
            <a:r>
              <a:rPr lang="hr-HR" sz="2300">
                <a:solidFill>
                  <a:srgbClr val="7F7F7F"/>
                </a:solidFill>
                <a:latin typeface="Open Sans"/>
                <a:ea typeface="Open Sans"/>
                <a:cs typeface="Open Sans"/>
                <a:sym typeface="Open Sans"/>
              </a:rPr>
              <a:t>problem: nezadovoljavajuća praksa suradnje i razmjene znanja među nastavnicima i učenicima</a:t>
            </a:r>
            <a:endParaRPr sz="2300">
              <a:solidFill>
                <a:srgbClr val="7F7F7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7F7F7F"/>
              </a:buClr>
              <a:buSzPts val="2300"/>
              <a:buFont typeface="Open Sans"/>
              <a:buChar char="●"/>
            </a:pPr>
            <a:r>
              <a:rPr lang="hr-HR" sz="2300">
                <a:solidFill>
                  <a:srgbClr val="7F7F7F"/>
                </a:solidFill>
                <a:latin typeface="Open Sans"/>
                <a:ea typeface="Open Sans"/>
                <a:cs typeface="Open Sans"/>
                <a:sym typeface="Open Sans"/>
              </a:rPr>
              <a:t>svrha: uključiti barem 1 nastavnika i 1 grupu učenika u otvoreni poziv na suradnju na zatvorenoj, sigurnoj e-Twinning platformi</a:t>
            </a:r>
            <a:endParaRPr sz="2300">
              <a:solidFill>
                <a:srgbClr val="7F7F7F"/>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2300">
              <a:solidFill>
                <a:srgbClr val="7F7F7F"/>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hr-HR" sz="2300">
                <a:solidFill>
                  <a:srgbClr val="7F7F7F"/>
                </a:solidFill>
                <a:latin typeface="Open Sans"/>
                <a:ea typeface="Open Sans"/>
                <a:cs typeface="Open Sans"/>
                <a:sym typeface="Open Sans"/>
              </a:rPr>
              <a:t>Erasmus+ (SŠ Buzet, CUC 2022)</a:t>
            </a:r>
            <a:endParaRPr b="1" sz="2300">
              <a:solidFill>
                <a:srgbClr val="7F7F7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7F7F7F"/>
              </a:buClr>
              <a:buSzPts val="2300"/>
              <a:buFont typeface="Open Sans"/>
              <a:buChar char="●"/>
            </a:pPr>
            <a:r>
              <a:rPr lang="hr-HR" sz="2300">
                <a:solidFill>
                  <a:srgbClr val="7F7F7F"/>
                </a:solidFill>
                <a:latin typeface="Open Sans"/>
                <a:ea typeface="Open Sans"/>
                <a:cs typeface="Open Sans"/>
                <a:sym typeface="Open Sans"/>
              </a:rPr>
              <a:t>problem: potreba i želja za uključivanjem škole u međunarodnu suradnju </a:t>
            </a:r>
            <a:endParaRPr sz="2300">
              <a:solidFill>
                <a:srgbClr val="7F7F7F"/>
              </a:solidFill>
              <a:latin typeface="Open Sans"/>
              <a:ea typeface="Open Sans"/>
              <a:cs typeface="Open Sans"/>
              <a:sym typeface="Open Sans"/>
            </a:endParaRPr>
          </a:p>
          <a:p>
            <a:pPr indent="-374650" lvl="0" marL="457200" marR="0" rtl="0" algn="l">
              <a:lnSpc>
                <a:spcPct val="100000"/>
              </a:lnSpc>
              <a:spcBef>
                <a:spcPts val="0"/>
              </a:spcBef>
              <a:spcAft>
                <a:spcPts val="0"/>
              </a:spcAft>
              <a:buClr>
                <a:srgbClr val="7F7F7F"/>
              </a:buClr>
              <a:buSzPts val="2300"/>
              <a:buFont typeface="Open Sans"/>
              <a:buChar char="●"/>
            </a:pPr>
            <a:r>
              <a:rPr lang="hr-HR" sz="2300">
                <a:solidFill>
                  <a:srgbClr val="7F7F7F"/>
                </a:solidFill>
                <a:latin typeface="Open Sans"/>
                <a:ea typeface="Open Sans"/>
                <a:cs typeface="Open Sans"/>
                <a:sym typeface="Open Sans"/>
              </a:rPr>
              <a:t>svrha: omogućiti učenicima da sudjeluju u izradi funkcionalnog sustava semafora kroz modularnu nastavu strukovnih predmeta u međunarodnoj suradnji (ili u suradnji više razreda unutar škole)</a:t>
            </a:r>
            <a:endParaRPr sz="1600">
              <a:solidFill>
                <a:srgbClr val="7F7F7F"/>
              </a:solidFill>
            </a:endParaRPr>
          </a:p>
        </p:txBody>
      </p:sp>
      <p:sp>
        <p:nvSpPr>
          <p:cNvPr id="280" name="Google Shape;280;g177cb4f6708_0_1"/>
          <p:cNvSpPr txBox="1"/>
          <p:nvPr>
            <p:ph idx="4294967295" type="body"/>
          </p:nvPr>
        </p:nvSpPr>
        <p:spPr>
          <a:xfrm>
            <a:off x="511063" y="3981200"/>
            <a:ext cx="3932100" cy="2060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None/>
            </a:pPr>
            <a:r>
              <a:rPr lang="hr-HR"/>
              <a:t>(poticanje suradnje i komunikacije)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77cb4f6708_0_8"/>
          <p:cNvSpPr txBox="1"/>
          <p:nvPr>
            <p:ph type="title"/>
          </p:nvPr>
        </p:nvSpPr>
        <p:spPr>
          <a:xfrm>
            <a:off x="302750" y="408050"/>
            <a:ext cx="4462500" cy="3271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Primjeri: problem i svrha projekta</a:t>
            </a:r>
            <a:endParaRPr/>
          </a:p>
        </p:txBody>
      </p:sp>
      <p:sp>
        <p:nvSpPr>
          <p:cNvPr id="287" name="Google Shape;287;g177cb4f6708_0_8"/>
          <p:cNvSpPr txBox="1"/>
          <p:nvPr/>
        </p:nvSpPr>
        <p:spPr>
          <a:xfrm>
            <a:off x="5401725" y="312000"/>
            <a:ext cx="6350100" cy="624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hr-HR" sz="2000">
                <a:solidFill>
                  <a:srgbClr val="7F7F7F"/>
                </a:solidFill>
                <a:latin typeface="Open Sans"/>
                <a:ea typeface="Open Sans"/>
                <a:cs typeface="Open Sans"/>
                <a:sym typeface="Open Sans"/>
              </a:rPr>
              <a:t>e-Prirodoslovna zbirka, III gimnazija Split, CUC 2022</a:t>
            </a:r>
            <a:endParaRPr b="1" sz="2000">
              <a:solidFill>
                <a:srgbClr val="7F7F7F"/>
              </a:solidFill>
              <a:latin typeface="Open Sans"/>
              <a:ea typeface="Open Sans"/>
              <a:cs typeface="Open Sans"/>
              <a:sym typeface="Open Sans"/>
            </a:endParaRPr>
          </a:p>
          <a:p>
            <a:pPr indent="-355600" lvl="0" marL="457200" marR="0" rtl="0" algn="l">
              <a:lnSpc>
                <a:spcPct val="100000"/>
              </a:lnSpc>
              <a:spcBef>
                <a:spcPts val="0"/>
              </a:spcBef>
              <a:spcAft>
                <a:spcPts val="0"/>
              </a:spcAft>
              <a:buClr>
                <a:srgbClr val="7F7F7F"/>
              </a:buClr>
              <a:buSzPts val="2000"/>
              <a:buFont typeface="Open Sans"/>
              <a:buChar char="●"/>
            </a:pPr>
            <a:r>
              <a:rPr lang="hr-HR" sz="2000">
                <a:solidFill>
                  <a:srgbClr val="7F7F7F"/>
                </a:solidFill>
                <a:latin typeface="Open Sans"/>
                <a:ea typeface="Open Sans"/>
                <a:cs typeface="Open Sans"/>
                <a:sym typeface="Open Sans"/>
              </a:rPr>
              <a:t>problem: potreba za ostvarivanjem viših razina usvojenosti ishoda učenja iz kurikuluma</a:t>
            </a:r>
            <a:endParaRPr sz="2000">
              <a:solidFill>
                <a:srgbClr val="7F7F7F"/>
              </a:solidFill>
              <a:latin typeface="Open Sans"/>
              <a:ea typeface="Open Sans"/>
              <a:cs typeface="Open Sans"/>
              <a:sym typeface="Open Sans"/>
            </a:endParaRPr>
          </a:p>
          <a:p>
            <a:pPr indent="-355600" lvl="0" marL="457200" marR="0" rtl="0" algn="l">
              <a:lnSpc>
                <a:spcPct val="100000"/>
              </a:lnSpc>
              <a:spcBef>
                <a:spcPts val="0"/>
              </a:spcBef>
              <a:spcAft>
                <a:spcPts val="0"/>
              </a:spcAft>
              <a:buClr>
                <a:srgbClr val="7F7F7F"/>
              </a:buClr>
              <a:buSzPts val="2000"/>
              <a:buFont typeface="Open Sans"/>
              <a:buChar char="●"/>
            </a:pPr>
            <a:r>
              <a:rPr lang="hr-HR" sz="2000">
                <a:solidFill>
                  <a:srgbClr val="7F7F7F"/>
                </a:solidFill>
                <a:latin typeface="Open Sans"/>
                <a:ea typeface="Open Sans"/>
                <a:cs typeface="Open Sans"/>
                <a:sym typeface="Open Sans"/>
              </a:rPr>
              <a:t>svrha: pobuditi interes učenika za istraživanjem, omogućiti im da pronađu u prirodi, identificiraju i dokumentiraju biljne i životinjske vrste uz pomoć digitalnih fotografija i videa, unos i objavu podataka; korelacija biologija-kemija-informatika</a:t>
            </a:r>
            <a:endParaRPr sz="2000">
              <a:solidFill>
                <a:srgbClr val="7F7F7F"/>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2000">
              <a:solidFill>
                <a:srgbClr val="7F7F7F"/>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hr-HR" sz="2000">
                <a:solidFill>
                  <a:srgbClr val="7F7F7F"/>
                </a:solidFill>
                <a:latin typeface="Open Sans"/>
                <a:ea typeface="Open Sans"/>
                <a:cs typeface="Open Sans"/>
                <a:sym typeface="Open Sans"/>
              </a:rPr>
              <a:t>Nemoj se samo gledati u zrcalu, Tehnička škola Vinkovci i Gimnazija Vinkovci, CUC 2022</a:t>
            </a:r>
            <a:endParaRPr b="1" sz="2000">
              <a:solidFill>
                <a:srgbClr val="7F7F7F"/>
              </a:solidFill>
              <a:latin typeface="Open Sans"/>
              <a:ea typeface="Open Sans"/>
              <a:cs typeface="Open Sans"/>
              <a:sym typeface="Open Sans"/>
            </a:endParaRPr>
          </a:p>
          <a:p>
            <a:pPr indent="-355600" lvl="0" marL="457200" marR="0" rtl="0" algn="l">
              <a:lnSpc>
                <a:spcPct val="100000"/>
              </a:lnSpc>
              <a:spcBef>
                <a:spcPts val="0"/>
              </a:spcBef>
              <a:spcAft>
                <a:spcPts val="0"/>
              </a:spcAft>
              <a:buClr>
                <a:srgbClr val="7F7F7F"/>
              </a:buClr>
              <a:buSzPts val="2000"/>
              <a:buFont typeface="Open Sans"/>
              <a:buChar char="●"/>
            </a:pPr>
            <a:r>
              <a:rPr lang="hr-HR" sz="2000">
                <a:solidFill>
                  <a:srgbClr val="7F7F7F"/>
                </a:solidFill>
                <a:latin typeface="Open Sans"/>
                <a:ea typeface="Open Sans"/>
                <a:cs typeface="Open Sans"/>
                <a:sym typeface="Open Sans"/>
              </a:rPr>
              <a:t>problem: potreba za uvođenjem inovativnih načina rada, suradnjom između dviju škola</a:t>
            </a:r>
            <a:endParaRPr sz="2000">
              <a:solidFill>
                <a:srgbClr val="7F7F7F"/>
              </a:solidFill>
              <a:latin typeface="Open Sans"/>
              <a:ea typeface="Open Sans"/>
              <a:cs typeface="Open Sans"/>
              <a:sym typeface="Open Sans"/>
            </a:endParaRPr>
          </a:p>
          <a:p>
            <a:pPr indent="-355600" lvl="0" marL="457200" marR="0" rtl="0" algn="l">
              <a:lnSpc>
                <a:spcPct val="100000"/>
              </a:lnSpc>
              <a:spcBef>
                <a:spcPts val="0"/>
              </a:spcBef>
              <a:spcAft>
                <a:spcPts val="0"/>
              </a:spcAft>
              <a:buClr>
                <a:srgbClr val="7F7F7F"/>
              </a:buClr>
              <a:buSzPts val="2000"/>
              <a:buFont typeface="Open Sans"/>
              <a:buChar char="●"/>
            </a:pPr>
            <a:r>
              <a:rPr lang="hr-HR" sz="2000">
                <a:solidFill>
                  <a:srgbClr val="7F7F7F"/>
                </a:solidFill>
                <a:latin typeface="Open Sans"/>
                <a:ea typeface="Open Sans"/>
                <a:cs typeface="Open Sans"/>
                <a:sym typeface="Open Sans"/>
              </a:rPr>
              <a:t>svrha: omogućiti učenicima da povežu znanja iz kemije, fizike i informatike, osigurati im da sudjeluju u stvarnom eksperimentu, da uz pomoć digitalnih tehnologija ostvare suradnju i dokumentiraju njenu realizaciju</a:t>
            </a:r>
            <a:endParaRPr sz="1300">
              <a:solidFill>
                <a:srgbClr val="7F7F7F"/>
              </a:solidFill>
            </a:endParaRPr>
          </a:p>
        </p:txBody>
      </p:sp>
      <p:sp>
        <p:nvSpPr>
          <p:cNvPr id="288" name="Google Shape;288;g177cb4f6708_0_8"/>
          <p:cNvSpPr txBox="1"/>
          <p:nvPr>
            <p:ph idx="4294967295" type="body"/>
          </p:nvPr>
        </p:nvSpPr>
        <p:spPr>
          <a:xfrm>
            <a:off x="511063" y="3981200"/>
            <a:ext cx="3932100" cy="20607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Clr>
                <a:schemeClr val="dk1"/>
              </a:buClr>
              <a:buSzPct val="39285"/>
              <a:buNone/>
            </a:pPr>
            <a:r>
              <a:rPr lang="hr-HR"/>
              <a:t>(uvođenje inovativnih načina rada, omogućavanje razvoja digitalnih kompetencija </a:t>
            </a:r>
            <a:r>
              <a:rPr lang="hr-HR" u="sng"/>
              <a:t>učenika</a:t>
            </a:r>
            <a:r>
              <a:rPr lang="hr-H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6cf2668668_0_6"/>
          <p:cNvSpPr txBox="1"/>
          <p:nvPr>
            <p:ph type="title"/>
          </p:nvPr>
        </p:nvSpPr>
        <p:spPr>
          <a:xfrm>
            <a:off x="576816" y="1848160"/>
            <a:ext cx="3932100" cy="160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hr-HR"/>
              <a:t>Primjer SMART ciljeva</a:t>
            </a:r>
            <a:endParaRPr/>
          </a:p>
        </p:txBody>
      </p:sp>
      <p:sp>
        <p:nvSpPr>
          <p:cNvPr id="295" name="Google Shape;295;g16cf2668668_0_6"/>
          <p:cNvSpPr txBox="1"/>
          <p:nvPr>
            <p:ph idx="2" type="body"/>
          </p:nvPr>
        </p:nvSpPr>
        <p:spPr>
          <a:xfrm>
            <a:off x="6805652" y="775250"/>
            <a:ext cx="4783200" cy="5424600"/>
          </a:xfrm>
          <a:prstGeom prst="rect">
            <a:avLst/>
          </a:prstGeom>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hr-HR" sz="2500">
                <a:solidFill>
                  <a:srgbClr val="7F7F7F"/>
                </a:solidFill>
                <a:latin typeface="Open Sans"/>
                <a:ea typeface="Open Sans"/>
                <a:cs typeface="Open Sans"/>
                <a:sym typeface="Open Sans"/>
              </a:rPr>
              <a:t>pilot e-Škole</a:t>
            </a:r>
            <a:endParaRPr b="1" sz="2500">
              <a:solidFill>
                <a:srgbClr val="7F7F7F"/>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500">
              <a:solidFill>
                <a:srgbClr val="7F7F7F"/>
              </a:solidFill>
              <a:latin typeface="Open Sans"/>
              <a:ea typeface="Open Sans"/>
              <a:cs typeface="Open Sans"/>
              <a:sym typeface="Open Sans"/>
            </a:endParaRPr>
          </a:p>
          <a:p>
            <a:pPr indent="-361950" lvl="0" marL="457200" marR="0" rtl="0" algn="l">
              <a:lnSpc>
                <a:spcPct val="100000"/>
              </a:lnSpc>
              <a:spcBef>
                <a:spcPts val="0"/>
              </a:spcBef>
              <a:spcAft>
                <a:spcPts val="0"/>
              </a:spcAft>
              <a:buClr>
                <a:srgbClr val="7F7F7F"/>
              </a:buClr>
              <a:buSzPts val="2100"/>
              <a:buFont typeface="Open Sans"/>
              <a:buChar char="●"/>
            </a:pPr>
            <a:r>
              <a:rPr lang="hr-HR" sz="2100">
                <a:solidFill>
                  <a:srgbClr val="7F7F7F"/>
                </a:solidFill>
                <a:latin typeface="Open Sans"/>
                <a:ea typeface="Open Sans"/>
                <a:cs typeface="Open Sans"/>
                <a:sym typeface="Open Sans"/>
              </a:rPr>
              <a:t>80% škola će povećati razinu svoj digitalne zrelosti</a:t>
            </a:r>
            <a:endParaRPr sz="2100">
              <a:solidFill>
                <a:srgbClr val="7F7F7F"/>
              </a:solidFill>
              <a:latin typeface="Open Sans"/>
              <a:ea typeface="Open Sans"/>
              <a:cs typeface="Open Sans"/>
              <a:sym typeface="Open Sans"/>
            </a:endParaRPr>
          </a:p>
          <a:p>
            <a:pPr indent="-361950" lvl="0" marL="457200" marR="0" rtl="0" algn="l">
              <a:lnSpc>
                <a:spcPct val="100000"/>
              </a:lnSpc>
              <a:spcBef>
                <a:spcPts val="0"/>
              </a:spcBef>
              <a:spcAft>
                <a:spcPts val="0"/>
              </a:spcAft>
              <a:buClr>
                <a:srgbClr val="7F7F7F"/>
              </a:buClr>
              <a:buSzPts val="2100"/>
              <a:buFont typeface="Open Sans"/>
              <a:buChar char="●"/>
            </a:pPr>
            <a:r>
              <a:rPr lang="hr-HR" sz="2100">
                <a:solidFill>
                  <a:srgbClr val="7F7F7F"/>
                </a:solidFill>
                <a:latin typeface="Open Sans"/>
                <a:ea typeface="Open Sans"/>
                <a:cs typeface="Open Sans"/>
                <a:sym typeface="Open Sans"/>
              </a:rPr>
              <a:t>razviti digitalne kompetencije nastavnika (direktni cilj)</a:t>
            </a:r>
            <a:endParaRPr sz="2100">
              <a:solidFill>
                <a:srgbClr val="7F7F7F"/>
              </a:solidFill>
              <a:latin typeface="Open Sans"/>
              <a:ea typeface="Open Sans"/>
              <a:cs typeface="Open Sans"/>
              <a:sym typeface="Open Sans"/>
            </a:endParaRPr>
          </a:p>
          <a:p>
            <a:pPr indent="-361950" lvl="0" marL="457200" marR="0" rtl="0" algn="l">
              <a:lnSpc>
                <a:spcPct val="100000"/>
              </a:lnSpc>
              <a:spcBef>
                <a:spcPts val="0"/>
              </a:spcBef>
              <a:spcAft>
                <a:spcPts val="0"/>
              </a:spcAft>
              <a:buClr>
                <a:srgbClr val="7F7F7F"/>
              </a:buClr>
              <a:buSzPts val="2100"/>
              <a:buFont typeface="Open Sans"/>
              <a:buChar char="●"/>
            </a:pPr>
            <a:r>
              <a:rPr lang="hr-HR" sz="2100">
                <a:solidFill>
                  <a:srgbClr val="7F7F7F"/>
                </a:solidFill>
                <a:latin typeface="Open Sans"/>
                <a:ea typeface="Open Sans"/>
                <a:cs typeface="Open Sans"/>
                <a:sym typeface="Open Sans"/>
              </a:rPr>
              <a:t>učinkovito i transparentno upravljanje školom (direktni cilj)</a:t>
            </a:r>
            <a:endParaRPr sz="2100">
              <a:solidFill>
                <a:srgbClr val="7F7F7F"/>
              </a:solidFill>
              <a:latin typeface="Open Sans"/>
              <a:ea typeface="Open Sans"/>
              <a:cs typeface="Open Sans"/>
              <a:sym typeface="Open Sans"/>
            </a:endParaRPr>
          </a:p>
          <a:p>
            <a:pPr indent="-361950" lvl="0" marL="457200" marR="0" rtl="0" algn="l">
              <a:lnSpc>
                <a:spcPct val="100000"/>
              </a:lnSpc>
              <a:spcBef>
                <a:spcPts val="0"/>
              </a:spcBef>
              <a:spcAft>
                <a:spcPts val="0"/>
              </a:spcAft>
              <a:buClr>
                <a:srgbClr val="7F7F7F"/>
              </a:buClr>
              <a:buSzPts val="2100"/>
              <a:buFont typeface="Open Sans"/>
              <a:buChar char="●"/>
            </a:pPr>
            <a:r>
              <a:rPr lang="hr-HR" sz="2100">
                <a:solidFill>
                  <a:srgbClr val="7F7F7F"/>
                </a:solidFill>
                <a:latin typeface="Open Sans"/>
                <a:ea typeface="Open Sans"/>
                <a:cs typeface="Open Sans"/>
                <a:sym typeface="Open Sans"/>
              </a:rPr>
              <a:t>doprinijeti razvoju digitalno kompetentnih učenika spremnijih za nastavak školovanja i konkurentnijima na tržištu rada (indirektni cilj, doprinosi programu)</a:t>
            </a:r>
            <a:endParaRPr sz="2100">
              <a:solidFill>
                <a:srgbClr val="7F7F7F"/>
              </a:solidFill>
              <a:latin typeface="Open Sans"/>
              <a:ea typeface="Open Sans"/>
              <a:cs typeface="Open Sans"/>
              <a:sym typeface="Open Sans"/>
            </a:endParaRPr>
          </a:p>
          <a:p>
            <a:pPr indent="-361950" lvl="1" marL="914400" marR="0" rtl="0" algn="l">
              <a:lnSpc>
                <a:spcPct val="100000"/>
              </a:lnSpc>
              <a:spcBef>
                <a:spcPts val="0"/>
              </a:spcBef>
              <a:spcAft>
                <a:spcPts val="0"/>
              </a:spcAft>
              <a:buClr>
                <a:srgbClr val="7F7F7F"/>
              </a:buClr>
              <a:buSzPts val="2100"/>
              <a:buFont typeface="Open Sans"/>
              <a:buChar char="○"/>
            </a:pPr>
            <a:r>
              <a:rPr lang="hr-HR" sz="2100">
                <a:solidFill>
                  <a:srgbClr val="7F7F7F"/>
                </a:solidFill>
                <a:latin typeface="Open Sans"/>
                <a:ea typeface="Open Sans"/>
                <a:cs typeface="Open Sans"/>
                <a:sym typeface="Open Sans"/>
              </a:rPr>
              <a:t>… </a:t>
            </a:r>
            <a:r>
              <a:rPr lang="hr-HR" sz="2300">
                <a:solidFill>
                  <a:srgbClr val="7F7F7F"/>
                </a:solidFill>
                <a:latin typeface="Open Sans"/>
                <a:ea typeface="Open Sans"/>
                <a:cs typeface="Open Sans"/>
                <a:sym typeface="Open Sans"/>
              </a:rPr>
              <a:t>u 10% škola u RH od 2014-2018.</a:t>
            </a:r>
            <a:endParaRPr sz="2100">
              <a:solidFill>
                <a:srgbClr val="7F7F7F"/>
              </a:solidFill>
              <a:latin typeface="Open Sans"/>
              <a:ea typeface="Open Sans"/>
              <a:cs typeface="Open Sans"/>
              <a:sym typeface="Open Sans"/>
            </a:endParaRPr>
          </a:p>
        </p:txBody>
      </p:sp>
      <p:sp>
        <p:nvSpPr>
          <p:cNvPr id="296" name="Google Shape;296;g16cf2668668_0_6"/>
          <p:cNvSpPr txBox="1"/>
          <p:nvPr>
            <p:ph idx="1" type="body"/>
          </p:nvPr>
        </p:nvSpPr>
        <p:spPr>
          <a:xfrm>
            <a:off x="576825" y="3913976"/>
            <a:ext cx="3932100" cy="2212200"/>
          </a:xfrm>
          <a:prstGeom prst="rect">
            <a:avLst/>
          </a:prstGeom>
          <a:solidFill>
            <a:srgbClr val="FFE599"/>
          </a:solidFill>
        </p:spPr>
        <p:txBody>
          <a:bodyPr anchorCtr="0" anchor="t" bIns="45700" lIns="91425" spcFirstLastPara="1" rIns="91425" wrap="square" tIns="45700">
            <a:normAutofit fontScale="92500" lnSpcReduction="20000"/>
          </a:bodyPr>
          <a:lstStyle/>
          <a:p>
            <a:pPr indent="0" lvl="0" marL="0" rtl="0" algn="l">
              <a:lnSpc>
                <a:spcPct val="80000"/>
              </a:lnSpc>
              <a:spcBef>
                <a:spcPts val="1000"/>
              </a:spcBef>
              <a:spcAft>
                <a:spcPts val="0"/>
              </a:spcAft>
              <a:buNone/>
            </a:pPr>
            <a:r>
              <a:rPr lang="hr-HR" sz="2700">
                <a:solidFill>
                  <a:srgbClr val="595959"/>
                </a:solidFill>
                <a:latin typeface="Arial"/>
                <a:ea typeface="Arial"/>
                <a:cs typeface="Arial"/>
                <a:sym typeface="Arial"/>
              </a:rPr>
              <a:t>Specific</a:t>
            </a:r>
            <a:endParaRPr sz="2700">
              <a:solidFill>
                <a:srgbClr val="595959"/>
              </a:solidFill>
              <a:latin typeface="Arial"/>
              <a:ea typeface="Arial"/>
              <a:cs typeface="Arial"/>
              <a:sym typeface="Arial"/>
            </a:endParaRPr>
          </a:p>
          <a:p>
            <a:pPr indent="0" lvl="0" marL="0" rtl="0" algn="l">
              <a:lnSpc>
                <a:spcPct val="80000"/>
              </a:lnSpc>
              <a:spcBef>
                <a:spcPts val="1000"/>
              </a:spcBef>
              <a:spcAft>
                <a:spcPts val="0"/>
              </a:spcAft>
              <a:buNone/>
            </a:pPr>
            <a:r>
              <a:rPr lang="hr-HR" sz="2700">
                <a:solidFill>
                  <a:srgbClr val="595959"/>
                </a:solidFill>
                <a:latin typeface="Arial"/>
                <a:ea typeface="Arial"/>
                <a:cs typeface="Arial"/>
                <a:sym typeface="Arial"/>
              </a:rPr>
              <a:t>Measurable</a:t>
            </a:r>
            <a:endParaRPr sz="2700">
              <a:solidFill>
                <a:srgbClr val="595959"/>
              </a:solidFill>
              <a:latin typeface="Arial"/>
              <a:ea typeface="Arial"/>
              <a:cs typeface="Arial"/>
              <a:sym typeface="Arial"/>
            </a:endParaRPr>
          </a:p>
          <a:p>
            <a:pPr indent="0" lvl="0" marL="0" rtl="0" algn="l">
              <a:lnSpc>
                <a:spcPct val="80000"/>
              </a:lnSpc>
              <a:spcBef>
                <a:spcPts val="1000"/>
              </a:spcBef>
              <a:spcAft>
                <a:spcPts val="0"/>
              </a:spcAft>
              <a:buNone/>
            </a:pPr>
            <a:r>
              <a:rPr lang="hr-HR" sz="2700">
                <a:solidFill>
                  <a:srgbClr val="595959"/>
                </a:solidFill>
                <a:latin typeface="Arial"/>
                <a:ea typeface="Arial"/>
                <a:cs typeface="Arial"/>
                <a:sym typeface="Arial"/>
              </a:rPr>
              <a:t>Achievable</a:t>
            </a:r>
            <a:endParaRPr sz="2700">
              <a:solidFill>
                <a:srgbClr val="595959"/>
              </a:solidFill>
              <a:latin typeface="Arial"/>
              <a:ea typeface="Arial"/>
              <a:cs typeface="Arial"/>
              <a:sym typeface="Arial"/>
            </a:endParaRPr>
          </a:p>
          <a:p>
            <a:pPr indent="0" lvl="0" marL="0" rtl="0" algn="l">
              <a:lnSpc>
                <a:spcPct val="80000"/>
              </a:lnSpc>
              <a:spcBef>
                <a:spcPts val="1000"/>
              </a:spcBef>
              <a:spcAft>
                <a:spcPts val="0"/>
              </a:spcAft>
              <a:buNone/>
            </a:pPr>
            <a:r>
              <a:rPr lang="hr-HR" sz="2700">
                <a:solidFill>
                  <a:srgbClr val="595959"/>
                </a:solidFill>
                <a:latin typeface="Arial"/>
                <a:ea typeface="Arial"/>
                <a:cs typeface="Arial"/>
                <a:sym typeface="Arial"/>
              </a:rPr>
              <a:t>Resource-bound</a:t>
            </a:r>
            <a:endParaRPr sz="2700">
              <a:solidFill>
                <a:srgbClr val="595959"/>
              </a:solidFill>
              <a:latin typeface="Arial"/>
              <a:ea typeface="Arial"/>
              <a:cs typeface="Arial"/>
              <a:sym typeface="Arial"/>
            </a:endParaRPr>
          </a:p>
          <a:p>
            <a:pPr indent="0" lvl="0" marL="0" rtl="0" algn="l">
              <a:lnSpc>
                <a:spcPct val="80000"/>
              </a:lnSpc>
              <a:spcBef>
                <a:spcPts val="1000"/>
              </a:spcBef>
              <a:spcAft>
                <a:spcPts val="0"/>
              </a:spcAft>
              <a:buNone/>
            </a:pPr>
            <a:r>
              <a:rPr lang="hr-HR" sz="2700">
                <a:solidFill>
                  <a:srgbClr val="595959"/>
                </a:solidFill>
                <a:latin typeface="Arial"/>
                <a:ea typeface="Arial"/>
                <a:cs typeface="Arial"/>
                <a:sym typeface="Arial"/>
              </a:rPr>
              <a:t>Time-bound</a:t>
            </a:r>
            <a:endParaRPr sz="2700">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72e87b9e0f_0_10"/>
          <p:cNvSpPr txBox="1"/>
          <p:nvPr>
            <p:ph type="title"/>
          </p:nvPr>
        </p:nvSpPr>
        <p:spPr>
          <a:xfrm>
            <a:off x="576816" y="1848160"/>
            <a:ext cx="3932100" cy="160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hr-HR"/>
              <a:t>Projektni rezultati i ishodi</a:t>
            </a:r>
            <a:endParaRPr/>
          </a:p>
        </p:txBody>
      </p:sp>
      <p:sp>
        <p:nvSpPr>
          <p:cNvPr id="303" name="Google Shape;303;g172e87b9e0f_0_10"/>
          <p:cNvSpPr txBox="1"/>
          <p:nvPr>
            <p:ph idx="1" type="body"/>
          </p:nvPr>
        </p:nvSpPr>
        <p:spPr>
          <a:xfrm>
            <a:off x="576825" y="3913976"/>
            <a:ext cx="3932100" cy="2212200"/>
          </a:xfrm>
          <a:prstGeom prst="rect">
            <a:avLst/>
          </a:prstGeom>
          <a:solidFill>
            <a:srgbClr val="FFE599"/>
          </a:solidFill>
        </p:spPr>
        <p:txBody>
          <a:bodyPr anchorCtr="0" anchor="t" bIns="45700" lIns="91425" spcFirstLastPara="1" rIns="91425" wrap="square" tIns="45700">
            <a:normAutofit/>
          </a:bodyPr>
          <a:lstStyle/>
          <a:p>
            <a:pPr indent="0" lvl="0" marL="0" rtl="0" algn="l">
              <a:lnSpc>
                <a:spcPct val="80000"/>
              </a:lnSpc>
              <a:spcBef>
                <a:spcPts val="1000"/>
              </a:spcBef>
              <a:spcAft>
                <a:spcPts val="0"/>
              </a:spcAft>
              <a:buClr>
                <a:schemeClr val="dk1"/>
              </a:buClr>
              <a:buSzPts val="1100"/>
              <a:buFont typeface="Arial"/>
              <a:buNone/>
            </a:pPr>
            <a:r>
              <a:rPr lang="hr-HR" sz="2700">
                <a:solidFill>
                  <a:srgbClr val="595959"/>
                </a:solidFill>
                <a:latin typeface="Arial"/>
                <a:ea typeface="Arial"/>
                <a:cs typeface="Arial"/>
                <a:sym typeface="Arial"/>
              </a:rPr>
              <a:t>Procesi ili produkti koji ciljaju specifične skupine.</a:t>
            </a:r>
            <a:endParaRPr sz="3900">
              <a:solidFill>
                <a:srgbClr val="595959"/>
              </a:solidFill>
            </a:endParaRPr>
          </a:p>
        </p:txBody>
      </p:sp>
      <p:sp>
        <p:nvSpPr>
          <p:cNvPr id="304" name="Google Shape;304;g172e87b9e0f_0_10"/>
          <p:cNvSpPr txBox="1"/>
          <p:nvPr>
            <p:ph idx="2" type="body"/>
          </p:nvPr>
        </p:nvSpPr>
        <p:spPr>
          <a:xfrm>
            <a:off x="6248400" y="254000"/>
            <a:ext cx="5340300" cy="6315000"/>
          </a:xfrm>
          <a:prstGeom prst="rect">
            <a:avLst/>
          </a:prstGeom>
        </p:spPr>
        <p:txBody>
          <a:bodyPr anchorCtr="0" anchor="ctr" bIns="45700" lIns="91425" spcFirstLastPara="1" rIns="91425" wrap="square" tIns="45700">
            <a:noAutofit/>
          </a:bodyPr>
          <a:lstStyle/>
          <a:p>
            <a:pPr indent="0" lvl="0" marL="0" rtl="0" algn="l">
              <a:lnSpc>
                <a:spcPct val="80000"/>
              </a:lnSpc>
              <a:spcBef>
                <a:spcPts val="1000"/>
              </a:spcBef>
              <a:spcAft>
                <a:spcPts val="0"/>
              </a:spcAft>
              <a:buClr>
                <a:schemeClr val="dk1"/>
              </a:buClr>
              <a:buSzPts val="1100"/>
              <a:buFont typeface="Arial"/>
              <a:buNone/>
            </a:pPr>
            <a:r>
              <a:rPr b="1" lang="hr-HR" sz="2700">
                <a:solidFill>
                  <a:srgbClr val="7F7F7F"/>
                </a:solidFill>
                <a:latin typeface="Calibri"/>
                <a:ea typeface="Calibri"/>
                <a:cs typeface="Calibri"/>
                <a:sym typeface="Calibri"/>
              </a:rPr>
              <a:t>Primjeri:</a:t>
            </a:r>
            <a:endParaRPr sz="2700">
              <a:solidFill>
                <a:srgbClr val="7F7F7F"/>
              </a:solidFill>
              <a:latin typeface="Calibri"/>
              <a:ea typeface="Calibri"/>
              <a:cs typeface="Calibri"/>
              <a:sym typeface="Calibri"/>
            </a:endParaRPr>
          </a:p>
          <a:p>
            <a:pPr indent="0" lvl="0" marL="0" rtl="0" algn="l">
              <a:lnSpc>
                <a:spcPct val="80000"/>
              </a:lnSpc>
              <a:spcBef>
                <a:spcPts val="1000"/>
              </a:spcBef>
              <a:spcAft>
                <a:spcPts val="0"/>
              </a:spcAft>
              <a:buNone/>
            </a:pPr>
            <a:r>
              <a:rPr b="1" lang="hr-HR" sz="2700">
                <a:solidFill>
                  <a:srgbClr val="7F7F7F"/>
                </a:solidFill>
                <a:latin typeface="Calibri"/>
                <a:ea typeface="Calibri"/>
                <a:cs typeface="Calibri"/>
                <a:sym typeface="Calibri"/>
              </a:rPr>
              <a:t>Procesi:</a:t>
            </a:r>
            <a:r>
              <a:rPr lang="hr-HR" sz="2700">
                <a:solidFill>
                  <a:srgbClr val="7F7F7F"/>
                </a:solidFill>
                <a:latin typeface="Calibri"/>
                <a:ea typeface="Calibri"/>
                <a:cs typeface="Calibri"/>
                <a:sym typeface="Calibri"/>
              </a:rPr>
              <a:t> obuka, razmjena, umrežavanje, razvoj kompetencija, promocija, marketing itd.</a:t>
            </a:r>
            <a:endParaRPr sz="2700">
              <a:solidFill>
                <a:srgbClr val="7F7F7F"/>
              </a:solidFill>
              <a:latin typeface="Calibri"/>
              <a:ea typeface="Calibri"/>
              <a:cs typeface="Calibri"/>
              <a:sym typeface="Calibri"/>
            </a:endParaRPr>
          </a:p>
          <a:p>
            <a:pPr indent="0" lvl="0" marL="0" rtl="0" algn="l">
              <a:lnSpc>
                <a:spcPct val="80000"/>
              </a:lnSpc>
              <a:spcBef>
                <a:spcPts val="1000"/>
              </a:spcBef>
              <a:spcAft>
                <a:spcPts val="0"/>
              </a:spcAft>
              <a:buNone/>
            </a:pPr>
            <a:r>
              <a:rPr b="1" lang="hr-HR" sz="2700">
                <a:solidFill>
                  <a:srgbClr val="7F7F7F"/>
                </a:solidFill>
                <a:latin typeface="Calibri"/>
                <a:ea typeface="Calibri"/>
                <a:cs typeface="Calibri"/>
                <a:sym typeface="Calibri"/>
              </a:rPr>
              <a:t>Produkti</a:t>
            </a:r>
            <a:r>
              <a:rPr lang="hr-HR" sz="2700">
                <a:solidFill>
                  <a:srgbClr val="7F7F7F"/>
                </a:solidFill>
                <a:latin typeface="Calibri"/>
                <a:ea typeface="Calibri"/>
                <a:cs typeface="Calibri"/>
                <a:sym typeface="Calibri"/>
              </a:rPr>
              <a:t>: knjige, brošure, priručnici, modeli, oprema, infrastruktura, modeli kurikuluma, opis kompetencija učenika i nastavnika, razvoj nastavnih postupaka, nastavni materijali itd.</a:t>
            </a:r>
            <a:endParaRPr sz="2100">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6cf2668668_0_48"/>
          <p:cNvSpPr txBox="1"/>
          <p:nvPr>
            <p:ph type="title"/>
          </p:nvPr>
        </p:nvSpPr>
        <p:spPr>
          <a:xfrm>
            <a:off x="576825" y="1888569"/>
            <a:ext cx="3932100" cy="2463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hr-HR" sz="4900"/>
              <a:t>Upr</a:t>
            </a:r>
            <a:r>
              <a:rPr lang="hr-HR" sz="4900"/>
              <a:t>avljanje projektima - </a:t>
            </a:r>
            <a:r>
              <a:rPr lang="hr-HR" sz="4900"/>
              <a:t>Plan projekta</a:t>
            </a:r>
            <a:endParaRPr sz="4900"/>
          </a:p>
        </p:txBody>
      </p:sp>
      <p:sp>
        <p:nvSpPr>
          <p:cNvPr id="311" name="Google Shape;311;g16cf2668668_0_48"/>
          <p:cNvSpPr txBox="1"/>
          <p:nvPr/>
        </p:nvSpPr>
        <p:spPr>
          <a:xfrm>
            <a:off x="5232400" y="472150"/>
            <a:ext cx="6773400" cy="364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hr-HR" sz="2700">
                <a:solidFill>
                  <a:srgbClr val="7F7F7F"/>
                </a:solidFill>
                <a:latin typeface="Open Sans"/>
                <a:ea typeface="Open Sans"/>
                <a:cs typeface="Open Sans"/>
                <a:sym typeface="Open Sans"/>
              </a:rPr>
              <a:t>Elementi</a:t>
            </a:r>
            <a:endParaRPr b="1"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Problem koji rješavamo projektom</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Svrha projekta</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SMART ciljevi</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Rezultati</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Podjela poslova</a:t>
            </a:r>
            <a:endParaRPr sz="2700">
              <a:solidFill>
                <a:srgbClr val="7F7F7F"/>
              </a:solidFill>
              <a:latin typeface="Open Sans"/>
              <a:ea typeface="Open Sans"/>
              <a:cs typeface="Open Sans"/>
              <a:sym typeface="Open Sans"/>
            </a:endParaRPr>
          </a:p>
          <a:p>
            <a:pPr indent="-400050" lvl="0" marL="457200" rtl="0" algn="l">
              <a:spcBef>
                <a:spcPts val="0"/>
              </a:spcBef>
              <a:spcAft>
                <a:spcPts val="0"/>
              </a:spcAft>
              <a:buClr>
                <a:srgbClr val="7F7F7F"/>
              </a:buClr>
              <a:buSzPts val="2700"/>
              <a:buFont typeface="Open Sans"/>
              <a:buChar char="●"/>
            </a:pPr>
            <a:r>
              <a:rPr lang="hr-HR" sz="2700">
                <a:solidFill>
                  <a:srgbClr val="7F7F7F"/>
                </a:solidFill>
                <a:latin typeface="Open Sans"/>
                <a:ea typeface="Open Sans"/>
                <a:cs typeface="Open Sans"/>
                <a:sym typeface="Open Sans"/>
              </a:rPr>
              <a:t>Raspored resursa: ljudi, financije, vrijeme</a:t>
            </a:r>
            <a:endParaRPr sz="2700">
              <a:solidFill>
                <a:srgbClr val="7F7F7F"/>
              </a:solidFill>
              <a:latin typeface="Open Sans"/>
              <a:ea typeface="Open Sans"/>
              <a:cs typeface="Open Sans"/>
              <a:sym typeface="Open Sans"/>
            </a:endParaRPr>
          </a:p>
          <a:p>
            <a:pPr indent="0" lvl="0" marL="0" rtl="0" algn="l">
              <a:spcBef>
                <a:spcPts val="0"/>
              </a:spcBef>
              <a:spcAft>
                <a:spcPts val="0"/>
              </a:spcAft>
              <a:buNone/>
            </a:pPr>
            <a:r>
              <a:t/>
            </a:r>
            <a:endParaRPr sz="900">
              <a:solidFill>
                <a:srgbClr val="7F7F7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3b3eca1c0d_0_108"/>
          <p:cNvSpPr txBox="1"/>
          <p:nvPr>
            <p:ph type="title"/>
          </p:nvPr>
        </p:nvSpPr>
        <p:spPr>
          <a:xfrm>
            <a:off x="196775" y="271600"/>
            <a:ext cx="4312200" cy="2699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hr-HR"/>
              <a:t>Idemo u svjetski kafić!</a:t>
            </a:r>
            <a:endParaRPr/>
          </a:p>
        </p:txBody>
      </p:sp>
      <p:sp>
        <p:nvSpPr>
          <p:cNvPr id="318" name="Google Shape;318;g13b3eca1c0d_0_108"/>
          <p:cNvSpPr txBox="1"/>
          <p:nvPr/>
        </p:nvSpPr>
        <p:spPr>
          <a:xfrm>
            <a:off x="5432075" y="819750"/>
            <a:ext cx="6416700" cy="477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2400"/>
              <a:buFont typeface="Arial"/>
              <a:buNone/>
            </a:pPr>
            <a:r>
              <a:rPr b="0" i="0" lang="hr-HR" sz="2400" u="none" cap="none" strike="noStrike">
                <a:solidFill>
                  <a:srgbClr val="7F7F7F"/>
                </a:solidFill>
                <a:latin typeface="Open Sans"/>
                <a:ea typeface="Open Sans"/>
                <a:cs typeface="Open Sans"/>
                <a:sym typeface="Open Sans"/>
              </a:rPr>
              <a:t>Pričamo u malim grupama</a:t>
            </a:r>
            <a:endParaRPr b="0" i="0" sz="2400" u="none" cap="none" strike="noStrike">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t/>
            </a:r>
            <a:endParaRPr b="0" i="0" sz="2400" u="none" cap="none" strike="noStrike">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rPr b="0" i="0" lang="hr-HR" sz="2400" u="none" cap="none" strike="noStrike">
                <a:solidFill>
                  <a:srgbClr val="7F7F7F"/>
                </a:solidFill>
                <a:latin typeface="Open Sans"/>
                <a:ea typeface="Open Sans"/>
                <a:cs typeface="Open Sans"/>
                <a:sym typeface="Open Sans"/>
              </a:rPr>
              <a:t>Radimo 3 ciklusa x 15 min</a:t>
            </a:r>
            <a:endParaRPr b="0" i="0" sz="2400" u="none" cap="none" strike="noStrike">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rPr b="0" i="0" lang="hr-HR" sz="2400" u="none" cap="none" strike="noStrike">
                <a:solidFill>
                  <a:srgbClr val="7F7F7F"/>
                </a:solidFill>
                <a:latin typeface="Open Sans"/>
                <a:ea typeface="Open Sans"/>
                <a:cs typeface="Open Sans"/>
                <a:sym typeface="Open Sans"/>
              </a:rPr>
              <a:t>- u svakom odgovaramo na jedno pitanje</a:t>
            </a:r>
            <a:endParaRPr b="0" i="0" sz="2400" u="none" cap="none" strike="noStrike">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rPr b="0" i="0" lang="hr-HR" sz="2400" u="none" cap="none" strike="noStrike">
                <a:solidFill>
                  <a:srgbClr val="7F7F7F"/>
                </a:solidFill>
                <a:latin typeface="Open Sans"/>
                <a:ea typeface="Open Sans"/>
                <a:cs typeface="Open Sans"/>
                <a:sym typeface="Open Sans"/>
              </a:rPr>
              <a:t>- nakon svakog ciklusa promijenimo grupu/stol</a:t>
            </a:r>
            <a:endParaRPr b="0" i="0" sz="2400" u="none" cap="none" strike="noStrike">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t/>
            </a:r>
            <a:endParaRPr b="0" i="0" sz="2400" u="none" cap="none" strike="noStrike">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rPr b="0" i="0" lang="hr-HR" sz="2400" u="none" cap="none" strike="noStrike">
                <a:solidFill>
                  <a:srgbClr val="7F7F7F"/>
                </a:solidFill>
                <a:latin typeface="Open Sans"/>
                <a:ea typeface="Open Sans"/>
                <a:cs typeface="Open Sans"/>
                <a:sym typeface="Open Sans"/>
              </a:rPr>
              <a:t>Svaka grupa/stol odabire domaćina(icu).</a:t>
            </a:r>
            <a:endParaRPr b="0" i="0" sz="2400" u="none" cap="none" strike="noStrike">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t/>
            </a:r>
            <a:endParaRPr b="0" i="0" sz="2400" u="none" cap="none" strike="noStrike">
              <a:solidFill>
                <a:srgbClr val="7F7F7F"/>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400"/>
              <a:buFont typeface="Arial"/>
              <a:buNone/>
            </a:pPr>
            <a:r>
              <a:rPr b="0" i="0" lang="hr-HR" sz="2400" u="none" cap="none" strike="noStrike">
                <a:solidFill>
                  <a:srgbClr val="7F7F7F"/>
                </a:solidFill>
                <a:latin typeface="Open Sans"/>
                <a:ea typeface="Open Sans"/>
                <a:cs typeface="Open Sans"/>
                <a:sym typeface="Open Sans"/>
              </a:rPr>
              <a:t>Na kraju kratko prezentiramo grupne radove (</a:t>
            </a:r>
            <a:r>
              <a:rPr lang="hr-HR" sz="2400">
                <a:solidFill>
                  <a:srgbClr val="7F7F7F"/>
                </a:solidFill>
                <a:latin typeface="Open Sans"/>
                <a:ea typeface="Open Sans"/>
                <a:cs typeface="Open Sans"/>
                <a:sym typeface="Open Sans"/>
              </a:rPr>
              <a:t>x </a:t>
            </a:r>
            <a:r>
              <a:rPr b="0" i="0" lang="hr-HR" sz="2400" u="none" cap="none" strike="noStrike">
                <a:solidFill>
                  <a:srgbClr val="7F7F7F"/>
                </a:solidFill>
                <a:latin typeface="Open Sans"/>
                <a:ea typeface="Open Sans"/>
                <a:cs typeface="Open Sans"/>
                <a:sym typeface="Open Sans"/>
              </a:rPr>
              <a:t>grup</a:t>
            </a:r>
            <a:r>
              <a:rPr lang="hr-HR" sz="2400">
                <a:solidFill>
                  <a:srgbClr val="7F7F7F"/>
                </a:solidFill>
                <a:latin typeface="Open Sans"/>
                <a:ea typeface="Open Sans"/>
                <a:cs typeface="Open Sans"/>
                <a:sym typeface="Open Sans"/>
              </a:rPr>
              <a:t>a</a:t>
            </a:r>
            <a:r>
              <a:rPr b="0" i="0" lang="hr-HR" sz="2400" u="none" cap="none" strike="noStrike">
                <a:solidFill>
                  <a:srgbClr val="7F7F7F"/>
                </a:solidFill>
                <a:latin typeface="Open Sans"/>
                <a:ea typeface="Open Sans"/>
                <a:cs typeface="Open Sans"/>
                <a:sym typeface="Open Sans"/>
              </a:rPr>
              <a:t> x 5min)</a:t>
            </a:r>
            <a:endParaRPr b="0" i="0" sz="2400" u="none" cap="none" strike="noStrike">
              <a:solidFill>
                <a:srgbClr val="7F7F7F"/>
              </a:solidFill>
              <a:latin typeface="Open Sans"/>
              <a:ea typeface="Open Sans"/>
              <a:cs typeface="Open Sans"/>
              <a:sym typeface="Open Sans"/>
            </a:endParaRPr>
          </a:p>
        </p:txBody>
      </p:sp>
      <p:pic>
        <p:nvPicPr>
          <p:cNvPr id="319" name="Google Shape;319;g13b3eca1c0d_0_108"/>
          <p:cNvPicPr preferRelativeResize="0"/>
          <p:nvPr/>
        </p:nvPicPr>
        <p:blipFill rotWithShape="1">
          <a:blip r:embed="rId3">
            <a:alphaModFix/>
          </a:blip>
          <a:srcRect b="0" l="0" r="0" t="0"/>
          <a:stretch/>
        </p:blipFill>
        <p:spPr>
          <a:xfrm>
            <a:off x="1069226" y="2970675"/>
            <a:ext cx="2964850" cy="3693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6cf2668668_0_14"/>
          <p:cNvSpPr txBox="1"/>
          <p:nvPr>
            <p:ph type="title"/>
          </p:nvPr>
        </p:nvSpPr>
        <p:spPr>
          <a:xfrm>
            <a:off x="302750" y="408050"/>
            <a:ext cx="4462500" cy="3271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Prvi krug: problem i svrha projekta</a:t>
            </a:r>
            <a:endParaRPr/>
          </a:p>
        </p:txBody>
      </p:sp>
      <p:sp>
        <p:nvSpPr>
          <p:cNvPr id="326" name="Google Shape;326;g16cf2668668_0_14"/>
          <p:cNvSpPr txBox="1"/>
          <p:nvPr/>
        </p:nvSpPr>
        <p:spPr>
          <a:xfrm>
            <a:off x="5620675" y="836725"/>
            <a:ext cx="5976000" cy="4642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1" i="0" lang="hr-HR" sz="2800" u="none" cap="none" strike="noStrike">
                <a:solidFill>
                  <a:srgbClr val="595959"/>
                </a:solidFill>
                <a:latin typeface="Arial"/>
                <a:ea typeface="Arial"/>
                <a:cs typeface="Arial"/>
                <a:sym typeface="Arial"/>
              </a:rPr>
              <a:t>Kakav projekt možemo napraviti, a što će nam omogućiti da budemo bolja škola i utječemo na promjene u sustavu obrazovanja?</a:t>
            </a:r>
            <a:endParaRPr b="1" i="0" sz="2800" u="none" cap="none" strike="noStrike">
              <a:solidFill>
                <a:srgbClr val="595959"/>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t/>
            </a:r>
            <a:endParaRPr b="1" i="0" sz="2800" u="none" cap="none" strike="noStrike">
              <a:solidFill>
                <a:srgbClr val="595959"/>
              </a:solidFill>
              <a:latin typeface="Arial"/>
              <a:ea typeface="Arial"/>
              <a:cs typeface="Arial"/>
              <a:sym typeface="Arial"/>
            </a:endParaRPr>
          </a:p>
          <a:p>
            <a:pPr indent="-406400" lvl="0" marL="457200" marR="0" rtl="0" algn="l">
              <a:lnSpc>
                <a:spcPct val="115000"/>
              </a:lnSpc>
              <a:spcBef>
                <a:spcPts val="1200"/>
              </a:spcBef>
              <a:spcAft>
                <a:spcPts val="0"/>
              </a:spcAft>
              <a:buClr>
                <a:srgbClr val="595959"/>
              </a:buClr>
              <a:buSzPts val="2800"/>
              <a:buFont typeface="Arial"/>
              <a:buChar char="●"/>
            </a:pPr>
            <a:r>
              <a:rPr b="0" i="0" lang="hr-HR" sz="2800" u="none" cap="none" strike="noStrike">
                <a:solidFill>
                  <a:srgbClr val="595959"/>
                </a:solidFill>
                <a:latin typeface="Arial"/>
                <a:ea typeface="Arial"/>
                <a:cs typeface="Arial"/>
                <a:sym typeface="Arial"/>
              </a:rPr>
              <a:t>Koji je dublji problem koji rješavamo ovim projektom? </a:t>
            </a:r>
            <a:endParaRPr b="0" i="0" sz="2800" u="none" cap="none" strike="noStrike">
              <a:solidFill>
                <a:srgbClr val="595959"/>
              </a:solidFill>
              <a:latin typeface="Arial"/>
              <a:ea typeface="Arial"/>
              <a:cs typeface="Arial"/>
              <a:sym typeface="Arial"/>
            </a:endParaRPr>
          </a:p>
          <a:p>
            <a:pPr indent="-406400" lvl="0" marL="457200" marR="0" rtl="0" algn="l">
              <a:lnSpc>
                <a:spcPct val="115000"/>
              </a:lnSpc>
              <a:spcBef>
                <a:spcPts val="0"/>
              </a:spcBef>
              <a:spcAft>
                <a:spcPts val="0"/>
              </a:spcAft>
              <a:buClr>
                <a:srgbClr val="595959"/>
              </a:buClr>
              <a:buSzPts val="2800"/>
              <a:buFont typeface="Arial"/>
              <a:buChar char="●"/>
            </a:pPr>
            <a:r>
              <a:rPr b="0" i="0" lang="hr-HR" sz="2800" u="none" cap="none" strike="noStrike">
                <a:solidFill>
                  <a:srgbClr val="595959"/>
                </a:solidFill>
                <a:latin typeface="Arial"/>
                <a:ea typeface="Arial"/>
                <a:cs typeface="Arial"/>
                <a:sym typeface="Arial"/>
              </a:rPr>
              <a:t>Kakvu promjenu zapravo želimo vidjeti?</a:t>
            </a:r>
            <a:endParaRPr b="0" i="0" sz="3400" u="none" cap="none" strike="noStrike">
              <a:solidFill>
                <a:srgbClr val="7F7F7F"/>
              </a:solidFill>
              <a:latin typeface="Open Sans"/>
              <a:ea typeface="Open Sans"/>
              <a:cs typeface="Open Sans"/>
              <a:sym typeface="Open Sans"/>
            </a:endParaRPr>
          </a:p>
        </p:txBody>
      </p:sp>
      <p:sp>
        <p:nvSpPr>
          <p:cNvPr id="327" name="Google Shape;327;g16cf2668668_0_14"/>
          <p:cNvSpPr txBox="1"/>
          <p:nvPr>
            <p:ph idx="4294967295" type="body"/>
          </p:nvPr>
        </p:nvSpPr>
        <p:spPr>
          <a:xfrm>
            <a:off x="511063" y="3981200"/>
            <a:ext cx="3932100" cy="2060700"/>
          </a:xfrm>
          <a:prstGeom prst="rect">
            <a:avLst/>
          </a:prstGeom>
          <a:noFill/>
          <a:ln>
            <a:noFill/>
          </a:ln>
        </p:spPr>
        <p:txBody>
          <a:bodyPr anchorCtr="0" anchor="t" bIns="45700" lIns="91425" spcFirstLastPara="1" rIns="91425" wrap="square" tIns="45700">
            <a:normAutofit fontScale="70000"/>
          </a:bodyPr>
          <a:lstStyle/>
          <a:p>
            <a:pPr indent="0" lvl="0" marL="0" rtl="0" algn="l">
              <a:lnSpc>
                <a:spcPct val="115000"/>
              </a:lnSpc>
              <a:spcBef>
                <a:spcPts val="0"/>
              </a:spcBef>
              <a:spcAft>
                <a:spcPts val="0"/>
              </a:spcAft>
              <a:buClr>
                <a:schemeClr val="dk1"/>
              </a:buClr>
              <a:buSzPct val="30554"/>
              <a:buNone/>
            </a:pPr>
            <a:r>
              <a:rPr lang="hr-HR" sz="3600"/>
              <a:t>U ovom trenutku projekta, imajući u vidu dosadašnja iskustva u primjeni IKT-a u nastavi...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77cb4f6708_0_59"/>
          <p:cNvSpPr txBox="1"/>
          <p:nvPr>
            <p:ph type="title"/>
          </p:nvPr>
        </p:nvSpPr>
        <p:spPr>
          <a:xfrm>
            <a:off x="302750" y="408050"/>
            <a:ext cx="4462500" cy="3271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Prvi krug: problem i svrha projekta</a:t>
            </a:r>
            <a:endParaRPr/>
          </a:p>
        </p:txBody>
      </p:sp>
      <p:sp>
        <p:nvSpPr>
          <p:cNvPr id="334" name="Google Shape;334;g177cb4f6708_0_59"/>
          <p:cNvSpPr txBox="1"/>
          <p:nvPr/>
        </p:nvSpPr>
        <p:spPr>
          <a:xfrm>
            <a:off x="5620675" y="836725"/>
            <a:ext cx="5976000" cy="4642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1" i="0" lang="hr-HR" sz="2800" u="none" cap="none" strike="noStrike">
                <a:solidFill>
                  <a:srgbClr val="595959"/>
                </a:solidFill>
                <a:latin typeface="Arial"/>
                <a:ea typeface="Arial"/>
                <a:cs typeface="Arial"/>
                <a:sym typeface="Arial"/>
              </a:rPr>
              <a:t>Kakav projekt možemo napraviti, a što će nam omogućiti da budemo bolja škola i utječemo na promjene u sustavu obrazovanja?</a:t>
            </a:r>
            <a:endParaRPr b="1" i="0" sz="2800" u="none" cap="none" strike="noStrike">
              <a:solidFill>
                <a:srgbClr val="595959"/>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t/>
            </a:r>
            <a:endParaRPr b="1" i="0" sz="2800" u="none" cap="none" strike="noStrike">
              <a:solidFill>
                <a:srgbClr val="595959"/>
              </a:solidFill>
              <a:latin typeface="Arial"/>
              <a:ea typeface="Arial"/>
              <a:cs typeface="Arial"/>
              <a:sym typeface="Arial"/>
            </a:endParaRPr>
          </a:p>
          <a:p>
            <a:pPr indent="-406400" lvl="0" marL="457200" marR="0" rtl="0" algn="l">
              <a:lnSpc>
                <a:spcPct val="115000"/>
              </a:lnSpc>
              <a:spcBef>
                <a:spcPts val="1200"/>
              </a:spcBef>
              <a:spcAft>
                <a:spcPts val="0"/>
              </a:spcAft>
              <a:buClr>
                <a:srgbClr val="595959"/>
              </a:buClr>
              <a:buSzPts val="2800"/>
              <a:buFont typeface="Arial"/>
              <a:buChar char="●"/>
            </a:pPr>
            <a:r>
              <a:rPr b="0" i="0" lang="hr-HR" sz="2800" u="none" cap="none" strike="noStrike">
                <a:solidFill>
                  <a:srgbClr val="595959"/>
                </a:solidFill>
                <a:latin typeface="Arial"/>
                <a:ea typeface="Arial"/>
                <a:cs typeface="Arial"/>
                <a:sym typeface="Arial"/>
              </a:rPr>
              <a:t>Koji je dublji problem koji rješavamo ovim projektom? </a:t>
            </a:r>
            <a:endParaRPr b="0" i="0" sz="2800" u="none" cap="none" strike="noStrike">
              <a:solidFill>
                <a:srgbClr val="595959"/>
              </a:solidFill>
              <a:latin typeface="Arial"/>
              <a:ea typeface="Arial"/>
              <a:cs typeface="Arial"/>
              <a:sym typeface="Arial"/>
            </a:endParaRPr>
          </a:p>
          <a:p>
            <a:pPr indent="-406400" lvl="0" marL="457200" marR="0" rtl="0" algn="l">
              <a:lnSpc>
                <a:spcPct val="115000"/>
              </a:lnSpc>
              <a:spcBef>
                <a:spcPts val="0"/>
              </a:spcBef>
              <a:spcAft>
                <a:spcPts val="0"/>
              </a:spcAft>
              <a:buClr>
                <a:srgbClr val="595959"/>
              </a:buClr>
              <a:buSzPts val="2800"/>
              <a:buFont typeface="Arial"/>
              <a:buChar char="●"/>
            </a:pPr>
            <a:r>
              <a:rPr b="0" i="0" lang="hr-HR" sz="2800" u="none" cap="none" strike="noStrike">
                <a:solidFill>
                  <a:srgbClr val="595959"/>
                </a:solidFill>
                <a:latin typeface="Arial"/>
                <a:ea typeface="Arial"/>
                <a:cs typeface="Arial"/>
                <a:sym typeface="Arial"/>
              </a:rPr>
              <a:t>Kakvu promjenu zapravo želimo vidjeti?</a:t>
            </a:r>
            <a:endParaRPr b="0" i="0" sz="3400" u="none" cap="none" strike="noStrike">
              <a:solidFill>
                <a:srgbClr val="7F7F7F"/>
              </a:solidFill>
              <a:latin typeface="Open Sans"/>
              <a:ea typeface="Open Sans"/>
              <a:cs typeface="Open Sans"/>
              <a:sym typeface="Open Sans"/>
            </a:endParaRPr>
          </a:p>
        </p:txBody>
      </p:sp>
      <p:sp>
        <p:nvSpPr>
          <p:cNvPr id="335" name="Google Shape;335;g177cb4f6708_0_59"/>
          <p:cNvSpPr txBox="1"/>
          <p:nvPr>
            <p:ph idx="4294967295" type="body"/>
          </p:nvPr>
        </p:nvSpPr>
        <p:spPr>
          <a:xfrm>
            <a:off x="511063" y="3981200"/>
            <a:ext cx="3932100" cy="2060700"/>
          </a:xfrm>
          <a:prstGeom prst="rect">
            <a:avLst/>
          </a:prstGeom>
          <a:noFill/>
          <a:ln>
            <a:noFill/>
          </a:ln>
        </p:spPr>
        <p:txBody>
          <a:bodyPr anchorCtr="0" anchor="t" bIns="45700" lIns="91425" spcFirstLastPara="1" rIns="91425" wrap="square" tIns="45700">
            <a:normAutofit fontScale="70000"/>
          </a:bodyPr>
          <a:lstStyle/>
          <a:p>
            <a:pPr indent="0" lvl="0" marL="0" rtl="0" algn="l">
              <a:lnSpc>
                <a:spcPct val="115000"/>
              </a:lnSpc>
              <a:spcBef>
                <a:spcPts val="0"/>
              </a:spcBef>
              <a:spcAft>
                <a:spcPts val="0"/>
              </a:spcAft>
              <a:buClr>
                <a:schemeClr val="dk1"/>
              </a:buClr>
              <a:buSzPct val="30554"/>
              <a:buNone/>
            </a:pPr>
            <a:r>
              <a:rPr lang="hr-HR" sz="3600"/>
              <a:t>U ovom trenutku projekta, imajući u vidu dosadašnja iskustva u primjeni IKT-a u nastavi...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4"/>
          <p:cNvSpPr txBox="1"/>
          <p:nvPr>
            <p:ph type="title"/>
          </p:nvPr>
        </p:nvSpPr>
        <p:spPr>
          <a:xfrm>
            <a:off x="576825" y="394900"/>
            <a:ext cx="5122800" cy="2119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Drugi krug: SMART ciljevi</a:t>
            </a:r>
            <a:endParaRPr/>
          </a:p>
        </p:txBody>
      </p:sp>
      <p:sp>
        <p:nvSpPr>
          <p:cNvPr id="342" name="Google Shape;342;p14"/>
          <p:cNvSpPr txBox="1"/>
          <p:nvPr>
            <p:ph idx="1" type="body"/>
          </p:nvPr>
        </p:nvSpPr>
        <p:spPr>
          <a:xfrm>
            <a:off x="721663" y="3520450"/>
            <a:ext cx="3932100" cy="2060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rgbClr val="7F7F7F"/>
              </a:buClr>
              <a:buSzPts val="3600"/>
              <a:buNone/>
            </a:pPr>
            <a:r>
              <a:rPr lang="hr-HR"/>
              <a:t>Što konkretno planiramo napraviti?</a:t>
            </a:r>
            <a:endParaRPr/>
          </a:p>
        </p:txBody>
      </p:sp>
      <p:sp>
        <p:nvSpPr>
          <p:cNvPr id="343" name="Google Shape;343;p14"/>
          <p:cNvSpPr txBox="1"/>
          <p:nvPr>
            <p:ph idx="2" type="body"/>
          </p:nvPr>
        </p:nvSpPr>
        <p:spPr>
          <a:xfrm>
            <a:off x="6224813" y="310477"/>
            <a:ext cx="5780315" cy="54242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3200"/>
              <a:buFont typeface="Open Sans Light"/>
              <a:buNone/>
            </a:pPr>
            <a:r>
              <a:rPr lang="hr-HR" sz="3200"/>
              <a:t>Koji su nam ciljevi projekta?</a:t>
            </a:r>
            <a:endParaRPr/>
          </a:p>
          <a:p>
            <a:pPr indent="0" lvl="0" marL="0" rtl="0" algn="l">
              <a:lnSpc>
                <a:spcPct val="90000"/>
              </a:lnSpc>
              <a:spcBef>
                <a:spcPts val="1000"/>
              </a:spcBef>
              <a:spcAft>
                <a:spcPts val="0"/>
              </a:spcAft>
              <a:buClr>
                <a:srgbClr val="7F7F7F"/>
              </a:buClr>
              <a:buSzPts val="2400"/>
              <a:buFont typeface="Open Sans Light"/>
              <a:buNone/>
            </a:pPr>
            <a:r>
              <a:t/>
            </a:r>
            <a:endParaRPr sz="2400"/>
          </a:p>
          <a:p>
            <a:pPr indent="0" lvl="0" marL="0" rtl="0" algn="l">
              <a:lnSpc>
                <a:spcPct val="90000"/>
              </a:lnSpc>
              <a:spcBef>
                <a:spcPts val="1000"/>
              </a:spcBef>
              <a:spcAft>
                <a:spcPts val="0"/>
              </a:spcAft>
              <a:buClr>
                <a:srgbClr val="7F7F7F"/>
              </a:buClr>
              <a:buSzPts val="2400"/>
              <a:buFont typeface="Open Sans Light"/>
              <a:buNone/>
            </a:pPr>
            <a:r>
              <a:rPr b="1" lang="hr-HR" sz="2400">
                <a:latin typeface="Open Sans"/>
                <a:ea typeface="Open Sans"/>
                <a:cs typeface="Open Sans"/>
                <a:sym typeface="Open Sans"/>
              </a:rPr>
              <a:t>S - specifični</a:t>
            </a:r>
            <a:endParaRPr b="1" sz="2400">
              <a:latin typeface="Open Sans"/>
              <a:ea typeface="Open Sans"/>
              <a:cs typeface="Open Sans"/>
              <a:sym typeface="Open Sans"/>
            </a:endParaRPr>
          </a:p>
          <a:p>
            <a:pPr indent="0" lvl="0" marL="0" rtl="0" algn="l">
              <a:lnSpc>
                <a:spcPct val="90000"/>
              </a:lnSpc>
              <a:spcBef>
                <a:spcPts val="1000"/>
              </a:spcBef>
              <a:spcAft>
                <a:spcPts val="0"/>
              </a:spcAft>
              <a:buClr>
                <a:srgbClr val="7F7F7F"/>
              </a:buClr>
              <a:buSzPts val="2400"/>
              <a:buFont typeface="Open Sans Light"/>
              <a:buNone/>
            </a:pPr>
            <a:r>
              <a:rPr b="1" lang="hr-HR" sz="2400">
                <a:latin typeface="Open Sans"/>
                <a:ea typeface="Open Sans"/>
                <a:cs typeface="Open Sans"/>
                <a:sym typeface="Open Sans"/>
              </a:rPr>
              <a:t>M – mjerljivi</a:t>
            </a:r>
            <a:endParaRPr b="1" sz="2400">
              <a:latin typeface="Open Sans"/>
              <a:ea typeface="Open Sans"/>
              <a:cs typeface="Open Sans"/>
              <a:sym typeface="Open Sans"/>
            </a:endParaRPr>
          </a:p>
          <a:p>
            <a:pPr indent="0" lvl="0" marL="0" rtl="0" algn="l">
              <a:lnSpc>
                <a:spcPct val="90000"/>
              </a:lnSpc>
              <a:spcBef>
                <a:spcPts val="1000"/>
              </a:spcBef>
              <a:spcAft>
                <a:spcPts val="0"/>
              </a:spcAft>
              <a:buClr>
                <a:srgbClr val="7F7F7F"/>
              </a:buClr>
              <a:buSzPts val="2400"/>
              <a:buFont typeface="Open Sans Light"/>
              <a:buNone/>
            </a:pPr>
            <a:r>
              <a:rPr b="1" lang="hr-HR" sz="2400">
                <a:latin typeface="Open Sans"/>
                <a:ea typeface="Open Sans"/>
                <a:cs typeface="Open Sans"/>
                <a:sym typeface="Open Sans"/>
              </a:rPr>
              <a:t>A - dostižni </a:t>
            </a:r>
            <a:r>
              <a:rPr lang="hr-HR" sz="2400"/>
              <a:t>(achievable)</a:t>
            </a:r>
            <a:endParaRPr sz="2400"/>
          </a:p>
          <a:p>
            <a:pPr indent="0" lvl="0" marL="0" rtl="0" algn="l">
              <a:lnSpc>
                <a:spcPct val="90000"/>
              </a:lnSpc>
              <a:spcBef>
                <a:spcPts val="1000"/>
              </a:spcBef>
              <a:spcAft>
                <a:spcPts val="0"/>
              </a:spcAft>
              <a:buClr>
                <a:srgbClr val="7F7F7F"/>
              </a:buClr>
              <a:buSzPts val="2400"/>
              <a:buFont typeface="Open Sans Light"/>
              <a:buNone/>
            </a:pPr>
            <a:r>
              <a:rPr b="1" lang="hr-HR" sz="2400">
                <a:latin typeface="Open Sans"/>
                <a:ea typeface="Open Sans"/>
                <a:cs typeface="Open Sans"/>
                <a:sym typeface="Open Sans"/>
              </a:rPr>
              <a:t>R – realistični</a:t>
            </a:r>
            <a:endParaRPr b="1">
              <a:latin typeface="Open Sans"/>
              <a:ea typeface="Open Sans"/>
              <a:cs typeface="Open Sans"/>
              <a:sym typeface="Open Sans"/>
            </a:endParaRPr>
          </a:p>
          <a:p>
            <a:pPr indent="0" lvl="0" marL="0" rtl="0" algn="l">
              <a:lnSpc>
                <a:spcPct val="90000"/>
              </a:lnSpc>
              <a:spcBef>
                <a:spcPts val="1000"/>
              </a:spcBef>
              <a:spcAft>
                <a:spcPts val="0"/>
              </a:spcAft>
              <a:buClr>
                <a:srgbClr val="7F7F7F"/>
              </a:buClr>
              <a:buSzPts val="2400"/>
              <a:buFont typeface="Open Sans Light"/>
              <a:buNone/>
            </a:pPr>
            <a:r>
              <a:rPr b="1" lang="hr-HR" sz="2400">
                <a:latin typeface="Open Sans"/>
                <a:ea typeface="Open Sans"/>
                <a:cs typeface="Open Sans"/>
                <a:sym typeface="Open Sans"/>
              </a:rPr>
              <a:t>T – vremenski određeni</a:t>
            </a:r>
            <a:r>
              <a:rPr lang="hr-HR" sz="2400"/>
              <a:t> (time-bound)</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8" name="Shape 348"/>
        <p:cNvGrpSpPr/>
        <p:nvPr/>
      </p:nvGrpSpPr>
      <p:grpSpPr>
        <a:xfrm>
          <a:off x="0" y="0"/>
          <a:ext cx="0" cy="0"/>
          <a:chOff x="0" y="0"/>
          <a:chExt cx="0" cy="0"/>
        </a:xfrm>
      </p:grpSpPr>
      <p:sp>
        <p:nvSpPr>
          <p:cNvPr id="349" name="Google Shape;349;p15"/>
          <p:cNvSpPr txBox="1"/>
          <p:nvPr>
            <p:ph type="title"/>
          </p:nvPr>
        </p:nvSpPr>
        <p:spPr>
          <a:xfrm>
            <a:off x="576825" y="78975"/>
            <a:ext cx="5307000" cy="2622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Treći krug: Popis rezultata i aktivnosti</a:t>
            </a:r>
            <a:endParaRPr sz="3800"/>
          </a:p>
        </p:txBody>
      </p:sp>
      <p:sp>
        <p:nvSpPr>
          <p:cNvPr id="350" name="Google Shape;350;p15"/>
          <p:cNvSpPr txBox="1"/>
          <p:nvPr>
            <p:ph idx="1" type="body"/>
          </p:nvPr>
        </p:nvSpPr>
        <p:spPr>
          <a:xfrm>
            <a:off x="474975" y="3046500"/>
            <a:ext cx="5466300" cy="35907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SzPct val="163524"/>
              <a:buNone/>
            </a:pPr>
            <a:r>
              <a:rPr b="1" lang="hr-HR" sz="2590"/>
              <a:t>1. razina: Naziv projekta </a:t>
            </a:r>
            <a:endParaRPr b="1" sz="2590"/>
          </a:p>
          <a:p>
            <a:pPr indent="0" lvl="0" marL="0" rtl="0" algn="l">
              <a:lnSpc>
                <a:spcPct val="115000"/>
              </a:lnSpc>
              <a:spcBef>
                <a:spcPts val="0"/>
              </a:spcBef>
              <a:spcAft>
                <a:spcPts val="0"/>
              </a:spcAft>
              <a:buSzPct val="163524"/>
              <a:buNone/>
            </a:pPr>
            <a:r>
              <a:t/>
            </a:r>
            <a:endParaRPr sz="2590"/>
          </a:p>
          <a:p>
            <a:pPr indent="0" lvl="0" marL="0" rtl="0" algn="l">
              <a:lnSpc>
                <a:spcPct val="115000"/>
              </a:lnSpc>
              <a:spcBef>
                <a:spcPts val="0"/>
              </a:spcBef>
              <a:spcAft>
                <a:spcPts val="0"/>
              </a:spcAft>
              <a:buSzPct val="163524"/>
              <a:buNone/>
            </a:pPr>
            <a:r>
              <a:rPr b="1" lang="hr-HR" sz="2590"/>
              <a:t>2. razina: Rezultati/ishodi </a:t>
            </a:r>
            <a:endParaRPr sz="2590"/>
          </a:p>
          <a:p>
            <a:pPr indent="0" lvl="0" marL="0" rtl="0" algn="l">
              <a:lnSpc>
                <a:spcPct val="115000"/>
              </a:lnSpc>
              <a:spcBef>
                <a:spcPts val="0"/>
              </a:spcBef>
              <a:spcAft>
                <a:spcPts val="0"/>
              </a:spcAft>
              <a:buSzPct val="163524"/>
              <a:buNone/>
            </a:pPr>
            <a:r>
              <a:rPr lang="hr-HR" sz="2590"/>
              <a:t>podijelite projekt na glavne komponente: grupirajte navedene rezultate u skupine</a:t>
            </a:r>
            <a:endParaRPr sz="2590"/>
          </a:p>
          <a:p>
            <a:pPr indent="0" lvl="0" marL="0" rtl="0" algn="l">
              <a:lnSpc>
                <a:spcPct val="115000"/>
              </a:lnSpc>
              <a:spcBef>
                <a:spcPts val="0"/>
              </a:spcBef>
              <a:spcAft>
                <a:spcPts val="0"/>
              </a:spcAft>
              <a:buSzPct val="163524"/>
              <a:buNone/>
            </a:pPr>
            <a:r>
              <a:t/>
            </a:r>
            <a:endParaRPr sz="2590"/>
          </a:p>
          <a:p>
            <a:pPr indent="0" lvl="0" marL="0" rtl="0" algn="l">
              <a:lnSpc>
                <a:spcPct val="115000"/>
              </a:lnSpc>
              <a:spcBef>
                <a:spcPts val="0"/>
              </a:spcBef>
              <a:spcAft>
                <a:spcPts val="0"/>
              </a:spcAft>
              <a:buSzPct val="163524"/>
              <a:buNone/>
            </a:pPr>
            <a:r>
              <a:rPr b="1" lang="hr-HR" sz="2590"/>
              <a:t>3. razina: Aktivnosti</a:t>
            </a:r>
            <a:endParaRPr b="1" sz="2590"/>
          </a:p>
          <a:p>
            <a:pPr indent="0" lvl="0" marL="0" rtl="0" algn="l">
              <a:lnSpc>
                <a:spcPct val="115000"/>
              </a:lnSpc>
              <a:spcBef>
                <a:spcPts val="0"/>
              </a:spcBef>
              <a:spcAft>
                <a:spcPts val="0"/>
              </a:spcAft>
              <a:buSzPct val="163524"/>
              <a:buNone/>
            </a:pPr>
            <a:r>
              <a:rPr lang="hr-HR" sz="2590"/>
              <a:t>navedite aktivnosti koje se moraju provoditi kako bi se proizveli rezultati</a:t>
            </a:r>
            <a:endParaRPr sz="2590"/>
          </a:p>
        </p:txBody>
      </p:sp>
      <p:sp>
        <p:nvSpPr>
          <p:cNvPr id="351" name="Google Shape;351;p15"/>
          <p:cNvSpPr txBox="1"/>
          <p:nvPr>
            <p:ph idx="2" type="body"/>
          </p:nvPr>
        </p:nvSpPr>
        <p:spPr>
          <a:xfrm>
            <a:off x="6237513" y="775252"/>
            <a:ext cx="5780400" cy="5424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2400"/>
              <a:buFont typeface="Open Sans Light"/>
              <a:buNone/>
            </a:pPr>
            <a:r>
              <a:t/>
            </a:r>
            <a:endParaRPr sz="2400"/>
          </a:p>
        </p:txBody>
      </p:sp>
      <p:grpSp>
        <p:nvGrpSpPr>
          <p:cNvPr id="352" name="Google Shape;352;p15"/>
          <p:cNvGrpSpPr/>
          <p:nvPr/>
        </p:nvGrpSpPr>
        <p:grpSpPr>
          <a:xfrm>
            <a:off x="6004053" y="458144"/>
            <a:ext cx="6043702" cy="5941709"/>
            <a:chOff x="1889254" y="4589"/>
            <a:chExt cx="6043702" cy="5941709"/>
          </a:xfrm>
        </p:grpSpPr>
        <p:sp>
          <p:nvSpPr>
            <p:cNvPr id="353" name="Google Shape;353;p15"/>
            <p:cNvSpPr/>
            <p:nvPr/>
          </p:nvSpPr>
          <p:spPr>
            <a:xfrm>
              <a:off x="5922710" y="2562420"/>
              <a:ext cx="208307" cy="2986709"/>
            </a:xfrm>
            <a:custGeom>
              <a:rect b="b" l="l" r="r" t="t"/>
              <a:pathLst>
                <a:path extrusionOk="0" h="120000" w="120000">
                  <a:moveTo>
                    <a:pt x="0" y="0"/>
                  </a:moveTo>
                  <a:lnTo>
                    <a:pt x="0" y="120000"/>
                  </a:lnTo>
                  <a:lnTo>
                    <a:pt x="120000" y="120000"/>
                  </a:lnTo>
                </a:path>
              </a:pathLst>
            </a:custGeom>
            <a:noFill/>
            <a:ln cap="flat" cmpd="sng" w="25400">
              <a:solidFill>
                <a:srgbClr val="3A66B1"/>
              </a:solidFill>
              <a:prstDash val="solid"/>
              <a:round/>
              <a:headEnd len="sm" w="sm" type="none"/>
              <a:tailEnd len="sm" w="sm" type="none"/>
            </a:ln>
          </p:spPr>
        </p:sp>
        <p:sp>
          <p:nvSpPr>
            <p:cNvPr id="354" name="Google Shape;354;p15"/>
            <p:cNvSpPr/>
            <p:nvPr/>
          </p:nvSpPr>
          <p:spPr>
            <a:xfrm>
              <a:off x="5922710" y="2562420"/>
              <a:ext cx="208307" cy="1858750"/>
            </a:xfrm>
            <a:custGeom>
              <a:rect b="b" l="l" r="r" t="t"/>
              <a:pathLst>
                <a:path extrusionOk="0" h="120000" w="120000">
                  <a:moveTo>
                    <a:pt x="0" y="0"/>
                  </a:moveTo>
                  <a:lnTo>
                    <a:pt x="0" y="120000"/>
                  </a:lnTo>
                  <a:lnTo>
                    <a:pt x="120000" y="120000"/>
                  </a:lnTo>
                </a:path>
              </a:pathLst>
            </a:custGeom>
            <a:noFill/>
            <a:ln cap="flat" cmpd="sng" w="25400">
              <a:solidFill>
                <a:srgbClr val="3A66B1"/>
              </a:solidFill>
              <a:prstDash val="solid"/>
              <a:round/>
              <a:headEnd len="sm" w="sm" type="none"/>
              <a:tailEnd len="sm" w="sm" type="none"/>
            </a:ln>
          </p:spPr>
        </p:sp>
        <p:sp>
          <p:nvSpPr>
            <p:cNvPr id="355" name="Google Shape;355;p15"/>
            <p:cNvSpPr/>
            <p:nvPr/>
          </p:nvSpPr>
          <p:spPr>
            <a:xfrm>
              <a:off x="5922710" y="2562420"/>
              <a:ext cx="208307" cy="730790"/>
            </a:xfrm>
            <a:custGeom>
              <a:rect b="b" l="l" r="r" t="t"/>
              <a:pathLst>
                <a:path extrusionOk="0" h="120000" w="120000">
                  <a:moveTo>
                    <a:pt x="0" y="0"/>
                  </a:moveTo>
                  <a:lnTo>
                    <a:pt x="0" y="120000"/>
                  </a:lnTo>
                  <a:lnTo>
                    <a:pt x="120000" y="120000"/>
                  </a:lnTo>
                </a:path>
              </a:pathLst>
            </a:custGeom>
            <a:noFill/>
            <a:ln cap="flat" cmpd="sng" w="25400">
              <a:solidFill>
                <a:srgbClr val="3A66B1"/>
              </a:solidFill>
              <a:prstDash val="solid"/>
              <a:round/>
              <a:headEnd len="sm" w="sm" type="none"/>
              <a:tailEnd len="sm" w="sm" type="none"/>
            </a:ln>
          </p:spPr>
        </p:sp>
        <p:sp>
          <p:nvSpPr>
            <p:cNvPr id="356" name="Google Shape;356;p15"/>
            <p:cNvSpPr/>
            <p:nvPr/>
          </p:nvSpPr>
          <p:spPr>
            <a:xfrm>
              <a:off x="4605889" y="1434461"/>
              <a:ext cx="1952291" cy="333621"/>
            </a:xfrm>
            <a:custGeom>
              <a:rect b="b" l="l" r="r" t="t"/>
              <a:pathLst>
                <a:path extrusionOk="0" h="120000" w="120000">
                  <a:moveTo>
                    <a:pt x="0" y="0"/>
                  </a:moveTo>
                  <a:lnTo>
                    <a:pt x="0" y="60000"/>
                  </a:lnTo>
                  <a:lnTo>
                    <a:pt x="120000" y="60000"/>
                  </a:lnTo>
                  <a:lnTo>
                    <a:pt x="120000" y="120000"/>
                  </a:lnTo>
                </a:path>
              </a:pathLst>
            </a:custGeom>
            <a:noFill/>
            <a:ln cap="flat" cmpd="sng" w="25400">
              <a:solidFill>
                <a:srgbClr val="345A99"/>
              </a:solidFill>
              <a:prstDash val="solid"/>
              <a:round/>
              <a:headEnd len="sm" w="sm" type="none"/>
              <a:tailEnd len="sm" w="sm" type="none"/>
            </a:ln>
          </p:spPr>
        </p:sp>
        <p:sp>
          <p:nvSpPr>
            <p:cNvPr id="357" name="Google Shape;357;p15"/>
            <p:cNvSpPr/>
            <p:nvPr/>
          </p:nvSpPr>
          <p:spPr>
            <a:xfrm>
              <a:off x="3970418" y="2562420"/>
              <a:ext cx="238301" cy="1858750"/>
            </a:xfrm>
            <a:custGeom>
              <a:rect b="b" l="l" r="r" t="t"/>
              <a:pathLst>
                <a:path extrusionOk="0" h="120000" w="120000">
                  <a:moveTo>
                    <a:pt x="0" y="0"/>
                  </a:moveTo>
                  <a:lnTo>
                    <a:pt x="0" y="120000"/>
                  </a:lnTo>
                  <a:lnTo>
                    <a:pt x="120000" y="120000"/>
                  </a:lnTo>
                </a:path>
              </a:pathLst>
            </a:custGeom>
            <a:noFill/>
            <a:ln cap="flat" cmpd="sng" w="25400">
              <a:solidFill>
                <a:srgbClr val="3A66B1"/>
              </a:solidFill>
              <a:prstDash val="solid"/>
              <a:round/>
              <a:headEnd len="sm" w="sm" type="none"/>
              <a:tailEnd len="sm" w="sm" type="none"/>
            </a:ln>
          </p:spPr>
        </p:sp>
        <p:sp>
          <p:nvSpPr>
            <p:cNvPr id="358" name="Google Shape;358;p15"/>
            <p:cNvSpPr/>
            <p:nvPr/>
          </p:nvSpPr>
          <p:spPr>
            <a:xfrm>
              <a:off x="3970418" y="2562420"/>
              <a:ext cx="238301" cy="730790"/>
            </a:xfrm>
            <a:custGeom>
              <a:rect b="b" l="l" r="r" t="t"/>
              <a:pathLst>
                <a:path extrusionOk="0" h="120000" w="120000">
                  <a:moveTo>
                    <a:pt x="0" y="0"/>
                  </a:moveTo>
                  <a:lnTo>
                    <a:pt x="0" y="120000"/>
                  </a:lnTo>
                  <a:lnTo>
                    <a:pt x="120000" y="120000"/>
                  </a:lnTo>
                </a:path>
              </a:pathLst>
            </a:custGeom>
            <a:noFill/>
            <a:ln cap="flat" cmpd="sng" w="25400">
              <a:solidFill>
                <a:srgbClr val="3A66B1"/>
              </a:solidFill>
              <a:prstDash val="solid"/>
              <a:round/>
              <a:headEnd len="sm" w="sm" type="none"/>
              <a:tailEnd len="sm" w="sm" type="none"/>
            </a:ln>
          </p:spPr>
        </p:sp>
        <p:sp>
          <p:nvSpPr>
            <p:cNvPr id="359" name="Google Shape;359;p15"/>
            <p:cNvSpPr/>
            <p:nvPr/>
          </p:nvSpPr>
          <p:spPr>
            <a:xfrm>
              <a:off x="4560169" y="1434461"/>
              <a:ext cx="91440" cy="333621"/>
            </a:xfrm>
            <a:custGeom>
              <a:rect b="b" l="l" r="r" t="t"/>
              <a:pathLst>
                <a:path extrusionOk="0" h="120000" w="120000">
                  <a:moveTo>
                    <a:pt x="60000" y="0"/>
                  </a:moveTo>
                  <a:lnTo>
                    <a:pt x="60000" y="120000"/>
                  </a:lnTo>
                </a:path>
              </a:pathLst>
            </a:custGeom>
            <a:noFill/>
            <a:ln cap="flat" cmpd="sng" w="25400">
              <a:solidFill>
                <a:srgbClr val="345A99"/>
              </a:solidFill>
              <a:prstDash val="solid"/>
              <a:round/>
              <a:headEnd len="sm" w="sm" type="none"/>
              <a:tailEnd len="sm" w="sm" type="none"/>
            </a:ln>
          </p:spPr>
        </p:sp>
        <p:sp>
          <p:nvSpPr>
            <p:cNvPr id="360" name="Google Shape;360;p15"/>
            <p:cNvSpPr/>
            <p:nvPr/>
          </p:nvSpPr>
          <p:spPr>
            <a:xfrm>
              <a:off x="2048121" y="2562420"/>
              <a:ext cx="238301" cy="2986709"/>
            </a:xfrm>
            <a:custGeom>
              <a:rect b="b" l="l" r="r" t="t"/>
              <a:pathLst>
                <a:path extrusionOk="0" h="120000" w="120000">
                  <a:moveTo>
                    <a:pt x="0" y="0"/>
                  </a:moveTo>
                  <a:lnTo>
                    <a:pt x="0" y="120000"/>
                  </a:lnTo>
                  <a:lnTo>
                    <a:pt x="120000" y="120000"/>
                  </a:lnTo>
                </a:path>
              </a:pathLst>
            </a:custGeom>
            <a:noFill/>
            <a:ln cap="flat" cmpd="sng" w="25400">
              <a:solidFill>
                <a:srgbClr val="3A66B1"/>
              </a:solidFill>
              <a:prstDash val="solid"/>
              <a:round/>
              <a:headEnd len="sm" w="sm" type="none"/>
              <a:tailEnd len="sm" w="sm" type="none"/>
            </a:ln>
          </p:spPr>
        </p:sp>
        <p:sp>
          <p:nvSpPr>
            <p:cNvPr id="361" name="Google Shape;361;p15"/>
            <p:cNvSpPr/>
            <p:nvPr/>
          </p:nvSpPr>
          <p:spPr>
            <a:xfrm>
              <a:off x="2048121" y="2562420"/>
              <a:ext cx="238301" cy="1858750"/>
            </a:xfrm>
            <a:custGeom>
              <a:rect b="b" l="l" r="r" t="t"/>
              <a:pathLst>
                <a:path extrusionOk="0" h="120000" w="120000">
                  <a:moveTo>
                    <a:pt x="0" y="0"/>
                  </a:moveTo>
                  <a:lnTo>
                    <a:pt x="0" y="120000"/>
                  </a:lnTo>
                  <a:lnTo>
                    <a:pt x="120000" y="120000"/>
                  </a:lnTo>
                </a:path>
              </a:pathLst>
            </a:custGeom>
            <a:noFill/>
            <a:ln cap="flat" cmpd="sng" w="25400">
              <a:solidFill>
                <a:srgbClr val="3A66B1"/>
              </a:solidFill>
              <a:prstDash val="solid"/>
              <a:round/>
              <a:headEnd len="sm" w="sm" type="none"/>
              <a:tailEnd len="sm" w="sm" type="none"/>
            </a:ln>
          </p:spPr>
        </p:sp>
        <p:sp>
          <p:nvSpPr>
            <p:cNvPr id="362" name="Google Shape;362;p15"/>
            <p:cNvSpPr/>
            <p:nvPr/>
          </p:nvSpPr>
          <p:spPr>
            <a:xfrm>
              <a:off x="2048121" y="2562420"/>
              <a:ext cx="238301" cy="730790"/>
            </a:xfrm>
            <a:custGeom>
              <a:rect b="b" l="l" r="r" t="t"/>
              <a:pathLst>
                <a:path extrusionOk="0" h="120000" w="120000">
                  <a:moveTo>
                    <a:pt x="0" y="0"/>
                  </a:moveTo>
                  <a:lnTo>
                    <a:pt x="0" y="120000"/>
                  </a:lnTo>
                  <a:lnTo>
                    <a:pt x="120000" y="120000"/>
                  </a:lnTo>
                </a:path>
              </a:pathLst>
            </a:custGeom>
            <a:noFill/>
            <a:ln cap="flat" cmpd="sng" w="25400">
              <a:solidFill>
                <a:srgbClr val="3A66B1"/>
              </a:solidFill>
              <a:prstDash val="solid"/>
              <a:round/>
              <a:headEnd len="sm" w="sm" type="none"/>
              <a:tailEnd len="sm" w="sm" type="none"/>
            </a:ln>
          </p:spPr>
        </p:sp>
        <p:sp>
          <p:nvSpPr>
            <p:cNvPr id="363" name="Google Shape;363;p15"/>
            <p:cNvSpPr/>
            <p:nvPr/>
          </p:nvSpPr>
          <p:spPr>
            <a:xfrm>
              <a:off x="2683591" y="1434461"/>
              <a:ext cx="1922297" cy="333621"/>
            </a:xfrm>
            <a:custGeom>
              <a:rect b="b" l="l" r="r" t="t"/>
              <a:pathLst>
                <a:path extrusionOk="0" h="120000" w="120000">
                  <a:moveTo>
                    <a:pt x="120000" y="0"/>
                  </a:moveTo>
                  <a:lnTo>
                    <a:pt x="120000" y="60000"/>
                  </a:lnTo>
                  <a:lnTo>
                    <a:pt x="0" y="60000"/>
                  </a:lnTo>
                  <a:lnTo>
                    <a:pt x="0" y="120000"/>
                  </a:lnTo>
                </a:path>
              </a:pathLst>
            </a:custGeom>
            <a:noFill/>
            <a:ln cap="flat" cmpd="sng" w="25400">
              <a:solidFill>
                <a:srgbClr val="345A99"/>
              </a:solidFill>
              <a:prstDash val="solid"/>
              <a:round/>
              <a:headEnd len="sm" w="sm" type="none"/>
              <a:tailEnd len="sm" w="sm" type="none"/>
            </a:ln>
          </p:spPr>
        </p:sp>
        <p:sp>
          <p:nvSpPr>
            <p:cNvPr id="364" name="Google Shape;364;p15"/>
            <p:cNvSpPr/>
            <p:nvPr/>
          </p:nvSpPr>
          <p:spPr>
            <a:xfrm>
              <a:off x="3040829" y="4589"/>
              <a:ext cx="3130119" cy="1429871"/>
            </a:xfrm>
            <a:prstGeom prst="rect">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5"/>
            <p:cNvSpPr txBox="1"/>
            <p:nvPr/>
          </p:nvSpPr>
          <p:spPr>
            <a:xfrm>
              <a:off x="3040829" y="4589"/>
              <a:ext cx="3130119" cy="1429871"/>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4000"/>
                <a:buFont typeface="Arial"/>
                <a:buNone/>
              </a:pPr>
              <a:r>
                <a:rPr b="0" i="0" lang="hr-HR" sz="4000" u="none" cap="none" strike="noStrike">
                  <a:solidFill>
                    <a:schemeClr val="lt1"/>
                  </a:solidFill>
                  <a:latin typeface="Arial"/>
                  <a:ea typeface="Arial"/>
                  <a:cs typeface="Arial"/>
                  <a:sym typeface="Arial"/>
                </a:rPr>
                <a:t>Osnivanje školskog vrta</a:t>
              </a:r>
              <a:endParaRPr/>
            </a:p>
          </p:txBody>
        </p:sp>
        <p:sp>
          <p:nvSpPr>
            <p:cNvPr id="366" name="Google Shape;366;p15"/>
            <p:cNvSpPr/>
            <p:nvPr/>
          </p:nvSpPr>
          <p:spPr>
            <a:xfrm>
              <a:off x="1889254" y="1768082"/>
              <a:ext cx="1588675" cy="794337"/>
            </a:xfrm>
            <a:prstGeom prst="rect">
              <a:avLst/>
            </a:prstGeom>
            <a:solidFill>
              <a:srgbClr val="C55A1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5"/>
            <p:cNvSpPr txBox="1"/>
            <p:nvPr/>
          </p:nvSpPr>
          <p:spPr>
            <a:xfrm>
              <a:off x="1889254" y="1768082"/>
              <a:ext cx="1588675" cy="79433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hr-HR" sz="2800" u="none" cap="none" strike="noStrike">
                  <a:solidFill>
                    <a:schemeClr val="lt1"/>
                  </a:solidFill>
                  <a:latin typeface="Arial"/>
                  <a:ea typeface="Arial"/>
                  <a:cs typeface="Arial"/>
                  <a:sym typeface="Arial"/>
                </a:rPr>
                <a:t>Zemljište</a:t>
              </a:r>
              <a:endParaRPr/>
            </a:p>
          </p:txBody>
        </p:sp>
        <p:sp>
          <p:nvSpPr>
            <p:cNvPr id="368" name="Google Shape;368;p15"/>
            <p:cNvSpPr/>
            <p:nvPr/>
          </p:nvSpPr>
          <p:spPr>
            <a:xfrm>
              <a:off x="2286422" y="2896042"/>
              <a:ext cx="1588675" cy="794337"/>
            </a:xfrm>
            <a:prstGeom prst="rect">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5"/>
            <p:cNvSpPr txBox="1"/>
            <p:nvPr/>
          </p:nvSpPr>
          <p:spPr>
            <a:xfrm>
              <a:off x="2286422" y="2896042"/>
              <a:ext cx="1588675" cy="7943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hr-HR" sz="2200" u="none" cap="none" strike="noStrike">
                  <a:solidFill>
                    <a:schemeClr val="lt1"/>
                  </a:solidFill>
                  <a:latin typeface="Arial"/>
                  <a:ea typeface="Arial"/>
                  <a:cs typeface="Arial"/>
                  <a:sym typeface="Arial"/>
                </a:rPr>
                <a:t>izmjera</a:t>
              </a:r>
              <a:endParaRPr/>
            </a:p>
          </p:txBody>
        </p:sp>
        <p:sp>
          <p:nvSpPr>
            <p:cNvPr id="370" name="Google Shape;370;p15"/>
            <p:cNvSpPr/>
            <p:nvPr/>
          </p:nvSpPr>
          <p:spPr>
            <a:xfrm>
              <a:off x="2286422" y="4024002"/>
              <a:ext cx="1588675" cy="794337"/>
            </a:xfrm>
            <a:prstGeom prst="rect">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5"/>
            <p:cNvSpPr txBox="1"/>
            <p:nvPr/>
          </p:nvSpPr>
          <p:spPr>
            <a:xfrm>
              <a:off x="2286422" y="4024002"/>
              <a:ext cx="1588675" cy="7943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hr-HR" sz="2200" u="none" cap="none" strike="noStrike">
                  <a:solidFill>
                    <a:schemeClr val="lt1"/>
                  </a:solidFill>
                  <a:latin typeface="Arial"/>
                  <a:ea typeface="Arial"/>
                  <a:cs typeface="Arial"/>
                  <a:sym typeface="Arial"/>
                </a:rPr>
                <a:t>ograda</a:t>
              </a:r>
              <a:endParaRPr/>
            </a:p>
          </p:txBody>
        </p:sp>
        <p:sp>
          <p:nvSpPr>
            <p:cNvPr id="372" name="Google Shape;372;p15"/>
            <p:cNvSpPr/>
            <p:nvPr/>
          </p:nvSpPr>
          <p:spPr>
            <a:xfrm>
              <a:off x="2286422" y="5151961"/>
              <a:ext cx="1588675" cy="794337"/>
            </a:xfrm>
            <a:prstGeom prst="rect">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5"/>
            <p:cNvSpPr txBox="1"/>
            <p:nvPr/>
          </p:nvSpPr>
          <p:spPr>
            <a:xfrm>
              <a:off x="2286422" y="5151961"/>
              <a:ext cx="1588675" cy="7943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hr-HR" sz="2200" u="none" cap="none" strike="noStrike">
                  <a:solidFill>
                    <a:schemeClr val="lt1"/>
                  </a:solidFill>
                  <a:latin typeface="Arial"/>
                  <a:ea typeface="Arial"/>
                  <a:cs typeface="Arial"/>
                  <a:sym typeface="Arial"/>
                </a:rPr>
                <a:t>oranje</a:t>
              </a:r>
              <a:endParaRPr/>
            </a:p>
          </p:txBody>
        </p:sp>
        <p:sp>
          <p:nvSpPr>
            <p:cNvPr id="374" name="Google Shape;374;p15"/>
            <p:cNvSpPr/>
            <p:nvPr/>
          </p:nvSpPr>
          <p:spPr>
            <a:xfrm>
              <a:off x="3811551" y="1768082"/>
              <a:ext cx="1588675" cy="794337"/>
            </a:xfrm>
            <a:prstGeom prst="rect">
              <a:avLst/>
            </a:prstGeom>
            <a:solidFill>
              <a:srgbClr val="C55A1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5"/>
            <p:cNvSpPr txBox="1"/>
            <p:nvPr/>
          </p:nvSpPr>
          <p:spPr>
            <a:xfrm>
              <a:off x="3811551" y="1768082"/>
              <a:ext cx="1588675" cy="79433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hr-HR" sz="2800" u="none" cap="none" strike="noStrike">
                  <a:solidFill>
                    <a:schemeClr val="lt1"/>
                  </a:solidFill>
                  <a:latin typeface="Arial"/>
                  <a:ea typeface="Arial"/>
                  <a:cs typeface="Arial"/>
                  <a:sym typeface="Arial"/>
                </a:rPr>
                <a:t>Kulture</a:t>
              </a:r>
              <a:endParaRPr/>
            </a:p>
          </p:txBody>
        </p:sp>
        <p:sp>
          <p:nvSpPr>
            <p:cNvPr id="376" name="Google Shape;376;p15"/>
            <p:cNvSpPr/>
            <p:nvPr/>
          </p:nvSpPr>
          <p:spPr>
            <a:xfrm>
              <a:off x="4208720" y="2896042"/>
              <a:ext cx="1588675" cy="794337"/>
            </a:xfrm>
            <a:prstGeom prst="rect">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5"/>
            <p:cNvSpPr txBox="1"/>
            <p:nvPr/>
          </p:nvSpPr>
          <p:spPr>
            <a:xfrm>
              <a:off x="4208720" y="2896042"/>
              <a:ext cx="1588675" cy="7943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hr-HR" sz="2200" u="none" cap="none" strike="noStrike">
                  <a:solidFill>
                    <a:schemeClr val="lt1"/>
                  </a:solidFill>
                  <a:latin typeface="Arial"/>
                  <a:ea typeface="Arial"/>
                  <a:cs typeface="Arial"/>
                  <a:sym typeface="Arial"/>
                </a:rPr>
                <a:t>odabir, plodored</a:t>
              </a:r>
              <a:endParaRPr/>
            </a:p>
          </p:txBody>
        </p:sp>
        <p:sp>
          <p:nvSpPr>
            <p:cNvPr id="378" name="Google Shape;378;p15"/>
            <p:cNvSpPr/>
            <p:nvPr/>
          </p:nvSpPr>
          <p:spPr>
            <a:xfrm>
              <a:off x="4208720" y="4024002"/>
              <a:ext cx="1588675" cy="794337"/>
            </a:xfrm>
            <a:prstGeom prst="rect">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5"/>
            <p:cNvSpPr txBox="1"/>
            <p:nvPr/>
          </p:nvSpPr>
          <p:spPr>
            <a:xfrm>
              <a:off x="4208720" y="4024002"/>
              <a:ext cx="1588675" cy="7943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hr-HR" sz="2200" u="none" cap="none" strike="noStrike">
                  <a:solidFill>
                    <a:schemeClr val="lt1"/>
                  </a:solidFill>
                  <a:latin typeface="Arial"/>
                  <a:ea typeface="Arial"/>
                  <a:cs typeface="Arial"/>
                  <a:sym typeface="Arial"/>
                </a:rPr>
                <a:t>nabava sjemena</a:t>
              </a:r>
              <a:endParaRPr/>
            </a:p>
          </p:txBody>
        </p:sp>
        <p:sp>
          <p:nvSpPr>
            <p:cNvPr id="380" name="Google Shape;380;p15"/>
            <p:cNvSpPr/>
            <p:nvPr/>
          </p:nvSpPr>
          <p:spPr>
            <a:xfrm>
              <a:off x="5763842" y="1768082"/>
              <a:ext cx="1588675" cy="794337"/>
            </a:xfrm>
            <a:prstGeom prst="rect">
              <a:avLst/>
            </a:prstGeom>
            <a:solidFill>
              <a:srgbClr val="C55A1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5"/>
            <p:cNvSpPr txBox="1"/>
            <p:nvPr/>
          </p:nvSpPr>
          <p:spPr>
            <a:xfrm>
              <a:off x="5763842" y="1768082"/>
              <a:ext cx="1588675" cy="794337"/>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2600"/>
                <a:buFont typeface="Arial"/>
                <a:buNone/>
              </a:pPr>
              <a:r>
                <a:rPr b="0" i="0" lang="hr-HR" sz="2600" u="none" cap="none" strike="noStrike">
                  <a:solidFill>
                    <a:schemeClr val="lt1"/>
                  </a:solidFill>
                  <a:latin typeface="Arial"/>
                  <a:ea typeface="Arial"/>
                  <a:cs typeface="Arial"/>
                  <a:sym typeface="Arial"/>
                </a:rPr>
                <a:t>Obrada u 1. </a:t>
              </a:r>
              <a:r>
                <a:rPr b="0" i="0" lang="hr-HR" sz="2800" u="none" cap="none" strike="noStrike">
                  <a:solidFill>
                    <a:schemeClr val="lt1"/>
                  </a:solidFill>
                  <a:latin typeface="Arial"/>
                  <a:ea typeface="Arial"/>
                  <a:cs typeface="Arial"/>
                  <a:sym typeface="Arial"/>
                </a:rPr>
                <a:t>godini</a:t>
              </a:r>
              <a:endParaRPr/>
            </a:p>
          </p:txBody>
        </p:sp>
        <p:sp>
          <p:nvSpPr>
            <p:cNvPr id="382" name="Google Shape;382;p15"/>
            <p:cNvSpPr/>
            <p:nvPr/>
          </p:nvSpPr>
          <p:spPr>
            <a:xfrm>
              <a:off x="6131017" y="2896042"/>
              <a:ext cx="1588675" cy="794337"/>
            </a:xfrm>
            <a:prstGeom prst="rect">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
            <p:cNvSpPr txBox="1"/>
            <p:nvPr/>
          </p:nvSpPr>
          <p:spPr>
            <a:xfrm>
              <a:off x="6131017" y="2896042"/>
              <a:ext cx="1588675" cy="7943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hr-HR" sz="2200" u="none" cap="none" strike="noStrike">
                  <a:solidFill>
                    <a:schemeClr val="lt1"/>
                  </a:solidFill>
                  <a:latin typeface="Arial"/>
                  <a:ea typeface="Arial"/>
                  <a:cs typeface="Arial"/>
                  <a:sym typeface="Arial"/>
                </a:rPr>
                <a:t>priprema gredica</a:t>
              </a:r>
              <a:endParaRPr/>
            </a:p>
          </p:txBody>
        </p:sp>
        <p:sp>
          <p:nvSpPr>
            <p:cNvPr id="384" name="Google Shape;384;p15"/>
            <p:cNvSpPr/>
            <p:nvPr/>
          </p:nvSpPr>
          <p:spPr>
            <a:xfrm>
              <a:off x="6131017" y="4024002"/>
              <a:ext cx="1801939" cy="794337"/>
            </a:xfrm>
            <a:prstGeom prst="rect">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5"/>
            <p:cNvSpPr txBox="1"/>
            <p:nvPr/>
          </p:nvSpPr>
          <p:spPr>
            <a:xfrm>
              <a:off x="6131017" y="4024002"/>
              <a:ext cx="1801939" cy="7943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hr-HR" sz="2200" u="none" cap="none" strike="noStrike">
                  <a:solidFill>
                    <a:schemeClr val="lt1"/>
                  </a:solidFill>
                  <a:latin typeface="Arial"/>
                  <a:ea typeface="Arial"/>
                  <a:cs typeface="Arial"/>
                  <a:sym typeface="Arial"/>
                </a:rPr>
                <a:t>sadnja, obrada, berba</a:t>
              </a:r>
              <a:endParaRPr/>
            </a:p>
          </p:txBody>
        </p:sp>
        <p:sp>
          <p:nvSpPr>
            <p:cNvPr id="386" name="Google Shape;386;p15"/>
            <p:cNvSpPr/>
            <p:nvPr/>
          </p:nvSpPr>
          <p:spPr>
            <a:xfrm>
              <a:off x="6131017" y="5151961"/>
              <a:ext cx="1588675" cy="794337"/>
            </a:xfrm>
            <a:prstGeom prst="rect">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5"/>
            <p:cNvSpPr txBox="1"/>
            <p:nvPr/>
          </p:nvSpPr>
          <p:spPr>
            <a:xfrm>
              <a:off x="6131017" y="5151961"/>
              <a:ext cx="1588675" cy="7943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hr-HR" sz="2200" u="none" cap="none" strike="noStrike">
                  <a:solidFill>
                    <a:schemeClr val="lt1"/>
                  </a:solidFill>
                  <a:latin typeface="Arial"/>
                  <a:ea typeface="Arial"/>
                  <a:cs typeface="Arial"/>
                  <a:sym typeface="Arial"/>
                </a:rPr>
                <a:t>distribucija plodova</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
          <p:cNvSpPr txBox="1"/>
          <p:nvPr>
            <p:ph type="title"/>
          </p:nvPr>
        </p:nvSpPr>
        <p:spPr>
          <a:xfrm>
            <a:off x="603449" y="3064400"/>
            <a:ext cx="5344590"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Područja digitalne zrelosti škola</a:t>
            </a:r>
            <a:endParaRPr/>
          </a:p>
        </p:txBody>
      </p:sp>
      <p:grpSp>
        <p:nvGrpSpPr>
          <p:cNvPr id="142" name="Google Shape;142;p3"/>
          <p:cNvGrpSpPr/>
          <p:nvPr/>
        </p:nvGrpSpPr>
        <p:grpSpPr>
          <a:xfrm>
            <a:off x="6321577" y="791707"/>
            <a:ext cx="5538313" cy="5274584"/>
            <a:chOff x="676" y="481108"/>
            <a:chExt cx="5538313" cy="5274584"/>
          </a:xfrm>
        </p:grpSpPr>
        <p:sp>
          <p:nvSpPr>
            <p:cNvPr id="143" name="Google Shape;143;p3"/>
            <p:cNvSpPr/>
            <p:nvPr/>
          </p:nvSpPr>
          <p:spPr>
            <a:xfrm>
              <a:off x="676" y="481108"/>
              <a:ext cx="2637292" cy="1582375"/>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txBox="1"/>
            <p:nvPr/>
          </p:nvSpPr>
          <p:spPr>
            <a:xfrm>
              <a:off x="676" y="481108"/>
              <a:ext cx="2637292" cy="15823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hr-HR" sz="2400" u="none" cap="none" strike="noStrike">
                  <a:solidFill>
                    <a:schemeClr val="lt1"/>
                  </a:solidFill>
                  <a:latin typeface="Calibri"/>
                  <a:ea typeface="Calibri"/>
                  <a:cs typeface="Calibri"/>
                  <a:sym typeface="Calibri"/>
                </a:rPr>
                <a:t>1. Planiranje, upravljanje i vođenje</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2901697" y="481108"/>
              <a:ext cx="2637292" cy="1582375"/>
            </a:xfrm>
            <a:prstGeom prst="rect">
              <a:avLst/>
            </a:prstGeom>
            <a:solidFill>
              <a:srgbClr val="29999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
            <p:cNvSpPr txBox="1"/>
            <p:nvPr/>
          </p:nvSpPr>
          <p:spPr>
            <a:xfrm>
              <a:off x="2901697" y="481108"/>
              <a:ext cx="2637292" cy="15823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hr-HR" sz="2400" u="none" cap="none" strike="noStrike">
                  <a:solidFill>
                    <a:schemeClr val="lt1"/>
                  </a:solidFill>
                  <a:latin typeface="Calibri"/>
                  <a:ea typeface="Calibri"/>
                  <a:cs typeface="Calibri"/>
                  <a:sym typeface="Calibri"/>
                </a:rPr>
                <a:t>2. Digitalne tehnologije u učenju i poučavanju</a:t>
              </a:r>
              <a:endParaRPr b="0" i="0" sz="1400" u="none" cap="none" strike="noStrike">
                <a:solidFill>
                  <a:srgbClr val="000000"/>
                </a:solidFill>
                <a:latin typeface="Arial"/>
                <a:ea typeface="Arial"/>
                <a:cs typeface="Arial"/>
                <a:sym typeface="Arial"/>
              </a:endParaRPr>
            </a:p>
          </p:txBody>
        </p:sp>
        <p:sp>
          <p:nvSpPr>
            <p:cNvPr id="147" name="Google Shape;147;p3"/>
            <p:cNvSpPr/>
            <p:nvPr/>
          </p:nvSpPr>
          <p:spPr>
            <a:xfrm>
              <a:off x="676" y="2327213"/>
              <a:ext cx="2637292" cy="1582375"/>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
            <p:cNvSpPr txBox="1"/>
            <p:nvPr/>
          </p:nvSpPr>
          <p:spPr>
            <a:xfrm>
              <a:off x="676" y="2327213"/>
              <a:ext cx="2637292" cy="15823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hr-HR" sz="2400" u="none" cap="none" strike="noStrike">
                  <a:solidFill>
                    <a:schemeClr val="lt1"/>
                  </a:solidFill>
                  <a:latin typeface="Calibri"/>
                  <a:ea typeface="Calibri"/>
                  <a:cs typeface="Calibri"/>
                  <a:sym typeface="Calibri"/>
                </a:rPr>
                <a:t>3. Razvoj digitalnih kompetencija</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2901697" y="2327213"/>
              <a:ext cx="2637292" cy="1582375"/>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
            <p:cNvSpPr txBox="1"/>
            <p:nvPr/>
          </p:nvSpPr>
          <p:spPr>
            <a:xfrm>
              <a:off x="2901697" y="2327213"/>
              <a:ext cx="2637292" cy="15823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hr-HR" sz="2400" u="none" cap="none" strike="noStrike">
                  <a:solidFill>
                    <a:schemeClr val="lt1"/>
                  </a:solidFill>
                  <a:latin typeface="Calibri"/>
                  <a:ea typeface="Calibri"/>
                  <a:cs typeface="Calibri"/>
                  <a:sym typeface="Calibri"/>
                </a:rPr>
                <a:t>4. Digitalna kultura</a:t>
              </a:r>
              <a:endParaRPr b="0" i="0" sz="1400" u="none" cap="none" strike="noStrike">
                <a:solidFill>
                  <a:srgbClr val="000000"/>
                </a:solidFill>
                <a:latin typeface="Arial"/>
                <a:ea typeface="Arial"/>
                <a:cs typeface="Arial"/>
                <a:sym typeface="Arial"/>
              </a:endParaRPr>
            </a:p>
          </p:txBody>
        </p:sp>
        <p:sp>
          <p:nvSpPr>
            <p:cNvPr id="151" name="Google Shape;151;p3"/>
            <p:cNvSpPr/>
            <p:nvPr/>
          </p:nvSpPr>
          <p:spPr>
            <a:xfrm>
              <a:off x="1451186" y="4173317"/>
              <a:ext cx="2637292" cy="1582375"/>
            </a:xfrm>
            <a:prstGeom prst="rect">
              <a:avLst/>
            </a:prstGeom>
            <a:solidFill>
              <a:srgbClr val="E71A7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
            <p:cNvSpPr txBox="1"/>
            <p:nvPr/>
          </p:nvSpPr>
          <p:spPr>
            <a:xfrm>
              <a:off x="1451186" y="4173317"/>
              <a:ext cx="2637292" cy="15823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hr-HR" sz="2400" u="none" cap="none" strike="noStrike">
                  <a:solidFill>
                    <a:schemeClr val="lt1"/>
                  </a:solidFill>
                  <a:latin typeface="Calibri"/>
                  <a:ea typeface="Calibri"/>
                  <a:cs typeface="Calibri"/>
                  <a:sym typeface="Calibri"/>
                </a:rPr>
                <a:t>5. Infrastruktura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177cb4f6708_0_67"/>
          <p:cNvSpPr txBox="1"/>
          <p:nvPr>
            <p:ph type="title"/>
          </p:nvPr>
        </p:nvSpPr>
        <p:spPr>
          <a:xfrm>
            <a:off x="576825" y="78975"/>
            <a:ext cx="5307000" cy="2622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Treći krug: Popis rezultata i aktivnosti</a:t>
            </a:r>
            <a:endParaRPr sz="3800"/>
          </a:p>
        </p:txBody>
      </p:sp>
      <p:sp>
        <p:nvSpPr>
          <p:cNvPr id="394" name="Google Shape;394;g177cb4f6708_0_67"/>
          <p:cNvSpPr txBox="1"/>
          <p:nvPr>
            <p:ph idx="1" type="body"/>
          </p:nvPr>
        </p:nvSpPr>
        <p:spPr>
          <a:xfrm>
            <a:off x="474975" y="3046500"/>
            <a:ext cx="5466300" cy="35907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SzPct val="163524"/>
              <a:buNone/>
            </a:pPr>
            <a:r>
              <a:rPr b="1" lang="hr-HR" sz="2590"/>
              <a:t>1. razina: Naziv projekta </a:t>
            </a:r>
            <a:endParaRPr b="1" sz="2590"/>
          </a:p>
          <a:p>
            <a:pPr indent="0" lvl="0" marL="0" rtl="0" algn="l">
              <a:lnSpc>
                <a:spcPct val="115000"/>
              </a:lnSpc>
              <a:spcBef>
                <a:spcPts val="0"/>
              </a:spcBef>
              <a:spcAft>
                <a:spcPts val="0"/>
              </a:spcAft>
              <a:buSzPct val="163524"/>
              <a:buNone/>
            </a:pPr>
            <a:r>
              <a:t/>
            </a:r>
            <a:endParaRPr sz="2590"/>
          </a:p>
          <a:p>
            <a:pPr indent="0" lvl="0" marL="0" rtl="0" algn="l">
              <a:lnSpc>
                <a:spcPct val="115000"/>
              </a:lnSpc>
              <a:spcBef>
                <a:spcPts val="0"/>
              </a:spcBef>
              <a:spcAft>
                <a:spcPts val="0"/>
              </a:spcAft>
              <a:buSzPct val="163524"/>
              <a:buNone/>
            </a:pPr>
            <a:r>
              <a:rPr b="1" lang="hr-HR" sz="2590"/>
              <a:t>2. razina: Rezultati/ishodi </a:t>
            </a:r>
            <a:endParaRPr sz="2590"/>
          </a:p>
          <a:p>
            <a:pPr indent="0" lvl="0" marL="0" rtl="0" algn="l">
              <a:lnSpc>
                <a:spcPct val="115000"/>
              </a:lnSpc>
              <a:spcBef>
                <a:spcPts val="0"/>
              </a:spcBef>
              <a:spcAft>
                <a:spcPts val="0"/>
              </a:spcAft>
              <a:buSzPct val="163524"/>
              <a:buNone/>
            </a:pPr>
            <a:r>
              <a:rPr lang="hr-HR" sz="2590"/>
              <a:t>podijelite projekt na glavne komponente: grupirajte navedene rezultate u skupine</a:t>
            </a:r>
            <a:endParaRPr sz="2590"/>
          </a:p>
          <a:p>
            <a:pPr indent="0" lvl="0" marL="0" rtl="0" algn="l">
              <a:lnSpc>
                <a:spcPct val="115000"/>
              </a:lnSpc>
              <a:spcBef>
                <a:spcPts val="0"/>
              </a:spcBef>
              <a:spcAft>
                <a:spcPts val="0"/>
              </a:spcAft>
              <a:buSzPct val="163524"/>
              <a:buNone/>
            </a:pPr>
            <a:r>
              <a:t/>
            </a:r>
            <a:endParaRPr sz="2590"/>
          </a:p>
          <a:p>
            <a:pPr indent="0" lvl="0" marL="0" rtl="0" algn="l">
              <a:lnSpc>
                <a:spcPct val="115000"/>
              </a:lnSpc>
              <a:spcBef>
                <a:spcPts val="0"/>
              </a:spcBef>
              <a:spcAft>
                <a:spcPts val="0"/>
              </a:spcAft>
              <a:buSzPct val="163524"/>
              <a:buNone/>
            </a:pPr>
            <a:r>
              <a:rPr b="1" lang="hr-HR" sz="2590"/>
              <a:t>3. razina: Aktivnosti</a:t>
            </a:r>
            <a:endParaRPr b="1" sz="2590"/>
          </a:p>
          <a:p>
            <a:pPr indent="0" lvl="0" marL="0" rtl="0" algn="l">
              <a:lnSpc>
                <a:spcPct val="115000"/>
              </a:lnSpc>
              <a:spcBef>
                <a:spcPts val="0"/>
              </a:spcBef>
              <a:spcAft>
                <a:spcPts val="0"/>
              </a:spcAft>
              <a:buSzPct val="163524"/>
              <a:buNone/>
            </a:pPr>
            <a:r>
              <a:rPr lang="hr-HR" sz="2590"/>
              <a:t>navedite aktivnosti koje se moraju provoditi kako bi se proizveli rezultati</a:t>
            </a:r>
            <a:endParaRPr sz="2590"/>
          </a:p>
        </p:txBody>
      </p:sp>
      <p:pic>
        <p:nvPicPr>
          <p:cNvPr id="395" name="Google Shape;395;g177cb4f6708_0_67"/>
          <p:cNvPicPr preferRelativeResize="0"/>
          <p:nvPr/>
        </p:nvPicPr>
        <p:blipFill rotWithShape="1">
          <a:blip r:embed="rId3">
            <a:alphaModFix/>
          </a:blip>
          <a:srcRect b="0" l="11173" r="12298" t="0"/>
          <a:stretch/>
        </p:blipFill>
        <p:spPr>
          <a:xfrm>
            <a:off x="6265325" y="464675"/>
            <a:ext cx="5740401" cy="56761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13b3eca1c0d_0_116"/>
          <p:cNvSpPr txBox="1"/>
          <p:nvPr>
            <p:ph type="title"/>
          </p:nvPr>
        </p:nvSpPr>
        <p:spPr>
          <a:xfrm>
            <a:off x="576825" y="394900"/>
            <a:ext cx="5122800" cy="2698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solidFill>
                  <a:schemeClr val="dk1"/>
                </a:solidFill>
              </a:rPr>
              <a:t>Upravljanje projektima</a:t>
            </a:r>
            <a:endParaRPr>
              <a:solidFill>
                <a:schemeClr val="dk1"/>
              </a:solidFill>
            </a:endParaRPr>
          </a:p>
        </p:txBody>
      </p:sp>
      <p:sp>
        <p:nvSpPr>
          <p:cNvPr id="402" name="Google Shape;402;g13b3eca1c0d_0_116"/>
          <p:cNvSpPr txBox="1"/>
          <p:nvPr>
            <p:ph idx="2" type="body"/>
          </p:nvPr>
        </p:nvSpPr>
        <p:spPr>
          <a:xfrm>
            <a:off x="6212621" y="617575"/>
            <a:ext cx="5780400" cy="5424300"/>
          </a:xfrm>
          <a:prstGeom prst="rect">
            <a:avLst/>
          </a:prstGeom>
          <a:noFill/>
          <a:ln>
            <a:noFill/>
          </a:ln>
        </p:spPr>
        <p:txBody>
          <a:bodyPr anchorCtr="0" anchor="ctr" bIns="45700" lIns="91425" spcFirstLastPara="1" rIns="91425" wrap="square" tIns="45700">
            <a:normAutofit/>
          </a:bodyPr>
          <a:lstStyle/>
          <a:p>
            <a:pPr indent="-342900" lvl="0" marL="342900" rtl="0" algn="l">
              <a:lnSpc>
                <a:spcPct val="100000"/>
              </a:lnSpc>
              <a:spcBef>
                <a:spcPts val="0"/>
              </a:spcBef>
              <a:spcAft>
                <a:spcPts val="0"/>
              </a:spcAft>
              <a:buClr>
                <a:srgbClr val="7F7F7F"/>
              </a:buClr>
              <a:buSzPts val="2400"/>
              <a:buFont typeface="Noto Sans Symbols"/>
              <a:buChar char="❑"/>
            </a:pPr>
            <a:r>
              <a:rPr lang="hr-HR" sz="2400">
                <a:latin typeface="Open Sans"/>
                <a:ea typeface="Open Sans"/>
                <a:cs typeface="Open Sans"/>
                <a:sym typeface="Open Sans"/>
              </a:rPr>
              <a:t>Što se želi postići? Što se može postići? (svrha, ciljevi)</a:t>
            </a:r>
            <a:endParaRPr sz="1400">
              <a:solidFill>
                <a:schemeClr val="dk1"/>
              </a:solidFill>
              <a:latin typeface="Arial"/>
              <a:ea typeface="Arial"/>
              <a:cs typeface="Arial"/>
              <a:sym typeface="Arial"/>
            </a:endParaRPr>
          </a:p>
          <a:p>
            <a:pPr indent="-342900" lvl="0" marL="342900" rtl="0" algn="l">
              <a:lnSpc>
                <a:spcPct val="100000"/>
              </a:lnSpc>
              <a:spcBef>
                <a:spcPts val="1200"/>
              </a:spcBef>
              <a:spcAft>
                <a:spcPts val="0"/>
              </a:spcAft>
              <a:buClr>
                <a:srgbClr val="7F7F7F"/>
              </a:buClr>
              <a:buSzPts val="2400"/>
              <a:buFont typeface="Noto Sans Symbols"/>
              <a:buChar char="❑"/>
            </a:pPr>
            <a:r>
              <a:rPr lang="hr-HR" sz="2400">
                <a:latin typeface="Open Sans"/>
                <a:ea typeface="Open Sans"/>
                <a:cs typeface="Open Sans"/>
                <a:sym typeface="Open Sans"/>
              </a:rPr>
              <a:t>Što sve će biti dio projekta, a što neće? (opseg)</a:t>
            </a:r>
            <a:endParaRPr sz="1400">
              <a:solidFill>
                <a:schemeClr val="dk1"/>
              </a:solidFill>
              <a:latin typeface="Arial"/>
              <a:ea typeface="Arial"/>
              <a:cs typeface="Arial"/>
              <a:sym typeface="Arial"/>
            </a:endParaRPr>
          </a:p>
          <a:p>
            <a:pPr indent="-342900" lvl="0" marL="342900" rtl="0" algn="l">
              <a:lnSpc>
                <a:spcPct val="100000"/>
              </a:lnSpc>
              <a:spcBef>
                <a:spcPts val="1200"/>
              </a:spcBef>
              <a:spcAft>
                <a:spcPts val="0"/>
              </a:spcAft>
              <a:buClr>
                <a:srgbClr val="7F7F7F"/>
              </a:buClr>
              <a:buSzPts val="2400"/>
              <a:buFont typeface="Noto Sans Symbols"/>
              <a:buChar char="❑"/>
            </a:pPr>
            <a:r>
              <a:rPr lang="hr-HR" sz="2400">
                <a:latin typeface="Open Sans"/>
                <a:ea typeface="Open Sans"/>
                <a:cs typeface="Open Sans"/>
                <a:sym typeface="Open Sans"/>
              </a:rPr>
              <a:t>Tko vodi projekt? Tko sudjeluje u njemu?</a:t>
            </a:r>
            <a:endParaRPr sz="1400">
              <a:solidFill>
                <a:schemeClr val="dk1"/>
              </a:solidFill>
              <a:latin typeface="Arial"/>
              <a:ea typeface="Arial"/>
              <a:cs typeface="Arial"/>
              <a:sym typeface="Arial"/>
            </a:endParaRPr>
          </a:p>
          <a:p>
            <a:pPr indent="-342900" lvl="0" marL="342900" rtl="0" algn="l">
              <a:lnSpc>
                <a:spcPct val="100000"/>
              </a:lnSpc>
              <a:spcBef>
                <a:spcPts val="1200"/>
              </a:spcBef>
              <a:spcAft>
                <a:spcPts val="0"/>
              </a:spcAft>
              <a:buClr>
                <a:srgbClr val="7F7F7F"/>
              </a:buClr>
              <a:buSzPts val="2400"/>
              <a:buFont typeface="Noto Sans Symbols"/>
              <a:buChar char="❑"/>
            </a:pPr>
            <a:r>
              <a:rPr lang="hr-HR" sz="2400">
                <a:latin typeface="Open Sans"/>
                <a:ea typeface="Open Sans"/>
                <a:cs typeface="Open Sans"/>
                <a:sym typeface="Open Sans"/>
              </a:rPr>
              <a:t>Koliko vremena je na raspolaganju? Kada projekt mora završiti?</a:t>
            </a:r>
            <a:endParaRPr sz="1400">
              <a:solidFill>
                <a:schemeClr val="dk1"/>
              </a:solidFill>
              <a:latin typeface="Arial"/>
              <a:ea typeface="Arial"/>
              <a:cs typeface="Arial"/>
              <a:sym typeface="Arial"/>
            </a:endParaRPr>
          </a:p>
          <a:p>
            <a:pPr indent="-342900" lvl="0" marL="342900" rtl="0" algn="l">
              <a:lnSpc>
                <a:spcPct val="100000"/>
              </a:lnSpc>
              <a:spcBef>
                <a:spcPts val="1200"/>
              </a:spcBef>
              <a:spcAft>
                <a:spcPts val="0"/>
              </a:spcAft>
              <a:buClr>
                <a:srgbClr val="7F7F7F"/>
              </a:buClr>
              <a:buSzPts val="2400"/>
              <a:buFont typeface="Noto Sans Symbols"/>
              <a:buChar char="❑"/>
            </a:pPr>
            <a:r>
              <a:rPr lang="hr-HR" sz="2400">
                <a:latin typeface="Open Sans"/>
                <a:ea typeface="Open Sans"/>
                <a:cs typeface="Open Sans"/>
                <a:sym typeface="Open Sans"/>
              </a:rPr>
              <a:t>Koja su materijalna i financijska sredstva na raspolaganju?</a:t>
            </a:r>
            <a:endParaRPr sz="1400">
              <a:solidFill>
                <a:schemeClr val="dk1"/>
              </a:solidFill>
              <a:latin typeface="Arial"/>
              <a:ea typeface="Arial"/>
              <a:cs typeface="Arial"/>
              <a:sym typeface="Arial"/>
            </a:endParaRPr>
          </a:p>
          <a:p>
            <a:pPr indent="-342900" lvl="0" marL="342900" rtl="0" algn="l">
              <a:lnSpc>
                <a:spcPct val="100000"/>
              </a:lnSpc>
              <a:spcBef>
                <a:spcPts val="1200"/>
              </a:spcBef>
              <a:spcAft>
                <a:spcPts val="0"/>
              </a:spcAft>
              <a:buClr>
                <a:srgbClr val="7F7F7F"/>
              </a:buClr>
              <a:buSzPts val="2400"/>
              <a:buFont typeface="Noto Sans Symbols"/>
              <a:buChar char="❑"/>
            </a:pPr>
            <a:r>
              <a:rPr lang="hr-HR" sz="2400">
                <a:latin typeface="Open Sans"/>
                <a:ea typeface="Open Sans"/>
                <a:cs typeface="Open Sans"/>
                <a:sym typeface="Open Sans"/>
              </a:rPr>
              <a:t>Koji su rizici?</a:t>
            </a:r>
            <a:endParaRPr sz="1400">
              <a:solidFill>
                <a:schemeClr val="dk1"/>
              </a:solidFill>
              <a:latin typeface="Arial"/>
              <a:ea typeface="Arial"/>
              <a:cs typeface="Arial"/>
              <a:sym typeface="Arial"/>
            </a:endParaRPr>
          </a:p>
          <a:p>
            <a:pPr indent="-342900" lvl="0" marL="342900" rtl="0" algn="l">
              <a:lnSpc>
                <a:spcPct val="100000"/>
              </a:lnSpc>
              <a:spcBef>
                <a:spcPts val="1200"/>
              </a:spcBef>
              <a:spcAft>
                <a:spcPts val="0"/>
              </a:spcAft>
              <a:buClr>
                <a:srgbClr val="7F7F7F"/>
              </a:buClr>
              <a:buSzPts val="2400"/>
              <a:buFont typeface="Noto Sans Symbols"/>
              <a:buChar char="❑"/>
            </a:pPr>
            <a:r>
              <a:rPr lang="hr-HR" sz="2400">
                <a:latin typeface="Open Sans"/>
                <a:ea typeface="Open Sans"/>
                <a:cs typeface="Open Sans"/>
                <a:sym typeface="Open Sans"/>
              </a:rPr>
              <a:t>…</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13b3eca1c0d_0_44"/>
          <p:cNvSpPr txBox="1"/>
          <p:nvPr>
            <p:ph type="title"/>
          </p:nvPr>
        </p:nvSpPr>
        <p:spPr>
          <a:xfrm>
            <a:off x="576816" y="2582862"/>
            <a:ext cx="3932100"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hr-HR"/>
              <a:t>Projektni trokut</a:t>
            </a:r>
            <a:endParaRPr/>
          </a:p>
        </p:txBody>
      </p:sp>
      <p:sp>
        <p:nvSpPr>
          <p:cNvPr id="409" name="Google Shape;409;g13b3eca1c0d_0_44"/>
          <p:cNvSpPr/>
          <p:nvPr>
            <p:ph idx="2" type="pic"/>
          </p:nvPr>
        </p:nvSpPr>
        <p:spPr>
          <a:xfrm>
            <a:off x="4876800" y="0"/>
            <a:ext cx="7315200" cy="6765900"/>
          </a:xfrm>
          <a:prstGeom prst="rect">
            <a:avLst/>
          </a:prstGeom>
          <a:noFill/>
          <a:ln>
            <a:noFill/>
          </a:ln>
        </p:spPr>
      </p:sp>
      <p:pic>
        <p:nvPicPr>
          <p:cNvPr id="410" name="Google Shape;410;g13b3eca1c0d_0_44"/>
          <p:cNvPicPr preferRelativeResize="0"/>
          <p:nvPr/>
        </p:nvPicPr>
        <p:blipFill rotWithShape="1">
          <a:blip r:embed="rId3">
            <a:alphaModFix/>
          </a:blip>
          <a:srcRect b="0" l="0" r="0" t="0"/>
          <a:stretch/>
        </p:blipFill>
        <p:spPr>
          <a:xfrm>
            <a:off x="5672975" y="1045876"/>
            <a:ext cx="4996250" cy="4034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5" name="Shape 415"/>
        <p:cNvGrpSpPr/>
        <p:nvPr/>
      </p:nvGrpSpPr>
      <p:grpSpPr>
        <a:xfrm>
          <a:off x="0" y="0"/>
          <a:ext cx="0" cy="0"/>
          <a:chOff x="0" y="0"/>
          <a:chExt cx="0" cy="0"/>
        </a:xfrm>
      </p:grpSpPr>
      <p:sp>
        <p:nvSpPr>
          <p:cNvPr id="416" name="Google Shape;416;g13b3eca1c0d_0_68"/>
          <p:cNvSpPr txBox="1"/>
          <p:nvPr/>
        </p:nvSpPr>
        <p:spPr>
          <a:xfrm>
            <a:off x="2210300" y="164275"/>
            <a:ext cx="8583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hr-HR" sz="3600" u="none" cap="none" strike="noStrike">
                <a:solidFill>
                  <a:srgbClr val="000000"/>
                </a:solidFill>
                <a:latin typeface="Open Sans"/>
                <a:ea typeface="Open Sans"/>
                <a:cs typeface="Open Sans"/>
                <a:sym typeface="Open Sans"/>
              </a:rPr>
              <a:t>Metodologija svjetskog kafića</a:t>
            </a:r>
            <a:endParaRPr b="0" i="0" sz="3600" u="none" cap="none" strike="noStrike">
              <a:solidFill>
                <a:srgbClr val="000000"/>
              </a:solidFill>
              <a:latin typeface="Open Sans"/>
              <a:ea typeface="Open Sans"/>
              <a:cs typeface="Open Sans"/>
              <a:sym typeface="Open Sans"/>
            </a:endParaRPr>
          </a:p>
        </p:txBody>
      </p:sp>
      <p:sp>
        <p:nvSpPr>
          <p:cNvPr id="417" name="Google Shape;417;g13b3eca1c0d_0_68"/>
          <p:cNvSpPr txBox="1"/>
          <p:nvPr/>
        </p:nvSpPr>
        <p:spPr>
          <a:xfrm>
            <a:off x="421225" y="1658550"/>
            <a:ext cx="10833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418" name="Google Shape;418;g13b3eca1c0d_0_68"/>
          <p:cNvSpPr txBox="1"/>
          <p:nvPr/>
        </p:nvSpPr>
        <p:spPr>
          <a:xfrm>
            <a:off x="355400" y="1211000"/>
            <a:ext cx="10833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676767"/>
              </a:solidFill>
              <a:highlight>
                <a:srgbClr val="FFFFFF"/>
              </a:highlight>
              <a:latin typeface="Open Sans"/>
              <a:ea typeface="Open Sans"/>
              <a:cs typeface="Open Sans"/>
              <a:sym typeface="Open Sans"/>
            </a:endParaRPr>
          </a:p>
        </p:txBody>
      </p:sp>
      <p:pic>
        <p:nvPicPr>
          <p:cNvPr id="419" name="Google Shape;419;g13b3eca1c0d_0_68"/>
          <p:cNvPicPr preferRelativeResize="0"/>
          <p:nvPr/>
        </p:nvPicPr>
        <p:blipFill rotWithShape="1">
          <a:blip r:embed="rId3">
            <a:alphaModFix/>
          </a:blip>
          <a:srcRect b="0" l="0" r="0" t="0"/>
          <a:stretch/>
        </p:blipFill>
        <p:spPr>
          <a:xfrm>
            <a:off x="1905000" y="1449150"/>
            <a:ext cx="8583601" cy="4773127"/>
          </a:xfrm>
          <a:prstGeom prst="rect">
            <a:avLst/>
          </a:prstGeom>
          <a:noFill/>
          <a:ln>
            <a:noFill/>
          </a:ln>
        </p:spPr>
      </p:pic>
      <p:pic>
        <p:nvPicPr>
          <p:cNvPr id="420" name="Google Shape;420;g13b3eca1c0d_0_68"/>
          <p:cNvPicPr preferRelativeResize="0"/>
          <p:nvPr/>
        </p:nvPicPr>
        <p:blipFill rotWithShape="1">
          <a:blip r:embed="rId4">
            <a:alphaModFix/>
          </a:blip>
          <a:srcRect b="0" l="0" r="0" t="0"/>
          <a:stretch/>
        </p:blipFill>
        <p:spPr>
          <a:xfrm>
            <a:off x="10878325" y="5120450"/>
            <a:ext cx="1313675" cy="16364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5" name="Shape 425"/>
        <p:cNvGrpSpPr/>
        <p:nvPr/>
      </p:nvGrpSpPr>
      <p:grpSpPr>
        <a:xfrm>
          <a:off x="0" y="0"/>
          <a:ext cx="0" cy="0"/>
          <a:chOff x="0" y="0"/>
          <a:chExt cx="0" cy="0"/>
        </a:xfrm>
      </p:grpSpPr>
      <p:sp>
        <p:nvSpPr>
          <p:cNvPr id="426" name="Google Shape;426;g13b3eca1c0d_0_142"/>
          <p:cNvSpPr txBox="1"/>
          <p:nvPr/>
        </p:nvSpPr>
        <p:spPr>
          <a:xfrm>
            <a:off x="2210300" y="164275"/>
            <a:ext cx="8583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hr-HR" sz="3600" u="none" cap="none" strike="noStrike">
                <a:solidFill>
                  <a:srgbClr val="000000"/>
                </a:solidFill>
                <a:latin typeface="Open Sans"/>
                <a:ea typeface="Open Sans"/>
                <a:cs typeface="Open Sans"/>
                <a:sym typeface="Open Sans"/>
              </a:rPr>
              <a:t>Sedam načela dizajna svjetskog kafića</a:t>
            </a:r>
            <a:endParaRPr b="0" i="0" sz="3600" u="none" cap="none" strike="noStrike">
              <a:solidFill>
                <a:srgbClr val="000000"/>
              </a:solidFill>
              <a:latin typeface="Open Sans"/>
              <a:ea typeface="Open Sans"/>
              <a:cs typeface="Open Sans"/>
              <a:sym typeface="Open Sans"/>
            </a:endParaRPr>
          </a:p>
        </p:txBody>
      </p:sp>
      <p:sp>
        <p:nvSpPr>
          <p:cNvPr id="427" name="Google Shape;427;g13b3eca1c0d_0_142"/>
          <p:cNvSpPr txBox="1"/>
          <p:nvPr/>
        </p:nvSpPr>
        <p:spPr>
          <a:xfrm>
            <a:off x="421225" y="1658550"/>
            <a:ext cx="10833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428" name="Google Shape;428;g13b3eca1c0d_0_142"/>
          <p:cNvSpPr txBox="1"/>
          <p:nvPr/>
        </p:nvSpPr>
        <p:spPr>
          <a:xfrm>
            <a:off x="355400" y="1211000"/>
            <a:ext cx="10833300" cy="465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hr-HR" sz="1700" u="none" cap="none" strike="noStrike">
                <a:solidFill>
                  <a:srgbClr val="676767"/>
                </a:solidFill>
                <a:highlight>
                  <a:srgbClr val="FFFFFF"/>
                </a:highlight>
                <a:latin typeface="Open Sans"/>
                <a:ea typeface="Open Sans"/>
                <a:cs typeface="Open Sans"/>
                <a:sym typeface="Open Sans"/>
              </a:rPr>
              <a:t>1) Razjasnite kontekst</a:t>
            </a:r>
            <a:endParaRPr b="1"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0" i="0" lang="hr-HR" sz="1700" u="none" cap="none" strike="noStrike">
                <a:solidFill>
                  <a:srgbClr val="676767"/>
                </a:solidFill>
                <a:highlight>
                  <a:srgbClr val="FFFFFF"/>
                </a:highlight>
                <a:latin typeface="Open Sans"/>
                <a:ea typeface="Open Sans"/>
                <a:cs typeface="Open Sans"/>
                <a:sym typeface="Open Sans"/>
              </a:rPr>
              <a:t>Koji je razlog zbog kojeg okupljate ljude i što želite postići - tko bi trebao biti dio razgovora, koje će teme ili pitanja biti najrelevantniji, koje će vrste žetve biti korisnije itd.</a:t>
            </a:r>
            <a:endParaRPr b="0"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0" i="0" lang="hr-HR" sz="1700" u="none" cap="none" strike="noStrike">
                <a:solidFill>
                  <a:srgbClr val="676767"/>
                </a:solidFill>
                <a:highlight>
                  <a:srgbClr val="FFFFFF"/>
                </a:highlight>
                <a:latin typeface="Open Sans"/>
                <a:ea typeface="Open Sans"/>
                <a:cs typeface="Open Sans"/>
                <a:sym typeface="Open Sans"/>
              </a:rPr>
              <a:t> </a:t>
            </a:r>
            <a:endParaRPr b="0"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1" i="0" lang="hr-HR" sz="1700" u="none" cap="none" strike="noStrike">
                <a:solidFill>
                  <a:srgbClr val="676767"/>
                </a:solidFill>
                <a:highlight>
                  <a:srgbClr val="FFFFFF"/>
                </a:highlight>
                <a:latin typeface="Open Sans"/>
                <a:ea typeface="Open Sans"/>
                <a:cs typeface="Open Sans"/>
                <a:sym typeface="Open Sans"/>
              </a:rPr>
              <a:t>2) Stvorite gostoljubiv prostor</a:t>
            </a:r>
            <a:endParaRPr b="1"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0" i="0" lang="hr-HR" sz="1700" u="none" cap="none" strike="noStrike">
                <a:solidFill>
                  <a:srgbClr val="676767"/>
                </a:solidFill>
                <a:highlight>
                  <a:srgbClr val="FFFFFF"/>
                </a:highlight>
                <a:latin typeface="Open Sans"/>
                <a:ea typeface="Open Sans"/>
                <a:cs typeface="Open Sans"/>
                <a:sym typeface="Open Sans"/>
              </a:rPr>
              <a:t>Kada se ljudi osjećaju ugodno biti ono što jesu, oni najkreativnije razmišljaju, govore i slušaju (pozivnica, fizičko okruženje…)</a:t>
            </a:r>
            <a:endParaRPr b="0"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0" i="0" lang="hr-HR" sz="1700" u="none" cap="none" strike="noStrike">
                <a:solidFill>
                  <a:srgbClr val="676767"/>
                </a:solidFill>
                <a:highlight>
                  <a:srgbClr val="FFFFFF"/>
                </a:highlight>
                <a:latin typeface="Open Sans"/>
                <a:ea typeface="Open Sans"/>
                <a:cs typeface="Open Sans"/>
                <a:sym typeface="Open Sans"/>
              </a:rPr>
              <a:t> </a:t>
            </a:r>
            <a:endParaRPr b="0"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1" i="0" lang="hr-HR" sz="1700" u="none" cap="none" strike="noStrike">
                <a:solidFill>
                  <a:srgbClr val="676767"/>
                </a:solidFill>
                <a:highlight>
                  <a:srgbClr val="FFFFFF"/>
                </a:highlight>
                <a:latin typeface="Open Sans"/>
                <a:ea typeface="Open Sans"/>
                <a:cs typeface="Open Sans"/>
                <a:sym typeface="Open Sans"/>
              </a:rPr>
              <a:t>3) Istražite pitanja koja su važna</a:t>
            </a:r>
            <a:endParaRPr b="1"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0" i="0" lang="hr-HR" sz="1700" u="none" cap="none" strike="noStrike">
                <a:solidFill>
                  <a:srgbClr val="676767"/>
                </a:solidFill>
                <a:highlight>
                  <a:srgbClr val="FFFFFF"/>
                </a:highlight>
                <a:latin typeface="Open Sans"/>
                <a:ea typeface="Open Sans"/>
                <a:cs typeface="Open Sans"/>
                <a:sym typeface="Open Sans"/>
              </a:rPr>
              <a:t>Pronađite pitanja koja su relevantna za probleme vaše grupe u stvarnom životu. Snažna pitanja koja "dobro putuju" pomažu privući kolektivnu energiju, uvid i akciju dok se kreću kroz sustav.</a:t>
            </a:r>
            <a:endParaRPr b="0"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0" i="0" lang="hr-HR" sz="1700" u="none" cap="none" strike="noStrike">
                <a:solidFill>
                  <a:srgbClr val="676767"/>
                </a:solidFill>
                <a:highlight>
                  <a:srgbClr val="FFFFFF"/>
                </a:highlight>
                <a:latin typeface="Open Sans"/>
                <a:ea typeface="Open Sans"/>
                <a:cs typeface="Open Sans"/>
                <a:sym typeface="Open Sans"/>
              </a:rPr>
              <a:t> </a:t>
            </a:r>
            <a:endParaRPr b="0"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1" i="0" lang="hr-HR" sz="1700" u="none" cap="none" strike="noStrike">
                <a:solidFill>
                  <a:srgbClr val="676767"/>
                </a:solidFill>
                <a:highlight>
                  <a:srgbClr val="FFFFFF"/>
                </a:highlight>
                <a:latin typeface="Open Sans"/>
                <a:ea typeface="Open Sans"/>
                <a:cs typeface="Open Sans"/>
                <a:sym typeface="Open Sans"/>
              </a:rPr>
              <a:t>4) Potaknite svačiji doprinos</a:t>
            </a:r>
            <a:endParaRPr b="1" i="0" sz="17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rPr b="0" i="0" lang="hr-HR" sz="1700" u="none" cap="none" strike="noStrike">
                <a:solidFill>
                  <a:srgbClr val="676767"/>
                </a:solidFill>
                <a:highlight>
                  <a:srgbClr val="FFFFFF"/>
                </a:highlight>
                <a:latin typeface="Open Sans"/>
                <a:ea typeface="Open Sans"/>
                <a:cs typeface="Open Sans"/>
                <a:sym typeface="Open Sans"/>
              </a:rPr>
              <a:t>Potaknuti svakoga da doprinese svojim idejama i perspektivama, a istovremeno dopustiti svakome </a:t>
            </a:r>
            <a:br>
              <a:rPr b="0" i="0" lang="hr-HR" sz="1700" u="none" cap="none" strike="noStrike">
                <a:solidFill>
                  <a:srgbClr val="676767"/>
                </a:solidFill>
                <a:highlight>
                  <a:srgbClr val="FFFFFF"/>
                </a:highlight>
                <a:latin typeface="Open Sans"/>
                <a:ea typeface="Open Sans"/>
                <a:cs typeface="Open Sans"/>
                <a:sym typeface="Open Sans"/>
              </a:rPr>
            </a:br>
            <a:r>
              <a:rPr b="0" i="0" lang="hr-HR" sz="1700" u="none" cap="none" strike="noStrike">
                <a:solidFill>
                  <a:srgbClr val="676767"/>
                </a:solidFill>
                <a:highlight>
                  <a:srgbClr val="FFFFFF"/>
                </a:highlight>
                <a:latin typeface="Open Sans"/>
                <a:ea typeface="Open Sans"/>
                <a:cs typeface="Open Sans"/>
                <a:sym typeface="Open Sans"/>
              </a:rPr>
              <a:t>tko želi sudjelovati jednostavnim slušanjem.</a:t>
            </a:r>
            <a:endParaRPr b="0" i="0" sz="1900" u="none" cap="none" strike="noStrike">
              <a:solidFill>
                <a:srgbClr val="000000"/>
              </a:solidFill>
              <a:latin typeface="Open Sans"/>
              <a:ea typeface="Open Sans"/>
              <a:cs typeface="Open Sans"/>
              <a:sym typeface="Open Sans"/>
            </a:endParaRPr>
          </a:p>
        </p:txBody>
      </p:sp>
      <p:pic>
        <p:nvPicPr>
          <p:cNvPr id="429" name="Google Shape;429;g13b3eca1c0d_0_142"/>
          <p:cNvPicPr preferRelativeResize="0"/>
          <p:nvPr/>
        </p:nvPicPr>
        <p:blipFill rotWithShape="1">
          <a:blip r:embed="rId3">
            <a:alphaModFix/>
          </a:blip>
          <a:srcRect b="0" l="0" r="0" t="0"/>
          <a:stretch/>
        </p:blipFill>
        <p:spPr>
          <a:xfrm>
            <a:off x="10878325" y="5120450"/>
            <a:ext cx="1313675" cy="1636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4" name="Shape 434"/>
        <p:cNvGrpSpPr/>
        <p:nvPr/>
      </p:nvGrpSpPr>
      <p:grpSpPr>
        <a:xfrm>
          <a:off x="0" y="0"/>
          <a:ext cx="0" cy="0"/>
          <a:chOff x="0" y="0"/>
          <a:chExt cx="0" cy="0"/>
        </a:xfrm>
      </p:grpSpPr>
      <p:sp>
        <p:nvSpPr>
          <p:cNvPr id="435" name="Google Shape;435;g13b3eca1c0d_0_134"/>
          <p:cNvSpPr txBox="1"/>
          <p:nvPr/>
        </p:nvSpPr>
        <p:spPr>
          <a:xfrm>
            <a:off x="2210300" y="164275"/>
            <a:ext cx="8583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hr-HR" sz="3600" u="none" cap="none" strike="noStrike">
                <a:solidFill>
                  <a:srgbClr val="000000"/>
                </a:solidFill>
                <a:latin typeface="Open Sans"/>
                <a:ea typeface="Open Sans"/>
                <a:cs typeface="Open Sans"/>
                <a:sym typeface="Open Sans"/>
              </a:rPr>
              <a:t>Sedam načela dizajna svjetskog kafića</a:t>
            </a:r>
            <a:endParaRPr b="0" i="0" sz="3600" u="none" cap="none" strike="noStrike">
              <a:solidFill>
                <a:srgbClr val="000000"/>
              </a:solidFill>
              <a:latin typeface="Open Sans"/>
              <a:ea typeface="Open Sans"/>
              <a:cs typeface="Open Sans"/>
              <a:sym typeface="Open Sans"/>
            </a:endParaRPr>
          </a:p>
        </p:txBody>
      </p:sp>
      <p:sp>
        <p:nvSpPr>
          <p:cNvPr id="436" name="Google Shape;436;g13b3eca1c0d_0_134"/>
          <p:cNvSpPr txBox="1"/>
          <p:nvPr/>
        </p:nvSpPr>
        <p:spPr>
          <a:xfrm>
            <a:off x="421225" y="1658550"/>
            <a:ext cx="10833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437" name="Google Shape;437;g13b3eca1c0d_0_134"/>
          <p:cNvSpPr txBox="1"/>
          <p:nvPr/>
        </p:nvSpPr>
        <p:spPr>
          <a:xfrm>
            <a:off x="355400" y="1211000"/>
            <a:ext cx="10833300" cy="396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hr-HR" sz="1800" u="none" cap="none" strike="noStrike">
                <a:solidFill>
                  <a:srgbClr val="676767"/>
                </a:solidFill>
                <a:highlight>
                  <a:srgbClr val="FFFFFF"/>
                </a:highlight>
                <a:latin typeface="Open Sans"/>
                <a:ea typeface="Open Sans"/>
                <a:cs typeface="Open Sans"/>
                <a:sym typeface="Open Sans"/>
              </a:rPr>
              <a:t>5) Povežite različite perspektive</a:t>
            </a:r>
            <a:endParaRPr b="0" i="0" sz="18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800"/>
              <a:buFont typeface="Arial"/>
              <a:buNone/>
            </a:pPr>
            <a:r>
              <a:rPr b="0" i="0" lang="hr-HR" sz="1800" u="none" cap="none" strike="noStrike">
                <a:solidFill>
                  <a:srgbClr val="676767"/>
                </a:solidFill>
                <a:highlight>
                  <a:srgbClr val="FFFFFF"/>
                </a:highlight>
                <a:latin typeface="Open Sans"/>
                <a:ea typeface="Open Sans"/>
                <a:cs typeface="Open Sans"/>
                <a:sym typeface="Open Sans"/>
              </a:rPr>
              <a:t>Dok sudionici prenose ključne ideje ili teme za nove stolove, oni razmjenjuju perspektive, upoznaju nove ljude, povezuju svoja otkrića sa sve širim krugovima mišljenja</a:t>
            </a:r>
            <a:endParaRPr b="0" i="0" sz="18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800"/>
              <a:buFont typeface="Arial"/>
              <a:buNone/>
            </a:pPr>
            <a:r>
              <a:rPr b="1" i="0" lang="hr-HR" sz="1800" u="none" cap="none" strike="noStrike">
                <a:solidFill>
                  <a:srgbClr val="676767"/>
                </a:solidFill>
                <a:highlight>
                  <a:srgbClr val="FFFFFF"/>
                </a:highlight>
                <a:latin typeface="Open Sans"/>
                <a:ea typeface="Open Sans"/>
                <a:cs typeface="Open Sans"/>
                <a:sym typeface="Open Sans"/>
              </a:rPr>
              <a:t>6) Zajedno slušajte obrasce i uvide</a:t>
            </a:r>
            <a:endParaRPr b="1" i="0" sz="18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800"/>
              <a:buFont typeface="Arial"/>
              <a:buNone/>
            </a:pPr>
            <a:r>
              <a:rPr b="0" i="0" lang="hr-HR" sz="1800" u="none" cap="none" strike="noStrike">
                <a:solidFill>
                  <a:srgbClr val="676767"/>
                </a:solidFill>
                <a:highlight>
                  <a:srgbClr val="FFFFFF"/>
                </a:highlight>
                <a:latin typeface="Open Sans"/>
                <a:ea typeface="Open Sans"/>
                <a:cs typeface="Open Sans"/>
                <a:sym typeface="Open Sans"/>
              </a:rPr>
              <a:t>Kvaliteta našeg slušanja možda je najvažniji čimbenik koji određuje uspjeh kafića. Vježbanjem zajedničkog slušanja i obraćanjem pozornosti na teme, obrasce i uvide, počinjemo osjećati povezanost s većom cjelinom. </a:t>
            </a:r>
            <a:endParaRPr b="0" i="0" sz="18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800"/>
              <a:buFont typeface="Arial"/>
              <a:buNone/>
            </a:pPr>
            <a:r>
              <a:rPr b="0" i="0" lang="hr-HR" sz="1800" u="none" cap="none" strike="noStrike">
                <a:solidFill>
                  <a:srgbClr val="676767"/>
                </a:solidFill>
                <a:highlight>
                  <a:srgbClr val="FFFFFF"/>
                </a:highlight>
                <a:latin typeface="Open Sans"/>
                <a:ea typeface="Open Sans"/>
                <a:cs typeface="Open Sans"/>
                <a:sym typeface="Open Sans"/>
              </a:rPr>
              <a:t> </a:t>
            </a:r>
            <a:endParaRPr b="0" i="0" sz="18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800"/>
              <a:buFont typeface="Arial"/>
              <a:buNone/>
            </a:pPr>
            <a:r>
              <a:rPr b="1" i="0" lang="hr-HR" sz="1800" u="none" cap="none" strike="noStrike">
                <a:solidFill>
                  <a:srgbClr val="676767"/>
                </a:solidFill>
                <a:highlight>
                  <a:srgbClr val="FFFFFF"/>
                </a:highlight>
                <a:latin typeface="Open Sans"/>
                <a:ea typeface="Open Sans"/>
                <a:cs typeface="Open Sans"/>
                <a:sym typeface="Open Sans"/>
              </a:rPr>
              <a:t>7) Podijelite kolektivna otkrića</a:t>
            </a:r>
            <a:endParaRPr b="1" i="0" sz="1800" u="none" cap="none" strike="noStrike">
              <a:solidFill>
                <a:srgbClr val="676767"/>
              </a:solidFill>
              <a:highlight>
                <a:srgbClr val="FFFFFF"/>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800"/>
              <a:buFont typeface="Arial"/>
              <a:buNone/>
            </a:pPr>
            <a:r>
              <a:rPr b="0" i="0" lang="hr-HR" sz="1800" u="none" cap="none" strike="noStrike">
                <a:solidFill>
                  <a:srgbClr val="676767"/>
                </a:solidFill>
                <a:highlight>
                  <a:srgbClr val="FFFFFF"/>
                </a:highlight>
                <a:latin typeface="Open Sans"/>
                <a:ea typeface="Open Sans"/>
                <a:cs typeface="Open Sans"/>
                <a:sym typeface="Open Sans"/>
              </a:rPr>
              <a:t>Posljednja faza kafića, često nazvana "žetva", uključuje da se ovaj obrazac cjelovitosti učini vidljivim svima u velikom grupnom razgovoru.</a:t>
            </a:r>
            <a:endParaRPr b="0" i="0" sz="2300" u="none" cap="none" strike="noStrike">
              <a:solidFill>
                <a:srgbClr val="676767"/>
              </a:solidFill>
              <a:highlight>
                <a:srgbClr val="FFFFFF"/>
              </a:highlight>
              <a:latin typeface="Open Sans"/>
              <a:ea typeface="Open Sans"/>
              <a:cs typeface="Open Sans"/>
              <a:sym typeface="Open Sans"/>
            </a:endParaRPr>
          </a:p>
        </p:txBody>
      </p:sp>
      <p:pic>
        <p:nvPicPr>
          <p:cNvPr id="438" name="Google Shape;438;g13b3eca1c0d_0_134"/>
          <p:cNvPicPr preferRelativeResize="0"/>
          <p:nvPr/>
        </p:nvPicPr>
        <p:blipFill rotWithShape="1">
          <a:blip r:embed="rId3">
            <a:alphaModFix/>
          </a:blip>
          <a:srcRect b="0" l="0" r="0" t="0"/>
          <a:stretch/>
        </p:blipFill>
        <p:spPr>
          <a:xfrm>
            <a:off x="10878325" y="5120450"/>
            <a:ext cx="1313675" cy="1636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rgbClr val="7F7F7F"/>
              </a:buClr>
              <a:buSzPct val="70707"/>
              <a:buFont typeface="Open Sans Light"/>
              <a:buNone/>
            </a:pPr>
            <a:r>
              <a:rPr lang="hr-HR"/>
              <a:t>Hvala vam na pažnji!</a:t>
            </a:r>
            <a:endParaRPr/>
          </a:p>
        </p:txBody>
      </p:sp>
      <p:sp>
        <p:nvSpPr>
          <p:cNvPr id="444" name="Google Shape;444;p19"/>
          <p:cNvSpPr txBox="1"/>
          <p:nvPr>
            <p:ph idx="1" type="body"/>
          </p:nvPr>
        </p:nvSpPr>
        <p:spPr>
          <a:xfrm>
            <a:off x="415600" y="1536633"/>
            <a:ext cx="11360800" cy="4555200"/>
          </a:xfrm>
          <a:prstGeom prst="rect">
            <a:avLst/>
          </a:prstGeom>
          <a:noFill/>
          <a:ln>
            <a:noFill/>
          </a:ln>
        </p:spPr>
        <p:txBody>
          <a:bodyPr anchorCtr="0" anchor="ctr" bIns="121900" lIns="121900" spcFirstLastPara="1" rIns="121900" wrap="square" tIns="121900">
            <a:normAutofit/>
          </a:bodyPr>
          <a:lstStyle/>
          <a:p>
            <a:pPr indent="0" lvl="0" marL="0" rtl="0" algn="ctr">
              <a:lnSpc>
                <a:spcPct val="90000"/>
              </a:lnSpc>
              <a:spcBef>
                <a:spcPts val="0"/>
              </a:spcBef>
              <a:spcAft>
                <a:spcPts val="0"/>
              </a:spcAft>
              <a:buClr>
                <a:srgbClr val="7F7F7F"/>
              </a:buClr>
              <a:buSzPts val="1800"/>
              <a:buNone/>
            </a:pPr>
            <a:r>
              <a:rPr lang="hr-HR"/>
              <a:t>Kontakt</a:t>
            </a:r>
            <a:endParaRPr/>
          </a:p>
          <a:p>
            <a:pPr indent="0" lvl="0" marL="0" rtl="0" algn="ctr">
              <a:lnSpc>
                <a:spcPct val="90000"/>
              </a:lnSpc>
              <a:spcBef>
                <a:spcPts val="0"/>
              </a:spcBef>
              <a:spcAft>
                <a:spcPts val="0"/>
              </a:spcAft>
              <a:buClr>
                <a:srgbClr val="7F7F7F"/>
              </a:buClr>
              <a:buSzPts val="1800"/>
              <a:buNone/>
            </a:pPr>
            <a:r>
              <a:t/>
            </a:r>
            <a:endParaRPr/>
          </a:p>
          <a:p>
            <a:pPr indent="0" lvl="0" marL="0" rtl="0" algn="ctr">
              <a:lnSpc>
                <a:spcPct val="90000"/>
              </a:lnSpc>
              <a:spcBef>
                <a:spcPts val="0"/>
              </a:spcBef>
              <a:spcAft>
                <a:spcPts val="0"/>
              </a:spcAft>
              <a:buClr>
                <a:schemeClr val="hlink"/>
              </a:buClr>
              <a:buSzPts val="1800"/>
              <a:buNone/>
            </a:pPr>
            <a:r>
              <a:rPr lang="hr-HR" u="sng">
                <a:solidFill>
                  <a:schemeClr val="hlink"/>
                </a:solidFill>
                <a:hlinkClick r:id="rId3"/>
              </a:rPr>
              <a:t>Dragana.Kupres@carnet.hr</a:t>
            </a:r>
            <a:endParaRPr u="sng">
              <a:solidFill>
                <a:schemeClr val="hlink"/>
              </a:solidFill>
            </a:endParaRPr>
          </a:p>
          <a:p>
            <a:pPr indent="0" lvl="0" marL="0" rtl="0" algn="ctr">
              <a:lnSpc>
                <a:spcPct val="90000"/>
              </a:lnSpc>
              <a:spcBef>
                <a:spcPts val="0"/>
              </a:spcBef>
              <a:spcAft>
                <a:spcPts val="0"/>
              </a:spcAft>
              <a:buClr>
                <a:schemeClr val="hlink"/>
              </a:buClr>
              <a:buSzPts val="1800"/>
              <a:buNone/>
            </a:pPr>
            <a:r>
              <a:rPr lang="hr-HR" u="sng">
                <a:solidFill>
                  <a:schemeClr val="hlink"/>
                </a:solidFill>
                <a:hlinkClick r:id="rId4"/>
              </a:rPr>
              <a:t>Jasna.Tingle@carnet.hr</a:t>
            </a:r>
            <a:endParaRPr u="sng">
              <a:solidFill>
                <a:schemeClr val="hlin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20"/>
          <p:cNvPicPr preferRelativeResize="0"/>
          <p:nvPr/>
        </p:nvPicPr>
        <p:blipFill rotWithShape="1">
          <a:blip r:embed="rId3">
            <a:alphaModFix/>
          </a:blip>
          <a:srcRect b="0" l="0" r="0" t="0"/>
          <a:stretch/>
        </p:blipFill>
        <p:spPr>
          <a:xfrm>
            <a:off x="4822310" y="1614744"/>
            <a:ext cx="2311400" cy="3136900"/>
          </a:xfrm>
          <a:prstGeom prst="rect">
            <a:avLst/>
          </a:prstGeom>
          <a:noFill/>
          <a:ln>
            <a:noFill/>
          </a:ln>
        </p:spPr>
      </p:pic>
      <p:sp>
        <p:nvSpPr>
          <p:cNvPr id="450" name="Google Shape;450;p20"/>
          <p:cNvSpPr txBox="1"/>
          <p:nvPr/>
        </p:nvSpPr>
        <p:spPr>
          <a:xfrm>
            <a:off x="2448228" y="6100198"/>
            <a:ext cx="705956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hr-HR" sz="1200" u="none" cap="none" strike="noStrike">
                <a:solidFill>
                  <a:schemeClr val="lt1"/>
                </a:solidFill>
                <a:latin typeface="Open Sans"/>
                <a:ea typeface="Open Sans"/>
                <a:cs typeface="Open Sans"/>
                <a:sym typeface="Open Sans"/>
              </a:rPr>
              <a:t>Kontakt: Hrvatska akademska i istraživačka mreža – CARNET | Josipa Marohnića 5, 10000 Zagreb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hr-HR" sz="1200" u="none" cap="none" strike="noStrike">
                <a:solidFill>
                  <a:schemeClr val="lt1"/>
                </a:solidFill>
                <a:latin typeface="Open Sans"/>
                <a:ea typeface="Open Sans"/>
                <a:cs typeface="Open Sans"/>
                <a:sym typeface="Open Sans"/>
              </a:rPr>
              <a:t>Tel.: +385 1 6661 616 | www.carnet.hr</a:t>
            </a:r>
            <a:endParaRPr b="0" i="0" sz="1200" u="none" cap="none" strike="noStrike">
              <a:solidFill>
                <a:schemeClr val="lt1"/>
              </a:solidFill>
              <a:latin typeface="Open Sans"/>
              <a:ea typeface="Open Sans"/>
              <a:cs typeface="Open Sans"/>
              <a:sym typeface="Open Sans"/>
            </a:endParaRPr>
          </a:p>
        </p:txBody>
      </p:sp>
      <p:cxnSp>
        <p:nvCxnSpPr>
          <p:cNvPr id="451" name="Google Shape;451;p20"/>
          <p:cNvCxnSpPr/>
          <p:nvPr/>
        </p:nvCxnSpPr>
        <p:spPr>
          <a:xfrm>
            <a:off x="2544215" y="6038269"/>
            <a:ext cx="6764594" cy="0"/>
          </a:xfrm>
          <a:prstGeom prst="straightConnector1">
            <a:avLst/>
          </a:prstGeom>
          <a:noFill/>
          <a:ln cap="flat" cmpd="sng" w="9525">
            <a:solidFill>
              <a:schemeClr val="lt1"/>
            </a:solidFill>
            <a:prstDash val="solid"/>
            <a:miter lim="800000"/>
            <a:headEnd len="sm" w="sm" type="none"/>
            <a:tailEnd len="sm" w="sm" type="none"/>
          </a:ln>
        </p:spPr>
      </p:cxnSp>
      <p:sp>
        <p:nvSpPr>
          <p:cNvPr id="452" name="Google Shape;452;p20"/>
          <p:cNvSpPr txBox="1"/>
          <p:nvPr/>
        </p:nvSpPr>
        <p:spPr>
          <a:xfrm>
            <a:off x="2372689" y="4989503"/>
            <a:ext cx="721064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hr-HR" sz="1200" u="none" cap="none" strike="noStrike">
                <a:solidFill>
                  <a:schemeClr val="lt1"/>
                </a:solidFill>
                <a:latin typeface="Open Sans"/>
                <a:ea typeface="Open Sans"/>
                <a:cs typeface="Open Sans"/>
                <a:sym typeface="Open Sans"/>
              </a:rPr>
              <a:t>Projekt je sufinancirala Europska unija iz europskih strukturnih i investicijskih fondova.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hr-HR" sz="1200" u="none" cap="none" strike="noStrike">
                <a:solidFill>
                  <a:schemeClr val="lt1"/>
                </a:solidFill>
                <a:latin typeface="Open Sans"/>
                <a:ea typeface="Open Sans"/>
                <a:cs typeface="Open Sans"/>
                <a:sym typeface="Open Sans"/>
              </a:rPr>
              <a:t>Više informacija o EU fondovima možete naći na web stranicama Ministarstva regionalnoga razvoja i fondova Europske unije: www.strukturnifondovi.hr</a:t>
            </a:r>
            <a:endParaRPr b="0" i="0" sz="1200" u="none" cap="none" strike="noStrike">
              <a:solidFill>
                <a:schemeClr val="lt1"/>
              </a:solidFill>
              <a:latin typeface="Open Sans"/>
              <a:ea typeface="Open Sans"/>
              <a:cs typeface="Open Sans"/>
              <a:sym typeface="Open Sans"/>
            </a:endParaRPr>
          </a:p>
        </p:txBody>
      </p:sp>
      <p:sp>
        <p:nvSpPr>
          <p:cNvPr id="453" name="Google Shape;453;p20"/>
          <p:cNvSpPr txBox="1"/>
          <p:nvPr/>
        </p:nvSpPr>
        <p:spPr>
          <a:xfrm>
            <a:off x="2054637" y="5602731"/>
            <a:ext cx="784674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hr-HR" sz="1200" u="none" cap="none" strike="noStrike">
                <a:solidFill>
                  <a:schemeClr val="lt1"/>
                </a:solidFill>
                <a:latin typeface="Open Sans"/>
                <a:ea typeface="Open Sans"/>
                <a:cs typeface="Open Sans"/>
                <a:sym typeface="Open Sans"/>
              </a:rPr>
              <a:t>Sadržaj ovog materijala isključiva je odgovornost Hrvatske akademske i istraživačke mreže - CARNET.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ph type="title"/>
          </p:nvPr>
        </p:nvSpPr>
        <p:spPr>
          <a:xfrm>
            <a:off x="576816" y="2159093"/>
            <a:ext cx="3932237" cy="202396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Digitalna kultura je…</a:t>
            </a:r>
            <a:endParaRPr/>
          </a:p>
        </p:txBody>
      </p:sp>
      <p:sp>
        <p:nvSpPr>
          <p:cNvPr id="158" name="Google Shape;158;p4"/>
          <p:cNvSpPr/>
          <p:nvPr>
            <p:ph idx="2" type="pic"/>
          </p:nvPr>
        </p:nvSpPr>
        <p:spPr>
          <a:xfrm>
            <a:off x="4929189" y="92075"/>
            <a:ext cx="7262811" cy="6765925"/>
          </a:xfrm>
          <a:prstGeom prst="rect">
            <a:avLst/>
          </a:prstGeom>
          <a:noFill/>
          <a:ln>
            <a:noFill/>
          </a:ln>
        </p:spPr>
      </p:sp>
      <p:sp>
        <p:nvSpPr>
          <p:cNvPr id="159" name="Google Shape;159;p4"/>
          <p:cNvSpPr txBox="1"/>
          <p:nvPr/>
        </p:nvSpPr>
        <p:spPr>
          <a:xfrm>
            <a:off x="5203031" y="989920"/>
            <a:ext cx="6715125" cy="33547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7F7F7F"/>
              </a:buClr>
              <a:buSzPts val="2400"/>
              <a:buFont typeface="Noto Sans Symbols"/>
              <a:buChar char="❑"/>
            </a:pPr>
            <a:r>
              <a:rPr b="1" i="0" lang="hr-HR" sz="2400" u="none" cap="none" strike="noStrike">
                <a:solidFill>
                  <a:srgbClr val="7F7F7F"/>
                </a:solidFill>
                <a:latin typeface="Open Sans"/>
                <a:ea typeface="Open Sans"/>
                <a:cs typeface="Open Sans"/>
                <a:sym typeface="Open Sans"/>
              </a:rPr>
              <a:t>način</a:t>
            </a:r>
            <a:r>
              <a:rPr b="0" i="0" lang="hr-HR" sz="2400" u="none" cap="none" strike="noStrike">
                <a:solidFill>
                  <a:srgbClr val="7F7F7F"/>
                </a:solidFill>
                <a:latin typeface="Open Sans"/>
                <a:ea typeface="Open Sans"/>
                <a:cs typeface="Open Sans"/>
                <a:sym typeface="Open Sans"/>
              </a:rPr>
              <a:t> na koji škola podržava kulturu suradnje i komunikacije korištenjem digitalnih tehnologija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7F7F7F"/>
              </a:buClr>
              <a:buSzPts val="2400"/>
              <a:buFont typeface="Noto Sans Symbols"/>
              <a:buChar char="❑"/>
            </a:pPr>
            <a:r>
              <a:rPr b="1" i="0" lang="hr-HR" sz="2400" u="none" cap="none" strike="noStrike">
                <a:solidFill>
                  <a:srgbClr val="7F7F7F"/>
                </a:solidFill>
                <a:latin typeface="Open Sans"/>
                <a:ea typeface="Open Sans"/>
                <a:cs typeface="Open Sans"/>
                <a:sym typeface="Open Sans"/>
              </a:rPr>
              <a:t>procesi</a:t>
            </a:r>
            <a:r>
              <a:rPr b="0" i="0" lang="hr-HR" sz="2400" u="none" cap="none" strike="noStrike">
                <a:solidFill>
                  <a:srgbClr val="7F7F7F"/>
                </a:solidFill>
                <a:latin typeface="Open Sans"/>
                <a:ea typeface="Open Sans"/>
                <a:cs typeface="Open Sans"/>
                <a:sym typeface="Open Sans"/>
              </a:rPr>
              <a:t> koji omogućuju djelatnicima i učenicima povezivanje s interesnim skupinama unutar i izvan škole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7F7F7F"/>
              </a:buClr>
              <a:buSzPts val="2400"/>
              <a:buFont typeface="Noto Sans Symbols"/>
              <a:buChar char="❑"/>
            </a:pPr>
            <a:r>
              <a:rPr b="1" i="0" lang="hr-HR" sz="2400" u="none" cap="none" strike="noStrike">
                <a:solidFill>
                  <a:srgbClr val="7F7F7F"/>
                </a:solidFill>
                <a:latin typeface="Open Sans"/>
                <a:ea typeface="Open Sans"/>
                <a:cs typeface="Open Sans"/>
                <a:sym typeface="Open Sans"/>
              </a:rPr>
              <a:t>dijeljenje</a:t>
            </a:r>
            <a:r>
              <a:rPr b="0" i="0" lang="hr-HR" sz="2400" u="none" cap="none" strike="noStrike">
                <a:solidFill>
                  <a:srgbClr val="7F7F7F"/>
                </a:solidFill>
                <a:latin typeface="Open Sans"/>
                <a:ea typeface="Open Sans"/>
                <a:cs typeface="Open Sans"/>
                <a:sym typeface="Open Sans"/>
              </a:rPr>
              <a:t> iskustava i učenje izvan školske ustanove</a:t>
            </a:r>
            <a:endParaRPr b="0" i="0" sz="2400" u="none" cap="none" strike="noStrike">
              <a:solidFill>
                <a:srgbClr val="7F7F7F"/>
              </a:solidFill>
              <a:latin typeface="Open Sans"/>
              <a:ea typeface="Open Sans"/>
              <a:cs typeface="Open Sans"/>
              <a:sym typeface="Open Sans"/>
            </a:endParaRPr>
          </a:p>
        </p:txBody>
      </p:sp>
      <p:sp>
        <p:nvSpPr>
          <p:cNvPr id="160" name="Google Shape;160;p4"/>
          <p:cNvSpPr txBox="1"/>
          <p:nvPr/>
        </p:nvSpPr>
        <p:spPr>
          <a:xfrm>
            <a:off x="1534886" y="4452257"/>
            <a:ext cx="2732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hr-HR" sz="1800" u="none" cap="none" strike="noStrike">
                <a:solidFill>
                  <a:schemeClr val="dk1"/>
                </a:solidFill>
                <a:highlight>
                  <a:srgbClr val="F5F3EE"/>
                </a:highlight>
                <a:latin typeface="Calibri"/>
                <a:ea typeface="Calibri"/>
                <a:cs typeface="Calibri"/>
                <a:sym typeface="Calibri"/>
              </a:rPr>
              <a:t>Okvir za digitalnu zrelost škola u RH, 2020.</a:t>
            </a:r>
            <a:endParaRPr b="0" i="0" sz="1400" u="none" cap="none" strike="noStrike">
              <a:solidFill>
                <a:srgbClr val="000000"/>
              </a:solidFill>
              <a:highlight>
                <a:srgbClr val="F5F3EE"/>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5" name="Shape 165"/>
        <p:cNvGrpSpPr/>
        <p:nvPr/>
      </p:nvGrpSpPr>
      <p:grpSpPr>
        <a:xfrm>
          <a:off x="0" y="0"/>
          <a:ext cx="0" cy="0"/>
          <a:chOff x="0" y="0"/>
          <a:chExt cx="0" cy="0"/>
        </a:xfrm>
      </p:grpSpPr>
      <p:sp>
        <p:nvSpPr>
          <p:cNvPr id="166" name="Google Shape;166;p5"/>
          <p:cNvSpPr txBox="1"/>
          <p:nvPr>
            <p:ph type="title"/>
          </p:nvPr>
        </p:nvSpPr>
        <p:spPr>
          <a:xfrm>
            <a:off x="576816" y="2159093"/>
            <a:ext cx="3932237" cy="202396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Elementi digitalne kulture</a:t>
            </a:r>
            <a:endParaRPr/>
          </a:p>
        </p:txBody>
      </p:sp>
      <p:sp>
        <p:nvSpPr>
          <p:cNvPr id="167" name="Google Shape;167;p5"/>
          <p:cNvSpPr/>
          <p:nvPr>
            <p:ph idx="2" type="pic"/>
          </p:nvPr>
        </p:nvSpPr>
        <p:spPr>
          <a:xfrm>
            <a:off x="4929189" y="92075"/>
            <a:ext cx="7262811" cy="6765925"/>
          </a:xfrm>
          <a:prstGeom prst="rect">
            <a:avLst/>
          </a:prstGeom>
          <a:noFill/>
          <a:ln>
            <a:noFill/>
          </a:ln>
        </p:spPr>
      </p:sp>
      <p:sp>
        <p:nvSpPr>
          <p:cNvPr id="168" name="Google Shape;168;p5"/>
          <p:cNvSpPr txBox="1"/>
          <p:nvPr/>
        </p:nvSpPr>
        <p:spPr>
          <a:xfrm>
            <a:off x="4990350" y="989925"/>
            <a:ext cx="6887700" cy="4862829"/>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0000"/>
              </a:lnSpc>
              <a:spcBef>
                <a:spcPts val="6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Korištenje elektroničke pošte</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Korištenje dodatnih sustava za komunikaciju, informiranje i izvještavanje</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Korištenje repozitorija digitalnih sadržaja od strane nastavnika</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Korištenje repozitorija digitalnih sadržaja od strane učenika</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Pravila poželjnog ponašanja na internetu</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Autorsko pravo i intelektualno vlasništvo</a:t>
            </a:r>
            <a:endParaRPr b="0" i="0" sz="2400" u="none" cap="none" strike="noStrike">
              <a:solidFill>
                <a:srgbClr val="7F7F7F"/>
              </a:solidFill>
              <a:latin typeface="Open Sans"/>
              <a:ea typeface="Open Sans"/>
              <a:cs typeface="Open Sans"/>
              <a:sym typeface="Open Sans"/>
            </a:endParaRPr>
          </a:p>
          <a:p>
            <a:pPr indent="-342900" lvl="1" marL="800100" marR="0" rtl="0" algn="l">
              <a:lnSpc>
                <a:spcPct val="100000"/>
              </a:lnSpc>
              <a:spcBef>
                <a:spcPts val="1200"/>
              </a:spcBef>
              <a:spcAft>
                <a:spcPts val="600"/>
              </a:spcAft>
              <a:buClr>
                <a:srgbClr val="7F7F7F"/>
              </a:buClr>
              <a:buSzPts val="2400"/>
              <a:buFont typeface="Noto Sans Symbols"/>
              <a:buChar char="❑"/>
            </a:pPr>
            <a:r>
              <a:rPr b="0" i="0" lang="hr-HR" sz="2400" u="none" cap="none" strike="noStrike">
                <a:solidFill>
                  <a:srgbClr val="7F7F7F"/>
                </a:solidFill>
                <a:latin typeface="Open Sans"/>
                <a:ea typeface="Open Sans"/>
                <a:cs typeface="Open Sans"/>
                <a:sym typeface="Open Sans"/>
              </a:rPr>
              <a:t>Projektna aktivnost škole</a:t>
            </a:r>
            <a:endParaRPr b="0" i="0" sz="2400" u="none" cap="none" strike="noStrike">
              <a:solidFill>
                <a:srgbClr val="7F7F7F"/>
              </a:solidFill>
              <a:latin typeface="Open Sans"/>
              <a:ea typeface="Open Sans"/>
              <a:cs typeface="Open Sans"/>
              <a:sym typeface="Open Sans"/>
            </a:endParaRPr>
          </a:p>
        </p:txBody>
      </p:sp>
      <p:sp>
        <p:nvSpPr>
          <p:cNvPr id="169" name="Google Shape;169;p5"/>
          <p:cNvSpPr txBox="1"/>
          <p:nvPr/>
        </p:nvSpPr>
        <p:spPr>
          <a:xfrm>
            <a:off x="1385208" y="4267740"/>
            <a:ext cx="291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hr-HR" sz="1800" u="none" cap="none" strike="noStrike">
                <a:solidFill>
                  <a:schemeClr val="dk1"/>
                </a:solidFill>
                <a:highlight>
                  <a:srgbClr val="F5F3EE"/>
                </a:highlight>
                <a:latin typeface="Calibri"/>
                <a:ea typeface="Calibri"/>
                <a:cs typeface="Calibri"/>
                <a:sym typeface="Calibri"/>
              </a:rPr>
              <a:t>Okvir za digitalnu zrelost škola u RH, 2020.</a:t>
            </a:r>
            <a:endParaRPr b="0" i="0" sz="1400" u="none" cap="none" strike="noStrike">
              <a:solidFill>
                <a:srgbClr val="000000"/>
              </a:solidFill>
              <a:highlight>
                <a:srgbClr val="F5F3EE"/>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type="title"/>
          </p:nvPr>
        </p:nvSpPr>
        <p:spPr>
          <a:xfrm>
            <a:off x="174172" y="859971"/>
            <a:ext cx="4334882" cy="332309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5400"/>
              <a:buFont typeface="Open Sans Light"/>
              <a:buNone/>
            </a:pPr>
            <a:r>
              <a:rPr lang="hr-HR" sz="5400"/>
              <a:t>Rezultati vrednovanja digitalne zrelosti</a:t>
            </a:r>
            <a:endParaRPr/>
          </a:p>
        </p:txBody>
      </p:sp>
      <p:sp>
        <p:nvSpPr>
          <p:cNvPr id="175" name="Google Shape;175;p8"/>
          <p:cNvSpPr txBox="1"/>
          <p:nvPr/>
        </p:nvSpPr>
        <p:spPr>
          <a:xfrm>
            <a:off x="348343" y="4528457"/>
            <a:ext cx="3581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hr-HR" sz="1800" u="none" cap="none" strike="noStrike">
                <a:solidFill>
                  <a:srgbClr val="7F7F7F"/>
                </a:solidFill>
                <a:latin typeface="Calibri"/>
                <a:ea typeface="Calibri"/>
                <a:cs typeface="Calibri"/>
                <a:sym typeface="Calibri"/>
              </a:rPr>
              <a:t>CARNET i FOI (2016., 2018., 2020.)</a:t>
            </a:r>
            <a:endParaRPr b="0" i="0" sz="1400" u="none" cap="none" strike="noStrike">
              <a:solidFill>
                <a:srgbClr val="000000"/>
              </a:solidFill>
              <a:latin typeface="Arial"/>
              <a:ea typeface="Arial"/>
              <a:cs typeface="Arial"/>
              <a:sym typeface="Arial"/>
            </a:endParaRPr>
          </a:p>
        </p:txBody>
      </p:sp>
      <p:graphicFrame>
        <p:nvGraphicFramePr>
          <p:cNvPr id="176" name="Google Shape;176;p8"/>
          <p:cNvGraphicFramePr/>
          <p:nvPr/>
        </p:nvGraphicFramePr>
        <p:xfrm>
          <a:off x="5105400" y="1281161"/>
          <a:ext cx="6912428" cy="3616628"/>
        </p:xfrm>
        <a:graphic>
          <a:graphicData uri="http://schemas.openxmlformats.org/drawingml/2006/chart">
            <c:chart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576816" y="1453243"/>
            <a:ext cx="3932237" cy="272981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Područja digitalne zrelosti</a:t>
            </a:r>
            <a:endParaRPr/>
          </a:p>
        </p:txBody>
      </p:sp>
      <p:graphicFrame>
        <p:nvGraphicFramePr>
          <p:cNvPr id="183" name="Google Shape;183;p9"/>
          <p:cNvGraphicFramePr/>
          <p:nvPr/>
        </p:nvGraphicFramePr>
        <p:xfrm>
          <a:off x="5110843" y="1110343"/>
          <a:ext cx="6711043" cy="5369892"/>
        </p:xfrm>
        <a:graphic>
          <a:graphicData uri="http://schemas.openxmlformats.org/drawingml/2006/chart">
            <c:chart r:id="rId3"/>
          </a:graphicData>
        </a:graphic>
      </p:graphicFrame>
      <p:sp>
        <p:nvSpPr>
          <p:cNvPr id="184" name="Google Shape;184;p9"/>
          <p:cNvSpPr txBox="1"/>
          <p:nvPr/>
        </p:nvSpPr>
        <p:spPr>
          <a:xfrm>
            <a:off x="5238750" y="377765"/>
            <a:ext cx="32004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hr-HR" sz="2000" u="none" cap="none" strike="noStrike">
                <a:solidFill>
                  <a:schemeClr val="dk1"/>
                </a:solidFill>
                <a:latin typeface="Open Sans"/>
                <a:ea typeface="Open Sans"/>
                <a:cs typeface="Open Sans"/>
                <a:sym typeface="Open Sans"/>
              </a:rPr>
              <a:t>Pilot projekt e-Škole</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a:off x="1477001" y="4332411"/>
            <a:ext cx="237276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hr-HR" sz="1800" u="none" cap="none" strike="noStrike">
                <a:solidFill>
                  <a:srgbClr val="7F7F7F"/>
                </a:solidFill>
                <a:latin typeface="Open Sans"/>
                <a:ea typeface="Open Sans"/>
                <a:cs typeface="Open Sans"/>
                <a:sym typeface="Open Sans"/>
              </a:rPr>
              <a:t>CARNET i FOI (2016.)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576816" y="1551214"/>
            <a:ext cx="3932237" cy="263184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Područja digitalne zrelosti</a:t>
            </a:r>
            <a:endParaRPr/>
          </a:p>
        </p:txBody>
      </p:sp>
      <p:graphicFrame>
        <p:nvGraphicFramePr>
          <p:cNvPr id="192" name="Google Shape;192;p10"/>
          <p:cNvGraphicFramePr/>
          <p:nvPr/>
        </p:nvGraphicFramePr>
        <p:xfrm>
          <a:off x="5290456" y="1126671"/>
          <a:ext cx="6324728" cy="5029200"/>
        </p:xfrm>
        <a:graphic>
          <a:graphicData uri="http://schemas.openxmlformats.org/drawingml/2006/chart">
            <c:chart r:id="rId3"/>
          </a:graphicData>
        </a:graphic>
      </p:graphicFrame>
      <p:sp>
        <p:nvSpPr>
          <p:cNvPr id="193" name="Google Shape;193;p10"/>
          <p:cNvSpPr/>
          <p:nvPr/>
        </p:nvSpPr>
        <p:spPr>
          <a:xfrm>
            <a:off x="5166879" y="332797"/>
            <a:ext cx="23154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hr-HR" sz="1800" u="none" cap="none" strike="noStrike">
                <a:solidFill>
                  <a:schemeClr val="dk1"/>
                </a:solidFill>
                <a:latin typeface="Open Sans"/>
                <a:ea typeface="Open Sans"/>
                <a:cs typeface="Open Sans"/>
                <a:sym typeface="Open Sans"/>
              </a:rPr>
              <a:t>Pilot projekt e-Škole</a:t>
            </a:r>
            <a:endParaRPr b="0" i="0" sz="1400" u="none" cap="none" strike="noStrike">
              <a:solidFill>
                <a:srgbClr val="000000"/>
              </a:solidFill>
              <a:latin typeface="Arial"/>
              <a:ea typeface="Arial"/>
              <a:cs typeface="Arial"/>
              <a:sym typeface="Arial"/>
            </a:endParaRPr>
          </a:p>
        </p:txBody>
      </p:sp>
      <p:sp>
        <p:nvSpPr>
          <p:cNvPr id="194" name="Google Shape;194;p10"/>
          <p:cNvSpPr/>
          <p:nvPr/>
        </p:nvSpPr>
        <p:spPr>
          <a:xfrm>
            <a:off x="1288744" y="4332411"/>
            <a:ext cx="237276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hr-HR" sz="1800" u="none" cap="none" strike="noStrike">
                <a:solidFill>
                  <a:srgbClr val="7F7F7F"/>
                </a:solidFill>
                <a:latin typeface="Open Sans"/>
                <a:ea typeface="Open Sans"/>
                <a:cs typeface="Open Sans"/>
                <a:sym typeface="Open Sans"/>
              </a:rPr>
              <a:t>CARNET i FOI (2018.)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type="title"/>
          </p:nvPr>
        </p:nvSpPr>
        <p:spPr>
          <a:xfrm>
            <a:off x="576816" y="1551214"/>
            <a:ext cx="3932237" cy="263184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F7F7F"/>
              </a:buClr>
              <a:buSzPts val="6000"/>
              <a:buFont typeface="Open Sans Light"/>
              <a:buNone/>
            </a:pPr>
            <a:r>
              <a:rPr lang="hr-HR"/>
              <a:t>Područja digitalne zrelosti</a:t>
            </a:r>
            <a:endParaRPr/>
          </a:p>
        </p:txBody>
      </p:sp>
      <p:sp>
        <p:nvSpPr>
          <p:cNvPr id="201" name="Google Shape;201;p11"/>
          <p:cNvSpPr/>
          <p:nvPr/>
        </p:nvSpPr>
        <p:spPr>
          <a:xfrm>
            <a:off x="1288744" y="4332411"/>
            <a:ext cx="237276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hr-HR" sz="1800" u="none" cap="none" strike="noStrike">
                <a:solidFill>
                  <a:srgbClr val="7F7F7F"/>
                </a:solidFill>
                <a:latin typeface="Open Sans"/>
                <a:ea typeface="Open Sans"/>
                <a:cs typeface="Open Sans"/>
                <a:sym typeface="Open Sans"/>
              </a:rPr>
              <a:t>CARNET i FOI (2020.)</a:t>
            </a:r>
            <a:endParaRPr b="0" i="0" sz="1400" u="none" cap="none" strike="noStrike">
              <a:solidFill>
                <a:srgbClr val="000000"/>
              </a:solidFill>
              <a:latin typeface="Arial"/>
              <a:ea typeface="Arial"/>
              <a:cs typeface="Arial"/>
              <a:sym typeface="Arial"/>
            </a:endParaRPr>
          </a:p>
        </p:txBody>
      </p:sp>
      <p:pic>
        <p:nvPicPr>
          <p:cNvPr id="202" name="Google Shape;202;p11"/>
          <p:cNvPicPr preferRelativeResize="0"/>
          <p:nvPr/>
        </p:nvPicPr>
        <p:blipFill rotWithShape="1">
          <a:blip r:embed="rId3">
            <a:alphaModFix/>
          </a:blip>
          <a:srcRect b="0" l="0" r="0" t="0"/>
          <a:stretch/>
        </p:blipFill>
        <p:spPr>
          <a:xfrm>
            <a:off x="4963873" y="1240451"/>
            <a:ext cx="7144724" cy="4479800"/>
          </a:xfrm>
          <a:prstGeom prst="rect">
            <a:avLst/>
          </a:prstGeom>
          <a:noFill/>
          <a:ln cap="flat" cmpd="sng" w="12700">
            <a:solidFill>
              <a:schemeClr val="accen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2021-12-16T08:36:20Z</dcterms:created>
  <dc:creator>Dragana Kupres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0x010100F8EF98760CBA4A94994F13BA881038FA00B39B26238DEDCD418FE8DF07C30C1A76</vt:lpwstr>
  </property>
</Properties>
</file>