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8288000" cy="10287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Poppins" panose="00000500000000000000" pitchFamily="2" charset="-18"/>
      <p:regular r:id="rId18"/>
    </p:embeddedFont>
    <p:embeddedFont>
      <p:font typeface="Poppins Bold" panose="020B0604020202020204" charset="-18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4" d="100"/>
          <a:sy n="54" d="100"/>
        </p:scale>
        <p:origin x="754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fr0cb96C6yU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sv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24573" r="9391"/>
          <a:stretch>
            <a:fillRect/>
          </a:stretch>
        </p:blipFill>
        <p:spPr>
          <a:xfrm>
            <a:off x="13417175" y="8660225"/>
            <a:ext cx="3842125" cy="1458215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2316401" y="5081460"/>
            <a:ext cx="14942899" cy="1190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8400"/>
              </a:lnSpc>
            </a:pPr>
            <a:r>
              <a:rPr lang="en-US" sz="8000" spc="112">
                <a:solidFill>
                  <a:srgbClr val="000000"/>
                </a:solidFill>
                <a:latin typeface="Poppins Bold"/>
              </a:rPr>
              <a:t>O UČENJU I POUČAVANJU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4717562" y="3731502"/>
            <a:ext cx="12541738" cy="10951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8400"/>
              </a:lnSpc>
            </a:pPr>
            <a:r>
              <a:rPr lang="en-US" sz="8000" u="sng" spc="112" dirty="0">
                <a:solidFill>
                  <a:srgbClr val="C00000"/>
                </a:solidFill>
                <a:latin typeface="Poppins Bol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RAZBIJANJE MITOVA</a:t>
            </a:r>
            <a:endParaRPr lang="en-US" sz="8000" u="sng" spc="112" dirty="0">
              <a:solidFill>
                <a:srgbClr val="C00000"/>
              </a:solidFill>
              <a:latin typeface="Poppins 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8508869" y="6259968"/>
            <a:ext cx="8750431" cy="8686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6719"/>
              </a:lnSpc>
              <a:spcBef>
                <a:spcPct val="0"/>
              </a:spcBef>
            </a:pPr>
            <a:r>
              <a:rPr lang="en-US" sz="4799" spc="177">
                <a:solidFill>
                  <a:srgbClr val="000000"/>
                </a:solidFill>
                <a:latin typeface="Poppins"/>
              </a:rPr>
              <a:t>Matilda Bulić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740548" y="0"/>
            <a:ext cx="11053783" cy="10287000"/>
            <a:chOff x="0" y="0"/>
            <a:chExt cx="14738378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l="14146" r="14146"/>
            <a:stretch>
              <a:fillRect/>
            </a:stretch>
          </p:blipFill>
          <p:spPr>
            <a:xfrm>
              <a:off x="0" y="0"/>
              <a:ext cx="14738378" cy="13716000"/>
            </a:xfrm>
            <a:prstGeom prst="rect">
              <a:avLst/>
            </a:prstGeom>
          </p:spPr>
        </p:pic>
      </p:grpSp>
      <p:grpSp>
        <p:nvGrpSpPr>
          <p:cNvPr id="4" name="Group 4"/>
          <p:cNvGrpSpPr/>
          <p:nvPr/>
        </p:nvGrpSpPr>
        <p:grpSpPr>
          <a:xfrm>
            <a:off x="0" y="-658770"/>
            <a:ext cx="8723455" cy="12890154"/>
            <a:chOff x="0" y="0"/>
            <a:chExt cx="1942133" cy="2869779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942133" cy="2869779"/>
            </a:xfrm>
            <a:custGeom>
              <a:avLst/>
              <a:gdLst/>
              <a:ahLst/>
              <a:cxnLst/>
              <a:rect l="l" t="t" r="r" b="b"/>
              <a:pathLst>
                <a:path w="1942133" h="2869779">
                  <a:moveTo>
                    <a:pt x="0" y="0"/>
                  </a:moveTo>
                  <a:lnTo>
                    <a:pt x="1942133" y="0"/>
                  </a:lnTo>
                  <a:lnTo>
                    <a:pt x="1942133" y="2869779"/>
                  </a:lnTo>
                  <a:lnTo>
                    <a:pt x="0" y="2869779"/>
                  </a:lnTo>
                  <a:close/>
                </a:path>
              </a:pathLst>
            </a:custGeom>
            <a:solidFill>
              <a:srgbClr val="EFEDED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028700" y="3190979"/>
            <a:ext cx="6233213" cy="19525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520"/>
              </a:lnSpc>
            </a:pPr>
            <a:r>
              <a:rPr lang="en-US" sz="6016">
                <a:solidFill>
                  <a:srgbClr val="000000"/>
                </a:solidFill>
                <a:latin typeface="Poppins Bold"/>
              </a:rPr>
              <a:t>Brzina = inteligencija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028700" y="9258300"/>
            <a:ext cx="890596" cy="90207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329385"/>
            <a:ext cx="11532418" cy="10945770"/>
            <a:chOff x="0" y="0"/>
            <a:chExt cx="15376558" cy="14594359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l="815" r="28944"/>
            <a:stretch>
              <a:fillRect/>
            </a:stretch>
          </p:blipFill>
          <p:spPr>
            <a:xfrm>
              <a:off x="0" y="0"/>
              <a:ext cx="15376558" cy="14594359"/>
            </a:xfrm>
            <a:prstGeom prst="rect">
              <a:avLst/>
            </a:prstGeom>
          </p:spPr>
        </p:pic>
      </p:grpSp>
      <p:grpSp>
        <p:nvGrpSpPr>
          <p:cNvPr id="4" name="Group 4"/>
          <p:cNvGrpSpPr/>
          <p:nvPr/>
        </p:nvGrpSpPr>
        <p:grpSpPr>
          <a:xfrm>
            <a:off x="9564545" y="-940100"/>
            <a:ext cx="8723455" cy="12890154"/>
            <a:chOff x="0" y="0"/>
            <a:chExt cx="1942133" cy="2869779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942133" cy="2869779"/>
            </a:xfrm>
            <a:custGeom>
              <a:avLst/>
              <a:gdLst/>
              <a:ahLst/>
              <a:cxnLst/>
              <a:rect l="l" t="t" r="r" b="b"/>
              <a:pathLst>
                <a:path w="1942133" h="2869779">
                  <a:moveTo>
                    <a:pt x="0" y="0"/>
                  </a:moveTo>
                  <a:lnTo>
                    <a:pt x="1942133" y="0"/>
                  </a:lnTo>
                  <a:lnTo>
                    <a:pt x="1942133" y="2869779"/>
                  </a:lnTo>
                  <a:lnTo>
                    <a:pt x="0" y="2869779"/>
                  </a:lnTo>
                  <a:close/>
                </a:path>
              </a:pathLst>
            </a:custGeom>
            <a:solidFill>
              <a:srgbClr val="EFEDED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6368704" y="9258300"/>
            <a:ext cx="890596" cy="902077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0400634" y="3190979"/>
            <a:ext cx="6233213" cy="19525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520"/>
              </a:lnSpc>
            </a:pPr>
            <a:r>
              <a:rPr lang="en-US" sz="6016">
                <a:solidFill>
                  <a:srgbClr val="000000"/>
                </a:solidFill>
                <a:latin typeface="Poppins Bold"/>
              </a:rPr>
              <a:t>Čovjek je biće koje uči.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6911793"/>
            <a:ext cx="14017517" cy="1719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3389"/>
              </a:lnSpc>
            </a:pPr>
            <a:r>
              <a:rPr lang="en-US" sz="9563" spc="363">
                <a:solidFill>
                  <a:srgbClr val="000000"/>
                </a:solidFill>
                <a:latin typeface="Poppins Bold"/>
              </a:rPr>
              <a:t>HVALA NA PAŽNJI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028700" y="8809355"/>
            <a:ext cx="12488880" cy="7670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19"/>
              </a:lnSpc>
              <a:spcBef>
                <a:spcPct val="0"/>
              </a:spcBef>
            </a:pPr>
            <a:r>
              <a:rPr lang="en-US" sz="4299" spc="399">
                <a:solidFill>
                  <a:srgbClr val="ED203D"/>
                </a:solidFill>
                <a:latin typeface="Poppins"/>
              </a:rPr>
              <a:t>podrskauciteljima@skolskaknjiga.hr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329385"/>
            <a:ext cx="9650332" cy="10945770"/>
            <a:chOff x="0" y="0"/>
            <a:chExt cx="12867109" cy="14594359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l="20611" r="20611"/>
            <a:stretch>
              <a:fillRect/>
            </a:stretch>
          </p:blipFill>
          <p:spPr>
            <a:xfrm>
              <a:off x="0" y="0"/>
              <a:ext cx="12867109" cy="14594359"/>
            </a:xfrm>
            <a:prstGeom prst="rect">
              <a:avLst/>
            </a:prstGeom>
          </p:spPr>
        </p:pic>
      </p:grpSp>
      <p:grpSp>
        <p:nvGrpSpPr>
          <p:cNvPr id="4" name="Group 4"/>
          <p:cNvGrpSpPr/>
          <p:nvPr/>
        </p:nvGrpSpPr>
        <p:grpSpPr>
          <a:xfrm>
            <a:off x="9650332" y="-1020480"/>
            <a:ext cx="8723455" cy="12890154"/>
            <a:chOff x="0" y="0"/>
            <a:chExt cx="1942133" cy="2869779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942133" cy="2869779"/>
            </a:xfrm>
            <a:custGeom>
              <a:avLst/>
              <a:gdLst/>
              <a:ahLst/>
              <a:cxnLst/>
              <a:rect l="l" t="t" r="r" b="b"/>
              <a:pathLst>
                <a:path w="1942133" h="2869779">
                  <a:moveTo>
                    <a:pt x="0" y="0"/>
                  </a:moveTo>
                  <a:lnTo>
                    <a:pt x="1942133" y="0"/>
                  </a:lnTo>
                  <a:lnTo>
                    <a:pt x="1942133" y="2869779"/>
                  </a:lnTo>
                  <a:lnTo>
                    <a:pt x="0" y="2869779"/>
                  </a:lnTo>
                  <a:close/>
                </a:path>
              </a:pathLst>
            </a:custGeom>
            <a:solidFill>
              <a:srgbClr val="EFEDED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6368704" y="9258300"/>
            <a:ext cx="890596" cy="902077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0679032" y="3190979"/>
            <a:ext cx="6233213" cy="19525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520"/>
              </a:lnSpc>
            </a:pPr>
            <a:r>
              <a:rPr lang="en-US" sz="6016">
                <a:solidFill>
                  <a:srgbClr val="000000"/>
                </a:solidFill>
                <a:latin typeface="Poppins Bold"/>
              </a:rPr>
              <a:t>Škole ubijaju kreativnost.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723455" y="-658770"/>
            <a:ext cx="9650332" cy="10945770"/>
            <a:chOff x="0" y="0"/>
            <a:chExt cx="12867109" cy="14594359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l="12241" r="28907"/>
            <a:stretch>
              <a:fillRect/>
            </a:stretch>
          </p:blipFill>
          <p:spPr>
            <a:xfrm>
              <a:off x="0" y="0"/>
              <a:ext cx="12867109" cy="14594359"/>
            </a:xfrm>
            <a:prstGeom prst="rect">
              <a:avLst/>
            </a:prstGeom>
          </p:spPr>
        </p:pic>
      </p:grpSp>
      <p:grpSp>
        <p:nvGrpSpPr>
          <p:cNvPr id="4" name="Group 4"/>
          <p:cNvGrpSpPr/>
          <p:nvPr/>
        </p:nvGrpSpPr>
        <p:grpSpPr>
          <a:xfrm>
            <a:off x="0" y="-658770"/>
            <a:ext cx="8723455" cy="12890154"/>
            <a:chOff x="0" y="0"/>
            <a:chExt cx="1942133" cy="2869779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942133" cy="2869779"/>
            </a:xfrm>
            <a:custGeom>
              <a:avLst/>
              <a:gdLst/>
              <a:ahLst/>
              <a:cxnLst/>
              <a:rect l="l" t="t" r="r" b="b"/>
              <a:pathLst>
                <a:path w="1942133" h="2869779">
                  <a:moveTo>
                    <a:pt x="0" y="0"/>
                  </a:moveTo>
                  <a:lnTo>
                    <a:pt x="1942133" y="0"/>
                  </a:lnTo>
                  <a:lnTo>
                    <a:pt x="1942133" y="2869779"/>
                  </a:lnTo>
                  <a:lnTo>
                    <a:pt x="0" y="2869779"/>
                  </a:lnTo>
                  <a:close/>
                </a:path>
              </a:pathLst>
            </a:custGeom>
            <a:solidFill>
              <a:srgbClr val="EFEDED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028700" y="9258300"/>
            <a:ext cx="890596" cy="902077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028700" y="2997328"/>
            <a:ext cx="7318346" cy="29050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520"/>
              </a:lnSpc>
            </a:pPr>
            <a:r>
              <a:rPr lang="en-US" sz="6016">
                <a:solidFill>
                  <a:srgbClr val="000000"/>
                </a:solidFill>
                <a:latin typeface="Poppins Bold"/>
              </a:rPr>
              <a:t>Tehnologija ugrožava učitelje </a:t>
            </a:r>
          </a:p>
          <a:p>
            <a:pPr>
              <a:lnSpc>
                <a:spcPts val="7520"/>
              </a:lnSpc>
            </a:pPr>
            <a:r>
              <a:rPr lang="en-US" sz="6016">
                <a:solidFill>
                  <a:srgbClr val="000000"/>
                </a:solidFill>
                <a:latin typeface="Poppins Bold"/>
              </a:rPr>
              <a:t>(ili možda učenje).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658770"/>
            <a:ext cx="9650332" cy="10945770"/>
            <a:chOff x="0" y="0"/>
            <a:chExt cx="12867109" cy="14594359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t="6175" b="18161"/>
            <a:stretch>
              <a:fillRect/>
            </a:stretch>
          </p:blipFill>
          <p:spPr>
            <a:xfrm>
              <a:off x="0" y="0"/>
              <a:ext cx="12867109" cy="14594359"/>
            </a:xfrm>
            <a:prstGeom prst="rect">
              <a:avLst/>
            </a:prstGeom>
          </p:spPr>
        </p:pic>
      </p:grpSp>
      <p:grpSp>
        <p:nvGrpSpPr>
          <p:cNvPr id="4" name="Group 4"/>
          <p:cNvGrpSpPr/>
          <p:nvPr/>
        </p:nvGrpSpPr>
        <p:grpSpPr>
          <a:xfrm>
            <a:off x="9650332" y="-1301577"/>
            <a:ext cx="8723455" cy="12890154"/>
            <a:chOff x="0" y="0"/>
            <a:chExt cx="1942133" cy="2869779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942133" cy="2869779"/>
            </a:xfrm>
            <a:custGeom>
              <a:avLst/>
              <a:gdLst/>
              <a:ahLst/>
              <a:cxnLst/>
              <a:rect l="l" t="t" r="r" b="b"/>
              <a:pathLst>
                <a:path w="1942133" h="2869779">
                  <a:moveTo>
                    <a:pt x="0" y="0"/>
                  </a:moveTo>
                  <a:lnTo>
                    <a:pt x="1942133" y="0"/>
                  </a:lnTo>
                  <a:lnTo>
                    <a:pt x="1942133" y="2869779"/>
                  </a:lnTo>
                  <a:lnTo>
                    <a:pt x="0" y="2869779"/>
                  </a:lnTo>
                  <a:close/>
                </a:path>
              </a:pathLst>
            </a:custGeom>
            <a:solidFill>
              <a:srgbClr val="EFEDED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6368704" y="9258300"/>
            <a:ext cx="890596" cy="902077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0679032" y="2354521"/>
            <a:ext cx="6675304" cy="38575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520"/>
              </a:lnSpc>
            </a:pPr>
            <a:r>
              <a:rPr lang="en-US" sz="6016">
                <a:solidFill>
                  <a:srgbClr val="000000"/>
                </a:solidFill>
                <a:latin typeface="Poppins Bold"/>
              </a:rPr>
              <a:t>Učenici su manje motivirani kad nemaju učitelja.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182864" y="-329385"/>
            <a:ext cx="11532418" cy="10945770"/>
            <a:chOff x="0" y="0"/>
            <a:chExt cx="15376558" cy="14594359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l="5257" r="14845" b="9588"/>
            <a:stretch>
              <a:fillRect/>
            </a:stretch>
          </p:blipFill>
          <p:spPr>
            <a:xfrm>
              <a:off x="0" y="0"/>
              <a:ext cx="15376558" cy="14594359"/>
            </a:xfrm>
            <a:prstGeom prst="rect">
              <a:avLst/>
            </a:prstGeom>
          </p:spPr>
        </p:pic>
      </p:grpSp>
      <p:grpSp>
        <p:nvGrpSpPr>
          <p:cNvPr id="4" name="Group 4"/>
          <p:cNvGrpSpPr/>
          <p:nvPr/>
        </p:nvGrpSpPr>
        <p:grpSpPr>
          <a:xfrm>
            <a:off x="0" y="-1301577"/>
            <a:ext cx="8723455" cy="12890154"/>
            <a:chOff x="0" y="0"/>
            <a:chExt cx="1942133" cy="2869779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942133" cy="2869779"/>
            </a:xfrm>
            <a:custGeom>
              <a:avLst/>
              <a:gdLst/>
              <a:ahLst/>
              <a:cxnLst/>
              <a:rect l="l" t="t" r="r" b="b"/>
              <a:pathLst>
                <a:path w="1942133" h="2869779">
                  <a:moveTo>
                    <a:pt x="0" y="0"/>
                  </a:moveTo>
                  <a:lnTo>
                    <a:pt x="1942133" y="0"/>
                  </a:lnTo>
                  <a:lnTo>
                    <a:pt x="1942133" y="2869779"/>
                  </a:lnTo>
                  <a:lnTo>
                    <a:pt x="0" y="2869779"/>
                  </a:lnTo>
                  <a:close/>
                </a:path>
              </a:pathLst>
            </a:custGeom>
            <a:solidFill>
              <a:srgbClr val="EFEDED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028700" y="9258300"/>
            <a:ext cx="890596" cy="902077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028700" y="3063299"/>
            <a:ext cx="6233213" cy="48100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520"/>
              </a:lnSpc>
            </a:pPr>
            <a:r>
              <a:rPr lang="en-US" sz="6016">
                <a:solidFill>
                  <a:srgbClr val="000000"/>
                </a:solidFill>
                <a:latin typeface="Poppins Bold"/>
              </a:rPr>
              <a:t>Učitelji sami moraju pripremati sve materijale za svoj rad.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740548" y="0"/>
            <a:ext cx="11053783" cy="10287000"/>
            <a:chOff x="0" y="0"/>
            <a:chExt cx="14738378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l="18057" r="10235"/>
            <a:stretch>
              <a:fillRect/>
            </a:stretch>
          </p:blipFill>
          <p:spPr>
            <a:xfrm>
              <a:off x="0" y="0"/>
              <a:ext cx="14738378" cy="13716000"/>
            </a:xfrm>
            <a:prstGeom prst="rect">
              <a:avLst/>
            </a:prstGeom>
          </p:spPr>
        </p:pic>
      </p:grpSp>
      <p:grpSp>
        <p:nvGrpSpPr>
          <p:cNvPr id="4" name="Group 4"/>
          <p:cNvGrpSpPr/>
          <p:nvPr/>
        </p:nvGrpSpPr>
        <p:grpSpPr>
          <a:xfrm>
            <a:off x="0" y="-658770"/>
            <a:ext cx="8723455" cy="12890154"/>
            <a:chOff x="0" y="0"/>
            <a:chExt cx="1942133" cy="2869779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942133" cy="2869779"/>
            </a:xfrm>
            <a:custGeom>
              <a:avLst/>
              <a:gdLst/>
              <a:ahLst/>
              <a:cxnLst/>
              <a:rect l="l" t="t" r="r" b="b"/>
              <a:pathLst>
                <a:path w="1942133" h="2869779">
                  <a:moveTo>
                    <a:pt x="0" y="0"/>
                  </a:moveTo>
                  <a:lnTo>
                    <a:pt x="1942133" y="0"/>
                  </a:lnTo>
                  <a:lnTo>
                    <a:pt x="1942133" y="2869779"/>
                  </a:lnTo>
                  <a:lnTo>
                    <a:pt x="0" y="2869779"/>
                  </a:lnTo>
                  <a:close/>
                </a:path>
              </a:pathLst>
            </a:custGeom>
            <a:solidFill>
              <a:srgbClr val="EFEDED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028700" y="9258300"/>
            <a:ext cx="890596" cy="902077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028700" y="2997328"/>
            <a:ext cx="6711848" cy="19525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520"/>
              </a:lnSpc>
            </a:pPr>
            <a:r>
              <a:rPr lang="en-US" sz="6016">
                <a:solidFill>
                  <a:srgbClr val="000000"/>
                </a:solidFill>
                <a:latin typeface="Poppins Bold"/>
              </a:rPr>
              <a:t>Učenje je osamljenički čin.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5241" y="0"/>
            <a:ext cx="11053783" cy="10287000"/>
            <a:chOff x="0" y="0"/>
            <a:chExt cx="14738378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l="28364"/>
            <a:stretch>
              <a:fillRect/>
            </a:stretch>
          </p:blipFill>
          <p:spPr>
            <a:xfrm>
              <a:off x="0" y="0"/>
              <a:ext cx="14738378" cy="13716000"/>
            </a:xfrm>
            <a:prstGeom prst="rect">
              <a:avLst/>
            </a:prstGeom>
          </p:spPr>
        </p:pic>
      </p:grpSp>
      <p:grpSp>
        <p:nvGrpSpPr>
          <p:cNvPr id="4" name="Group 4"/>
          <p:cNvGrpSpPr/>
          <p:nvPr/>
        </p:nvGrpSpPr>
        <p:grpSpPr>
          <a:xfrm>
            <a:off x="9564545" y="-1301577"/>
            <a:ext cx="8723455" cy="12890154"/>
            <a:chOff x="0" y="0"/>
            <a:chExt cx="1942133" cy="2869779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942133" cy="2869779"/>
            </a:xfrm>
            <a:custGeom>
              <a:avLst/>
              <a:gdLst/>
              <a:ahLst/>
              <a:cxnLst/>
              <a:rect l="l" t="t" r="r" b="b"/>
              <a:pathLst>
                <a:path w="1942133" h="2869779">
                  <a:moveTo>
                    <a:pt x="0" y="0"/>
                  </a:moveTo>
                  <a:lnTo>
                    <a:pt x="1942133" y="0"/>
                  </a:lnTo>
                  <a:lnTo>
                    <a:pt x="1942133" y="2869779"/>
                  </a:lnTo>
                  <a:lnTo>
                    <a:pt x="0" y="2869779"/>
                  </a:lnTo>
                  <a:close/>
                </a:path>
              </a:pathLst>
            </a:custGeom>
            <a:solidFill>
              <a:srgbClr val="EFEDED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6368704" y="9258300"/>
            <a:ext cx="890596" cy="902077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0431141" y="3190979"/>
            <a:ext cx="6233213" cy="19525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520"/>
              </a:lnSpc>
            </a:pPr>
            <a:r>
              <a:rPr lang="en-US" sz="6016">
                <a:solidFill>
                  <a:srgbClr val="000000"/>
                </a:solidFill>
                <a:latin typeface="Poppins Bold"/>
              </a:rPr>
              <a:t>Najbolje učimo mirno sjedeći.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597644" y="0"/>
            <a:ext cx="12690356" cy="11783295"/>
            <a:chOff x="0" y="0"/>
            <a:chExt cx="16920475" cy="1571106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l="3070" r="25041"/>
            <a:stretch>
              <a:fillRect/>
            </a:stretch>
          </p:blipFill>
          <p:spPr>
            <a:xfrm>
              <a:off x="0" y="0"/>
              <a:ext cx="16920475" cy="15711060"/>
            </a:xfrm>
            <a:prstGeom prst="rect">
              <a:avLst/>
            </a:prstGeom>
          </p:spPr>
        </p:pic>
      </p:grpSp>
      <p:grpSp>
        <p:nvGrpSpPr>
          <p:cNvPr id="4" name="Group 4"/>
          <p:cNvGrpSpPr/>
          <p:nvPr/>
        </p:nvGrpSpPr>
        <p:grpSpPr>
          <a:xfrm>
            <a:off x="0" y="-658770"/>
            <a:ext cx="8723455" cy="12890154"/>
            <a:chOff x="0" y="0"/>
            <a:chExt cx="1942133" cy="2869779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942133" cy="2869779"/>
            </a:xfrm>
            <a:custGeom>
              <a:avLst/>
              <a:gdLst/>
              <a:ahLst/>
              <a:cxnLst/>
              <a:rect l="l" t="t" r="r" b="b"/>
              <a:pathLst>
                <a:path w="1942133" h="2869779">
                  <a:moveTo>
                    <a:pt x="0" y="0"/>
                  </a:moveTo>
                  <a:lnTo>
                    <a:pt x="1942133" y="0"/>
                  </a:lnTo>
                  <a:lnTo>
                    <a:pt x="1942133" y="2869779"/>
                  </a:lnTo>
                  <a:lnTo>
                    <a:pt x="0" y="2869779"/>
                  </a:lnTo>
                  <a:close/>
                </a:path>
              </a:pathLst>
            </a:custGeom>
            <a:solidFill>
              <a:srgbClr val="EFEDED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028700" y="9258300"/>
            <a:ext cx="890596" cy="902077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028700" y="2997328"/>
            <a:ext cx="6233213" cy="19525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520"/>
              </a:lnSpc>
            </a:pPr>
            <a:r>
              <a:rPr lang="en-US" sz="6016">
                <a:solidFill>
                  <a:srgbClr val="000000"/>
                </a:solidFill>
                <a:latin typeface="Poppins Bold"/>
              </a:rPr>
              <a:t>Prekidi učenja su nepoželjni.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983010" y="-301150"/>
            <a:ext cx="11053783" cy="10688901"/>
            <a:chOff x="0" y="0"/>
            <a:chExt cx="14738378" cy="14251868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l="35089" r="8600" b="18404"/>
            <a:stretch>
              <a:fillRect/>
            </a:stretch>
          </p:blipFill>
          <p:spPr>
            <a:xfrm>
              <a:off x="0" y="0"/>
              <a:ext cx="14738378" cy="14251868"/>
            </a:xfrm>
            <a:prstGeom prst="rect">
              <a:avLst/>
            </a:prstGeom>
          </p:spPr>
        </p:pic>
      </p:grpSp>
      <p:grpSp>
        <p:nvGrpSpPr>
          <p:cNvPr id="4" name="Group 4"/>
          <p:cNvGrpSpPr/>
          <p:nvPr/>
        </p:nvGrpSpPr>
        <p:grpSpPr>
          <a:xfrm>
            <a:off x="9564545" y="-859720"/>
            <a:ext cx="8723455" cy="12890154"/>
            <a:chOff x="0" y="0"/>
            <a:chExt cx="1942133" cy="2869779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942133" cy="2869779"/>
            </a:xfrm>
            <a:custGeom>
              <a:avLst/>
              <a:gdLst/>
              <a:ahLst/>
              <a:cxnLst/>
              <a:rect l="l" t="t" r="r" b="b"/>
              <a:pathLst>
                <a:path w="1942133" h="2869779">
                  <a:moveTo>
                    <a:pt x="0" y="0"/>
                  </a:moveTo>
                  <a:lnTo>
                    <a:pt x="1942133" y="0"/>
                  </a:lnTo>
                  <a:lnTo>
                    <a:pt x="1942133" y="2869779"/>
                  </a:lnTo>
                  <a:lnTo>
                    <a:pt x="0" y="2869779"/>
                  </a:lnTo>
                  <a:close/>
                </a:path>
              </a:pathLst>
            </a:custGeom>
            <a:solidFill>
              <a:srgbClr val="EFEDED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6368704" y="9258300"/>
            <a:ext cx="890596" cy="902077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0431141" y="3273289"/>
            <a:ext cx="6233213" cy="48100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520"/>
              </a:lnSpc>
            </a:pPr>
            <a:r>
              <a:rPr lang="en-US" sz="6016">
                <a:solidFill>
                  <a:srgbClr val="000000"/>
                </a:solidFill>
                <a:latin typeface="Poppins Bold"/>
              </a:rPr>
              <a:t>Učitelji imaju glavnu ulogu u procesu odgovornosti za učenje.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80</Words>
  <Application>Microsoft Office PowerPoint</Application>
  <PresentationFormat>Custom</PresentationFormat>
  <Paragraphs>16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Poppins Bold</vt:lpstr>
      <vt:lpstr>Arial</vt:lpstr>
      <vt:lpstr>Poppins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RAZBIJANJE MITOVA 26.10.22.</dc:title>
  <cp:lastModifiedBy>Ana Kekanović</cp:lastModifiedBy>
  <cp:revision>2</cp:revision>
  <dcterms:created xsi:type="dcterms:W3CDTF">2006-08-16T00:00:00Z</dcterms:created>
  <dcterms:modified xsi:type="dcterms:W3CDTF">2022-10-26T13:35:07Z</dcterms:modified>
  <dc:identifier>DAFQCKiuX0Y</dc:identifier>
</cp:coreProperties>
</file>