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4"/>
    <p:sldMasterId id="2147483648" r:id="rId5"/>
    <p:sldMasterId id="2147483777" r:id="rId6"/>
    <p:sldMasterId id="2147483715" r:id="rId7"/>
  </p:sldMasterIdLst>
  <p:notesMasterIdLst>
    <p:notesMasterId r:id="rId63"/>
  </p:notesMasterIdLst>
  <p:sldIdLst>
    <p:sldId id="333" r:id="rId8"/>
    <p:sldId id="276" r:id="rId9"/>
    <p:sldId id="258" r:id="rId10"/>
    <p:sldId id="259" r:id="rId11"/>
    <p:sldId id="302" r:id="rId12"/>
    <p:sldId id="263" r:id="rId13"/>
    <p:sldId id="306" r:id="rId14"/>
    <p:sldId id="282" r:id="rId15"/>
    <p:sldId id="279" r:id="rId16"/>
    <p:sldId id="283" r:id="rId17"/>
    <p:sldId id="305" r:id="rId18"/>
    <p:sldId id="281" r:id="rId19"/>
    <p:sldId id="284" r:id="rId20"/>
    <p:sldId id="285" r:id="rId21"/>
    <p:sldId id="287" r:id="rId22"/>
    <p:sldId id="288" r:id="rId23"/>
    <p:sldId id="289" r:id="rId24"/>
    <p:sldId id="298" r:id="rId25"/>
    <p:sldId id="299" r:id="rId26"/>
    <p:sldId id="300" r:id="rId27"/>
    <p:sldId id="301" r:id="rId28"/>
    <p:sldId id="290" r:id="rId29"/>
    <p:sldId id="291" r:id="rId30"/>
    <p:sldId id="292" r:id="rId31"/>
    <p:sldId id="293" r:id="rId32"/>
    <p:sldId id="294" r:id="rId33"/>
    <p:sldId id="304" r:id="rId34"/>
    <p:sldId id="307" r:id="rId35"/>
    <p:sldId id="295" r:id="rId36"/>
    <p:sldId id="296" r:id="rId37"/>
    <p:sldId id="27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94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6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10E0F-5AC1-5945-B897-6E9D98AA9D42}" type="datetimeFigureOut">
              <a:rPr lang="sr-Latn-RS" smtClean="0"/>
              <a:t>20.10.2022.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8C879-C2D5-2246-B2A6-B5FC72896E12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6058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0984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6253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136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0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440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3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4" name="Google Shape;22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902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9706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7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924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3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4" name="Google Shape;22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91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1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21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1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02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2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766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5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944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13212FC-034A-064A-BBDB-D92A3BC2B0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9BEA"/>
              </a:gs>
              <a:gs pos="100000">
                <a:srgbClr val="2FD6E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8BA37A-19A8-9448-9B5A-DCF24396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3036" y="3051729"/>
            <a:ext cx="5861589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670A36-D8F5-7E4F-BEDC-17D1AB326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83036" y="4651929"/>
            <a:ext cx="586158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31C2CE-445E-7847-90A6-A9270DFD173B}"/>
              </a:ext>
            </a:extLst>
          </p:cNvPr>
          <p:cNvGrpSpPr/>
          <p:nvPr userDrawn="1"/>
        </p:nvGrpSpPr>
        <p:grpSpPr>
          <a:xfrm>
            <a:off x="4751866" y="5627915"/>
            <a:ext cx="6523928" cy="816062"/>
            <a:chOff x="1308844" y="5417042"/>
            <a:chExt cx="9574307" cy="11976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D31C14-0A6C-894C-AAF5-BCF7482FC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8844" y="5417042"/>
              <a:ext cx="7407289" cy="119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D93F3B-13BB-0141-BC6D-2FAB95D09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1983" y="5755983"/>
              <a:ext cx="2091168" cy="5197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BD53012-95CC-EE4A-B3FB-13390F6AA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25736" y="900574"/>
            <a:ext cx="5246226" cy="5246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7C757-669F-3A4A-ABB2-18FA314823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68719" y="997391"/>
            <a:ext cx="1090223" cy="14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2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66B833-ED4B-5A4F-85F1-84502FAD83E8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ADFC4A-E5CF-664A-AA61-CF82AA763CEC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A68DC7-1483-6F41-9333-7E9FCFF2A234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0E0DC5-FFAE-2D43-B51E-0F77271DB222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466940-8E46-1048-AB94-083555FEC769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03266F-85E3-6741-ACB3-7F07C368A751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554BCDA-19C2-8F42-8681-66DF87D13805}"/>
              </a:ext>
            </a:extLst>
          </p:cNvPr>
          <p:cNvSpPr/>
          <p:nvPr userDrawn="1"/>
        </p:nvSpPr>
        <p:spPr>
          <a:xfrm>
            <a:off x="0" y="0"/>
            <a:ext cx="121920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6630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F8E4EE-3B78-ED49-A367-8F4735CCE0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9BEA"/>
              </a:gs>
              <a:gs pos="100000">
                <a:srgbClr val="2FD6E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b="0" i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">
  <p:cSld name="Presenta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9BEA"/>
              </a:gs>
              <a:gs pos="100000">
                <a:srgbClr val="2FD6E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5083036" y="3051729"/>
            <a:ext cx="586158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 ExtraBold"/>
              <a:buNone/>
              <a:defRPr sz="5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body" idx="1"/>
          </p:nvPr>
        </p:nvSpPr>
        <p:spPr>
          <a:xfrm>
            <a:off x="5083036" y="4651929"/>
            <a:ext cx="586158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6" name="Google Shape;16;p22"/>
          <p:cNvGrpSpPr/>
          <p:nvPr/>
        </p:nvGrpSpPr>
        <p:grpSpPr>
          <a:xfrm>
            <a:off x="4751866" y="5627915"/>
            <a:ext cx="6523928" cy="816062"/>
            <a:chOff x="1308844" y="5417042"/>
            <a:chExt cx="9574307" cy="1197626"/>
          </a:xfrm>
        </p:grpSpPr>
        <p:pic>
          <p:nvPicPr>
            <p:cNvPr id="17" name="Google Shape;17;p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308844" y="5417042"/>
              <a:ext cx="7407289" cy="119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91983" y="5755983"/>
              <a:ext cx="2091168" cy="5197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1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25736" y="900574"/>
            <a:ext cx="5246226" cy="524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8719" y="997391"/>
            <a:ext cx="1090223" cy="143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525049" y="765313"/>
            <a:ext cx="557095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525049" y="2365513"/>
            <a:ext cx="557095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23"/>
          <p:cNvSpPr>
            <a:spLocks noGrp="1"/>
          </p:cNvSpPr>
          <p:nvPr>
            <p:ph type="pic" idx="2"/>
          </p:nvPr>
        </p:nvSpPr>
        <p:spPr>
          <a:xfrm>
            <a:off x="7315200" y="0"/>
            <a:ext cx="4876800" cy="676592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5" name="Google Shape;25;p23"/>
          <p:cNvGrpSpPr/>
          <p:nvPr/>
        </p:nvGrpSpPr>
        <p:grpSpPr>
          <a:xfrm rot="10800000" flipH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26" name="Google Shape;26;p23"/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7" name="Google Shape;27;p23"/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8" name="Google Shape;28;p23"/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9" name="Google Shape;29;p23"/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0" name="Google Shape;30;p23"/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24"/>
          <p:cNvGrpSpPr/>
          <p:nvPr/>
        </p:nvGrpSpPr>
        <p:grpSpPr>
          <a:xfrm rot="10800000" flipH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33" name="Google Shape;33;p24"/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4" name="Google Shape;34;p24"/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page">
  <p:cSld name="Last pag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9BEA"/>
              </a:gs>
              <a:gs pos="100000">
                <a:srgbClr val="2FD6E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8"/>
          <p:cNvSpPr/>
          <p:nvPr/>
        </p:nvSpPr>
        <p:spPr>
          <a:xfrm>
            <a:off x="0" y="0"/>
            <a:ext cx="7315200" cy="6766559"/>
          </a:xfrm>
          <a:prstGeom prst="rect">
            <a:avLst/>
          </a:prstGeom>
          <a:gradFill>
            <a:gsLst>
              <a:gs pos="0">
                <a:srgbClr val="009BEA"/>
              </a:gs>
              <a:gs pos="100000">
                <a:srgbClr val="2FD6E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8"/>
          <p:cNvSpPr txBox="1">
            <a:spLocks noGrp="1"/>
          </p:cNvSpPr>
          <p:nvPr>
            <p:ph type="title"/>
          </p:nvPr>
        </p:nvSpPr>
        <p:spPr>
          <a:xfrm>
            <a:off x="558065" y="1848160"/>
            <a:ext cx="586158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 Light"/>
              <a:buNone/>
              <a:defRPr sz="6000" b="0" i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body" idx="1"/>
          </p:nvPr>
        </p:nvSpPr>
        <p:spPr>
          <a:xfrm>
            <a:off x="558065" y="3448360"/>
            <a:ext cx="586158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7315200" y="0"/>
            <a:ext cx="4876800" cy="676592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" name="Google Shape;64;p28"/>
          <p:cNvGrpSpPr/>
          <p:nvPr/>
        </p:nvGrpSpPr>
        <p:grpSpPr>
          <a:xfrm rot="10800000" flipH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65" name="Google Shape;65;p28"/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66" name="Google Shape;66;p28"/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67" name="Google Shape;67;p28"/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68" name="Google Shape;68;p28"/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69" name="Google Shape;69;p28"/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hoto">
  <p:cSld name="Title and Phot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/>
          <p:nvPr/>
        </p:nvSpPr>
        <p:spPr>
          <a:xfrm>
            <a:off x="0" y="0"/>
            <a:ext cx="48768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9"/>
          <p:cNvSpPr txBox="1">
            <a:spLocks noGrp="1"/>
          </p:cNvSpPr>
          <p:nvPr>
            <p:ph type="title"/>
          </p:nvPr>
        </p:nvSpPr>
        <p:spPr>
          <a:xfrm>
            <a:off x="576816" y="258286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  <a:defRPr sz="6000" b="0" i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29"/>
          <p:cNvGrpSpPr/>
          <p:nvPr/>
        </p:nvGrpSpPr>
        <p:grpSpPr>
          <a:xfrm rot="10800000" flipH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74" name="Google Shape;74;p29"/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75" name="Google Shape;75;p29"/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76" name="Google Shape;76;p29"/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77" name="Google Shape;77;p29"/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78" name="Google Shape;78;p29"/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79" name="Google Shape;79;p29"/>
          <p:cNvSpPr>
            <a:spLocks noGrp="1"/>
          </p:cNvSpPr>
          <p:nvPr>
            <p:ph type="pic" idx="2"/>
          </p:nvPr>
        </p:nvSpPr>
        <p:spPr>
          <a:xfrm>
            <a:off x="4876800" y="0"/>
            <a:ext cx="7315200" cy="67659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32"/>
          <p:cNvGrpSpPr/>
          <p:nvPr/>
        </p:nvGrpSpPr>
        <p:grpSpPr>
          <a:xfrm rot="10800000" flipH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05" name="Google Shape;105;p32"/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07" name="Google Shape;107;p32"/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08" name="Google Shape;108;p32"/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09" name="Google Shape;109;p32"/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110" name="Google Shape;110;p32"/>
          <p:cNvSpPr/>
          <p:nvPr/>
        </p:nvSpPr>
        <p:spPr>
          <a:xfrm>
            <a:off x="0" y="0"/>
            <a:ext cx="121920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47937"/>
            <a:ext cx="9144000" cy="774784"/>
          </a:xfrm>
        </p:spPr>
        <p:txBody>
          <a:bodyPr anchor="b">
            <a:normAutofit/>
          </a:bodyPr>
          <a:lstStyle>
            <a:lvl1pPr algn="r">
              <a:defRPr sz="24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414812"/>
            <a:ext cx="9144000" cy="432551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0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E52240-15FE-D14D-97AC-B9C757C1A069}"/>
              </a:ext>
            </a:extLst>
          </p:cNvPr>
          <p:cNvSpPr/>
          <p:nvPr userDrawn="1"/>
        </p:nvSpPr>
        <p:spPr>
          <a:xfrm>
            <a:off x="0" y="0"/>
            <a:ext cx="7315200" cy="6766559"/>
          </a:xfrm>
          <a:prstGeom prst="rect">
            <a:avLst/>
          </a:prstGeom>
          <a:gradFill flip="none" rotWithShape="1">
            <a:gsLst>
              <a:gs pos="0">
                <a:srgbClr val="009BEA"/>
              </a:gs>
              <a:gs pos="100000">
                <a:srgbClr val="2FD6E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8BA37A-19A8-9448-9B5A-DCF24396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65" y="1848160"/>
            <a:ext cx="5861589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670A36-D8F5-7E4F-BEDC-17D1AB326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065" y="3448360"/>
            <a:ext cx="586158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C34CF4E-2FB2-3B42-BD5D-C04C0E7885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4876800" cy="6765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hr-H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5D2917-39B5-0C43-AC6B-40D8771CE432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256A1-4512-8C43-A961-B940634EB1C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1A2CF-2F2E-3943-9A0C-BD39FF4B830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D7E3F2-CDBC-A54F-80FB-8CEBE9DA2203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3F80F3-0801-9B42-BFC7-A14E9E6D2C08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ECD6EB-8D1B-D543-B9C2-A86E95980CA1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94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3"/>
            <a:ext cx="105156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49" y="659544"/>
            <a:ext cx="1719155" cy="22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85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3"/>
            <a:ext cx="105156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59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87" y="1325521"/>
            <a:ext cx="10515600" cy="52813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87" y="2210260"/>
            <a:ext cx="10515600" cy="273375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5" y="5999763"/>
            <a:ext cx="1873547" cy="613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5" y="5999764"/>
            <a:ext cx="1873547" cy="6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84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08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35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hr-HR">
                <a:solidFill>
                  <a:prstClr val="black">
                    <a:tint val="75000"/>
                  </a:prstClr>
                </a:solidFill>
              </a:rPr>
              <a:t>                                                                                                                                                         IMI_CARNet_Radionica_DEZ ;  Zagreb, 23.03.2017.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D:\IMI_Vizualni identitet-templates\IMI_novi_logo_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" y="6179600"/>
            <a:ext cx="1079180" cy="5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67" y="6179586"/>
            <a:ext cx="1686764" cy="553012"/>
          </a:xfrm>
          <a:prstGeom prst="rect">
            <a:avLst/>
          </a:prstGeom>
        </p:spPr>
      </p:pic>
      <p:pic>
        <p:nvPicPr>
          <p:cNvPr id="7" name="Picture 6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72" y="6179585"/>
            <a:ext cx="2156823" cy="641310"/>
          </a:xfrm>
          <a:prstGeom prst="rect">
            <a:avLst/>
          </a:prstGeom>
        </p:spPr>
      </p:pic>
      <p:pic>
        <p:nvPicPr>
          <p:cNvPr id="8" name="Picture 7"/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403" r="48475" b="23858"/>
          <a:stretch/>
        </p:blipFill>
        <p:spPr>
          <a:xfrm>
            <a:off x="8115315" y="6179585"/>
            <a:ext cx="3151415" cy="48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3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8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5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88C5C9-B4E4-744F-BD4C-AF0931685AED}"/>
              </a:ext>
            </a:extLst>
          </p:cNvPr>
          <p:cNvSpPr/>
          <p:nvPr userDrawn="1"/>
        </p:nvSpPr>
        <p:spPr>
          <a:xfrm>
            <a:off x="0" y="0"/>
            <a:ext cx="73152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12A47-9C7A-EB44-AF76-13DE90BFB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184816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6B5CA-6A4C-3947-87D2-7BD750BE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816" y="344836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DFD8A-F16C-2F41-9135-1891625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694" y="775252"/>
            <a:ext cx="3538331" cy="54242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r-Latn-R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4036C-1043-D146-9779-7A11AE2C8649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19701-F9B1-4644-A054-2495F586524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E0CC79-463E-1847-8311-4ECB57772C4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7221EA-768E-EB46-87EE-8F3ECD79A875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9D75A7-2C60-AA4B-A3CF-08FA8DACA353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1F24B1-79B4-124E-B8B8-297CCA42C38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945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85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86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4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2225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3"/>
            <a:ext cx="105156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49" y="659544"/>
            <a:ext cx="1719155" cy="22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53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altLang="sr-Latn-RS">
                <a:solidFill>
                  <a:prstClr val="black">
                    <a:tint val="75000"/>
                  </a:prstClr>
                </a:solidFill>
              </a:rPr>
              <a:t>Prlić, I.,  Surić Mihić, M. </a:t>
            </a:r>
            <a:r>
              <a:rPr lang="en-US" altLang="sr-Latn-RS">
                <a:solidFill>
                  <a:prstClr val="black">
                    <a:tint val="75000"/>
                  </a:prstClr>
                </a:solidFill>
              </a:rPr>
              <a:t>©</a:t>
            </a:r>
            <a:r>
              <a:rPr lang="hr-HR" altLang="sr-Latn-RS">
                <a:solidFill>
                  <a:prstClr val="black">
                    <a:tint val="75000"/>
                  </a:prstClr>
                </a:solidFill>
              </a:rPr>
              <a:t>,  Elektromagnetska kupelj – što je to zračenje ?: Dan Planete Zemlja -  Labin, travanj 2008.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955F67-9A57-486A-A673-2FBE5C09344F}" type="slidenum">
              <a:rPr lang="hr-HR" altLang="sr-Latn-R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23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47937"/>
            <a:ext cx="9144000" cy="774784"/>
          </a:xfrm>
        </p:spPr>
        <p:txBody>
          <a:bodyPr anchor="b">
            <a:normAutofit/>
          </a:bodyPr>
          <a:lstStyle>
            <a:lvl1pPr algn="r">
              <a:defRPr sz="24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414812"/>
            <a:ext cx="9144000" cy="432551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8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3"/>
            <a:ext cx="105156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49" y="659544"/>
            <a:ext cx="1719155" cy="22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16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3"/>
            <a:ext cx="105156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5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87" y="1325521"/>
            <a:ext cx="10515600" cy="52813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87" y="2210260"/>
            <a:ext cx="10515600" cy="273375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5" y="5999763"/>
            <a:ext cx="1873547" cy="613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5" y="5999764"/>
            <a:ext cx="1873547" cy="6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1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281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02FAF5-7505-B946-AF37-904293B8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765313"/>
            <a:ext cx="5570951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r-Latn-R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7D0DF7F-32E9-F44D-8102-63C8CE376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49" y="2365513"/>
            <a:ext cx="557095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22EAF67-18FE-D946-B63D-E0AABB33C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4876800" cy="6765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hr-H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8A67F-63EF-B348-B1AB-E07C922A40A0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183D35-999F-8843-8190-AF274B19227F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B8E3B9-9A21-7343-B1B4-A8AD4FCC8964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0EC70B-994D-C140-AD7B-BF9B941157E8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9DF072-769A-2448-845E-8402F413AE60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09F004-F62C-B245-A754-DC5DD28AC050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419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2444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2021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IMI_Vizualni identitet-templates\IMI_novi_logo_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" y="6179600"/>
            <a:ext cx="1079180" cy="5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403" r="48475" b="23858"/>
          <a:stretch/>
        </p:blipFill>
        <p:spPr>
          <a:xfrm>
            <a:off x="8115315" y="6179585"/>
            <a:ext cx="3151415" cy="481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74C9D0-CBE5-46A8-B8AB-668D53A90C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2288" y="6320147"/>
            <a:ext cx="1721518" cy="304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6BA0B-7B63-4D1D-AD24-EB24A8020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246" t="16639" r="9889" b="18675"/>
          <a:stretch/>
        </p:blipFill>
        <p:spPr>
          <a:xfrm>
            <a:off x="1460769" y="6198514"/>
            <a:ext cx="1721519" cy="5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54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560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6210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3998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99564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4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1121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" y="4864953"/>
            <a:ext cx="105156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49" y="659544"/>
            <a:ext cx="1719155" cy="22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786450-B8D3-D446-8218-71C655CD0586}"/>
              </a:ext>
            </a:extLst>
          </p:cNvPr>
          <p:cNvSpPr/>
          <p:nvPr userDrawn="1"/>
        </p:nvSpPr>
        <p:spPr>
          <a:xfrm>
            <a:off x="0" y="0"/>
            <a:ext cx="48768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DAE54D-0A53-094C-9C97-87B2CAD7F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2582862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B7EBE1-D71C-A045-B000-4CCC9CE3CABE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84C0BC-B942-314B-9843-F7B8BAA6FB89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6CA68E-6D4B-4D4B-ADFD-844D07381851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0C66C2-940A-C441-BE8D-C907232DF34C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3A21BA-E902-0F44-92A5-4F9BE0AA3421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7CDEA2-A300-D24D-8A86-2FE97029D0D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7F7573C-C1CF-E145-AAF9-54AB5FFAA8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0"/>
            <a:ext cx="7315200" cy="6765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038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88C5C9-B4E4-744F-BD4C-AF0931685AED}"/>
              </a:ext>
            </a:extLst>
          </p:cNvPr>
          <p:cNvSpPr/>
          <p:nvPr userDrawn="1"/>
        </p:nvSpPr>
        <p:spPr>
          <a:xfrm>
            <a:off x="0" y="0"/>
            <a:ext cx="6089715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12A47-9C7A-EB44-AF76-13DE90BFB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184816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6B5CA-6A4C-3947-87D2-7BD750BE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816" y="344836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DFD8A-F16C-2F41-9135-1891625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694" y="775252"/>
            <a:ext cx="3538331" cy="54242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r-Latn-R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4036C-1043-D146-9779-7A11AE2C8649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19701-F9B1-4644-A054-2495F586524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E0CC79-463E-1847-8311-4ECB57772C4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7221EA-768E-EB46-87EE-8F3ECD79A875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9D75A7-2C60-AA4B-A3CF-08FA8DACA353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1F24B1-79B4-124E-B8B8-297CCA42C38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6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88C5C9-B4E4-744F-BD4C-AF0931685AED}"/>
              </a:ext>
            </a:extLst>
          </p:cNvPr>
          <p:cNvSpPr/>
          <p:nvPr userDrawn="1"/>
        </p:nvSpPr>
        <p:spPr>
          <a:xfrm>
            <a:off x="0" y="0"/>
            <a:ext cx="6089715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12A47-9C7A-EB44-AF76-13DE90BFB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1103443"/>
            <a:ext cx="4711621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6B5CA-6A4C-3947-87D2-7BD750BE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816" y="3259825"/>
            <a:ext cx="47116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4036C-1043-D146-9779-7A11AE2C8649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19701-F9B1-4644-A054-2495F586524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E0CC79-463E-1847-8311-4ECB57772C4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7221EA-768E-EB46-87EE-8F3ECD79A875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9D75A7-2C60-AA4B-A3CF-08FA8DACA353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1F24B1-79B4-124E-B8B8-297CCA42C38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BB162F-AE08-4F4F-B66C-DAEBCBBCA7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650" y="0"/>
            <a:ext cx="6102350" cy="33274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hr-HR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B6183E0-1CA3-0F45-84E4-70BE4B9BCC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650" y="3327399"/>
            <a:ext cx="6102350" cy="343915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233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B7EBE1-D71C-A045-B000-4CCC9CE3CABE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84C0BC-B942-314B-9843-F7B8BAA6FB89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6CA68E-6D4B-4D4B-ADFD-844D07381851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0C66C2-940A-C441-BE8D-C907232DF34C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3A21BA-E902-0F44-92A5-4F9BE0AA3421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7CDEA2-A300-D24D-8A86-2FE97029D0D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7F7573C-C1CF-E145-AAF9-54AB5FFAA8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765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532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66B833-ED4B-5A4F-85F1-84502FAD83E8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ADFC4A-E5CF-664A-AA61-CF82AA763CEC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A68DC7-1483-6F41-9333-7E9FCFF2A234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0E0DC5-FFAE-2D43-B51E-0F77271DB222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466940-8E46-1048-AB94-083555FEC769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03266F-85E3-6741-ACB3-7F07C368A751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8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248A5-5D92-B749-B206-5BF810FD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r-Latn-RS" dirty="0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5107B682-BB7B-EC45-8B55-2060ED0CA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925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661" r:id="rId2"/>
    <p:sldLayoutId id="2147483668" r:id="rId3"/>
    <p:sldLayoutId id="2147483796" r:id="rId4"/>
    <p:sldLayoutId id="2147483662" r:id="rId5"/>
    <p:sldLayoutId id="2147483798" r:id="rId6"/>
    <p:sldLayoutId id="2147483799" r:id="rId7"/>
    <p:sldLayoutId id="2147483797" r:id="rId8"/>
    <p:sldLayoutId id="2147483667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>
              <a:lumMod val="5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Open Sans Light"/>
              <a:buNone/>
              <a:defRPr sz="4400" b="0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BA5A5-2AD9-4520-91CD-440CA45FCE21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20.10.2022.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9D8BE-C7B9-414B-8140-2DF499923F2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5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3" r:id="rId14"/>
    <p:sldLayoutId id="2147483794" r:id="rId15"/>
    <p:sldLayoutId id="2147483795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BA5A5-2AD9-4520-91CD-440CA45FCE21}" type="datetimeFigureOut">
              <a:rPr lang="hr-HR" smtClean="0"/>
              <a:pPr/>
              <a:t>20.10.2022.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9D8BE-C7B9-414B-8140-2DF499923F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424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660" r:id="rId13"/>
    <p:sldLayoutId id="214748371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slide" Target="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6.wmf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1C44-FEE2-504B-ADFE-2EC27865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511" y="2501526"/>
            <a:ext cx="7081499" cy="1282683"/>
          </a:xfrm>
        </p:spPr>
        <p:txBody>
          <a:bodyPr/>
          <a:lstStyle/>
          <a:p>
            <a:r>
              <a:rPr lang="hr-HR" sz="4000" dirty="0"/>
              <a:t>ISTRAŽIVANJA U PROJEKTU E-ŠKOLE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41E0C-9C08-5E46-B0A1-DC4A478C2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2511" y="3685736"/>
            <a:ext cx="7213689" cy="2025748"/>
          </a:xfrm>
        </p:spPr>
        <p:txBody>
          <a:bodyPr>
            <a:normAutofit/>
          </a:bodyPr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r-HR" dirty="0"/>
              <a:t>Govornici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r-HR" dirty="0"/>
              <a:t>prof. dr. sc. Ivana Batarelo Kokić, Filozofski fakultet u Splitu</a:t>
            </a:r>
            <a:br>
              <a:rPr lang="hr-HR" dirty="0"/>
            </a:br>
            <a:r>
              <a:rPr lang="hr-HR" dirty="0"/>
              <a:t>prof. dr. sc. Svjetlana Kolić-</a:t>
            </a:r>
            <a:r>
              <a:rPr lang="hr-HR" dirty="0" err="1"/>
              <a:t>Vehovec</a:t>
            </a:r>
            <a:r>
              <a:rPr lang="hr-HR" dirty="0"/>
              <a:t>, Filozofski fakultet u Rijeci</a:t>
            </a:r>
            <a:br>
              <a:rPr lang="hr-HR" dirty="0"/>
            </a:br>
            <a:r>
              <a:rPr lang="hr-HR" dirty="0"/>
              <a:t>dr. </a:t>
            </a:r>
            <a:r>
              <a:rPr lang="hr-HR"/>
              <a:t>sc. Ivica </a:t>
            </a:r>
            <a:r>
              <a:rPr lang="hr-HR" dirty="0"/>
              <a:t>Prlić, Institut za medicinska istraživanja i medicinu rada</a:t>
            </a:r>
            <a:br>
              <a:rPr lang="hr-HR" dirty="0"/>
            </a:br>
            <a:r>
              <a:rPr lang="hr-HR" dirty="0"/>
              <a:t>prof. dr. sc. Zoran Sušanj, Filozofski fakultet u Rijeci 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r-HR" dirty="0"/>
              <a:t>Moderatorica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r-HR" dirty="0"/>
              <a:t>Jasminka Maravić, CARNET</a:t>
            </a:r>
          </a:p>
        </p:txBody>
      </p:sp>
    </p:spTree>
    <p:extLst>
      <p:ext uri="{BB962C8B-B14F-4D97-AF65-F5344CB8AC3E}">
        <p14:creationId xmlns:p14="http://schemas.microsoft.com/office/powerpoint/2010/main" val="978563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00" y="3065587"/>
            <a:ext cx="5317724" cy="1384917"/>
          </a:xfrm>
        </p:spPr>
        <p:txBody>
          <a:bodyPr anchor="b">
            <a:normAutofit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Stavovi i iskustva (longitudinalno)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613" y="330739"/>
            <a:ext cx="5722600" cy="6167337"/>
          </a:xfrm>
        </p:spPr>
        <p:txBody>
          <a:bodyPr anchor="ctr">
            <a:normAutofit/>
          </a:bodyPr>
          <a:lstStyle/>
          <a:p>
            <a:pPr algn="just"/>
            <a:r>
              <a:rPr lang="hr-HR" sz="2400" b="1" dirty="0">
                <a:solidFill>
                  <a:schemeClr val="tx1"/>
                </a:solidFill>
              </a:rPr>
              <a:t>U inicijalnom mjerenju II. faze projekta u odnosu na mjerenja iz pilot-projekta:</a:t>
            </a:r>
          </a:p>
          <a:p>
            <a:pPr algn="just"/>
            <a:endParaRPr lang="hr-HR" sz="2800" b="1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b="1" dirty="0">
                <a:solidFill>
                  <a:schemeClr val="accent1"/>
                </a:solidFill>
              </a:rPr>
              <a:t>nastavnici</a:t>
            </a:r>
            <a:r>
              <a:rPr lang="hr-HR" sz="2200" dirty="0">
                <a:solidFill>
                  <a:schemeClr val="tx1"/>
                </a:solidFill>
              </a:rPr>
              <a:t> koriste </a:t>
            </a:r>
            <a:r>
              <a:rPr lang="hr-HR" sz="2200" b="1" dirty="0">
                <a:solidFill>
                  <a:schemeClr val="tx1"/>
                </a:solidFill>
              </a:rPr>
              <a:t>više </a:t>
            </a:r>
            <a:r>
              <a:rPr lang="hr-HR" sz="2200" b="1" i="1" dirty="0">
                <a:solidFill>
                  <a:schemeClr val="tx1"/>
                </a:solidFill>
              </a:rPr>
              <a:t>IKT aktivnosti povezanih sa školom i poučavanjam </a:t>
            </a:r>
            <a:r>
              <a:rPr lang="hr-HR" sz="2200" dirty="0">
                <a:solidFill>
                  <a:schemeClr val="tx1"/>
                </a:solidFill>
              </a:rPr>
              <a:t>te </a:t>
            </a:r>
            <a:r>
              <a:rPr lang="hr-HR" sz="2200" b="1" dirty="0">
                <a:solidFill>
                  <a:schemeClr val="tx1"/>
                </a:solidFill>
              </a:rPr>
              <a:t>češće koriste </a:t>
            </a:r>
            <a:r>
              <a:rPr lang="hr-HR" sz="2200" b="1" i="1" dirty="0">
                <a:solidFill>
                  <a:schemeClr val="tx1"/>
                </a:solidFill>
              </a:rPr>
              <a:t>IKT za specifične potrebe u nastavi,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b="1" dirty="0">
                <a:solidFill>
                  <a:schemeClr val="accent1"/>
                </a:solidFill>
              </a:rPr>
              <a:t>nastavnici</a:t>
            </a:r>
            <a:r>
              <a:rPr lang="hr-HR" sz="2200" dirty="0">
                <a:solidFill>
                  <a:schemeClr val="tx1"/>
                </a:solidFill>
              </a:rPr>
              <a:t> percipiraju </a:t>
            </a:r>
            <a:r>
              <a:rPr lang="hr-HR" sz="2200" b="1" dirty="0">
                <a:solidFill>
                  <a:schemeClr val="tx1"/>
                </a:solidFill>
              </a:rPr>
              <a:t>manje </a:t>
            </a:r>
            <a:r>
              <a:rPr lang="hr-HR" sz="2200" b="1" i="1" dirty="0">
                <a:solidFill>
                  <a:schemeClr val="tx1"/>
                </a:solidFill>
              </a:rPr>
              <a:t>prepreka i manje prednosti korištenja IKT-a u nastavi</a:t>
            </a:r>
            <a:r>
              <a:rPr lang="hr-HR" sz="2200" b="1" dirty="0">
                <a:solidFill>
                  <a:schemeClr val="tx1"/>
                </a:solidFill>
              </a:rPr>
              <a:t>, a više </a:t>
            </a:r>
            <a:r>
              <a:rPr lang="hr-HR" sz="2200" b="1" i="1" dirty="0">
                <a:solidFill>
                  <a:schemeClr val="tx1"/>
                </a:solidFill>
              </a:rPr>
              <a:t>prednosti u administrativnim poslovima,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b="1" dirty="0">
                <a:solidFill>
                  <a:schemeClr val="accent1"/>
                </a:solidFill>
              </a:rPr>
              <a:t>ravnatelji</a:t>
            </a:r>
            <a:r>
              <a:rPr lang="hr-HR" sz="2200" dirty="0">
                <a:solidFill>
                  <a:schemeClr val="tx1"/>
                </a:solidFill>
              </a:rPr>
              <a:t> </a:t>
            </a:r>
            <a:r>
              <a:rPr lang="hr-HR" sz="2200" b="1" dirty="0">
                <a:solidFill>
                  <a:schemeClr val="tx1"/>
                </a:solidFill>
              </a:rPr>
              <a:t>češće koriste </a:t>
            </a:r>
            <a:r>
              <a:rPr lang="hr-HR" sz="2200" b="1" i="1" dirty="0">
                <a:solidFill>
                  <a:schemeClr val="tx1"/>
                </a:solidFill>
              </a:rPr>
              <a:t>IKT aktivnosti povezane s radom i poslovanjem škole </a:t>
            </a:r>
            <a:r>
              <a:rPr lang="hr-HR" sz="2200" dirty="0">
                <a:solidFill>
                  <a:schemeClr val="tx1"/>
                </a:solidFill>
              </a:rPr>
              <a:t>te</a:t>
            </a:r>
            <a:r>
              <a:rPr lang="hr-HR" sz="2200" b="1" dirty="0">
                <a:solidFill>
                  <a:schemeClr val="tx1"/>
                </a:solidFill>
              </a:rPr>
              <a:t> percipiraju manje </a:t>
            </a:r>
            <a:r>
              <a:rPr lang="hr-HR" sz="2200" b="1" i="1" dirty="0">
                <a:solidFill>
                  <a:schemeClr val="tx1"/>
                </a:solidFill>
              </a:rPr>
              <a:t>prepreka korištenja IKT-a u nastavi.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501794" y="1596777"/>
            <a:ext cx="1275538" cy="1275538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7" name="Graphic 6" descr="Thought outline">
            <a:extLst>
              <a:ext uri="{FF2B5EF4-FFF2-40B4-BE49-F238E27FC236}">
                <a16:creationId xmlns:a16="http://schemas.microsoft.com/office/drawing/2014/main" id="{94D61009-5D75-0EFA-D828-25792A00B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2362" y="17900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05CC-ADBD-2B48-8001-DE68856F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78" y="2833997"/>
            <a:ext cx="5861589" cy="1600200"/>
          </a:xfrm>
        </p:spPr>
        <p:txBody>
          <a:bodyPr/>
          <a:lstStyle/>
          <a:p>
            <a:r>
              <a:rPr lang="en-HR" sz="4800" dirty="0"/>
              <a:t>Učinci pojedinih elemenata projekta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5DBDFC8-30E4-5A45-A773-B948274836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400" r="8400"/>
          <a:stretch>
            <a:fillRect/>
          </a:stretch>
        </p:blipFill>
        <p:spPr>
          <a:xfrm>
            <a:off x="8478904" y="1614489"/>
            <a:ext cx="243039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67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395662"/>
            <a:ext cx="5570951" cy="956483"/>
          </a:xfrm>
        </p:spPr>
        <p:txBody>
          <a:bodyPr anchor="b">
            <a:normAutofit/>
          </a:bodyPr>
          <a:lstStyle/>
          <a:p>
            <a:r>
              <a:rPr lang="hr-HR" sz="4400" dirty="0">
                <a:solidFill>
                  <a:schemeClr val="tx1"/>
                </a:solidFill>
              </a:rPr>
              <a:t>IKT infrastruktura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94" y="1661146"/>
            <a:ext cx="4775584" cy="4615767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 inicijalnom mjerenju II. faze u odnosu na pilot-projekt: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češće se koriste prijenosna računala, a manje stolna i </a:t>
            </a:r>
            <a:r>
              <a:rPr lang="hr-HR" sz="2000" dirty="0" err="1">
                <a:solidFill>
                  <a:schemeClr val="tx1"/>
                </a:solidFill>
              </a:rPr>
              <a:t>tablet</a:t>
            </a:r>
            <a:r>
              <a:rPr lang="hr-HR" sz="2000" dirty="0">
                <a:solidFill>
                  <a:schemeClr val="tx1"/>
                </a:solidFill>
              </a:rPr>
              <a:t> računala,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manji broj nastavnika izjavljuje da nikada ne koriste pametnu ploču i pametni ekran, dok više ravnatelja nikada ne koristi pametnu ploču,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nastavnici općenito učestalije koriste IKT u školi, dok ravnatelji u manjoj mjeri koriste IKT u školi.</a:t>
            </a:r>
            <a:endParaRPr lang="sr-Latn-RS" sz="2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1C8F3-79AB-D6CC-1B66-3FEEE64F8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422" y="2183867"/>
            <a:ext cx="6581684" cy="3866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8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395662"/>
            <a:ext cx="11316057" cy="926952"/>
          </a:xfrm>
        </p:spPr>
        <p:txBody>
          <a:bodyPr anchor="b">
            <a:normAutofit/>
          </a:bodyPr>
          <a:lstStyle/>
          <a:p>
            <a:r>
              <a:rPr lang="hr-HR" sz="4000" dirty="0">
                <a:solidFill>
                  <a:schemeClr val="tx1"/>
                </a:solidFill>
              </a:rPr>
              <a:t>e-Usluge korištene u poslovanju – CARNET delta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50" y="1950402"/>
            <a:ext cx="11316056" cy="4615767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Učestalost korištenja i korisnost sustava CARNET delta povezana je 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razvojem svih digitalnih kompentecija nastavnika te razvojem nekih kompetencija ravnatelja novih SŠ (</a:t>
            </a:r>
            <a:r>
              <a:rPr lang="hr-HR" sz="2200" i="1" dirty="0">
                <a:solidFill>
                  <a:schemeClr val="tx1"/>
                </a:solidFill>
              </a:rPr>
              <a:t>Razvoj digitalnih kompetencija, Digitalna kultura, Planiranje, upravljanje i vođenje</a:t>
            </a:r>
            <a:r>
              <a:rPr lang="hr-HR" sz="2200" dirty="0">
                <a:solidFill>
                  <a:schemeClr val="tx1"/>
                </a:solidFill>
              </a:rPr>
              <a:t>),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češćim korištenjem </a:t>
            </a:r>
            <a:r>
              <a:rPr lang="hr-HR" sz="2200" i="1" dirty="0">
                <a:solidFill>
                  <a:schemeClr val="tx1"/>
                </a:solidFill>
              </a:rPr>
              <a:t>IKT aktivnosti povezanih sa školom i poučavanjem</a:t>
            </a:r>
            <a:r>
              <a:rPr lang="hr-HR" sz="2200" dirty="0">
                <a:solidFill>
                  <a:schemeClr val="tx1"/>
                </a:solidFill>
              </a:rPr>
              <a:t> te </a:t>
            </a:r>
            <a:r>
              <a:rPr lang="hr-HR" sz="2200" i="1" dirty="0">
                <a:solidFill>
                  <a:schemeClr val="tx1"/>
                </a:solidFill>
              </a:rPr>
              <a:t>IKT-a za specifične potrebe u nastavi</a:t>
            </a:r>
            <a:r>
              <a:rPr lang="hr-HR" sz="2200" dirty="0">
                <a:solidFill>
                  <a:schemeClr val="tx1"/>
                </a:solidFill>
              </a:rPr>
              <a:t> (nastavnici), kao i </a:t>
            </a:r>
            <a:r>
              <a:rPr lang="hr-HR" sz="2200" i="1" dirty="0">
                <a:solidFill>
                  <a:schemeClr val="tx1"/>
                </a:solidFill>
              </a:rPr>
              <a:t>IKT aktivnosti povezanih s radom i poslovanjem škole</a:t>
            </a:r>
            <a:r>
              <a:rPr lang="hr-HR" sz="2200" dirty="0">
                <a:solidFill>
                  <a:schemeClr val="tx1"/>
                </a:solidFill>
              </a:rPr>
              <a:t> (ravnatelji novih OŠ).</a:t>
            </a:r>
          </a:p>
        </p:txBody>
      </p:sp>
      <p:pic>
        <p:nvPicPr>
          <p:cNvPr id="1026" name="Picture 2" descr="CARNET delta - CARNET">
            <a:extLst>
              <a:ext uri="{FF2B5EF4-FFF2-40B4-BE49-F238E27FC236}">
                <a16:creationId xmlns:a16="http://schemas.microsoft.com/office/drawing/2014/main" id="{EDC22B7C-B813-E001-2F84-A2BD0C4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41" y="4574128"/>
            <a:ext cx="2889718" cy="16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0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395662"/>
            <a:ext cx="11316057" cy="926952"/>
          </a:xfrm>
        </p:spPr>
        <p:txBody>
          <a:bodyPr anchor="b">
            <a:normAutofit/>
          </a:bodyPr>
          <a:lstStyle/>
          <a:p>
            <a:r>
              <a:rPr lang="hr-HR" sz="4000" dirty="0">
                <a:solidFill>
                  <a:schemeClr val="tx1"/>
                </a:solidFill>
              </a:rPr>
              <a:t>e-Usluge korištene u poslovanju – CARNET sigma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50" y="1950402"/>
            <a:ext cx="11316056" cy="4615767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Učestalost korištenja i korisnost sustava CARNET sigma kod ravnatelja povezana je 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Razvojem većine njihovih digitalnih kompetencija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Većom percepcijom </a:t>
            </a:r>
            <a:r>
              <a:rPr lang="hr-HR" sz="2200" i="1" dirty="0">
                <a:solidFill>
                  <a:schemeClr val="tx1"/>
                </a:solidFill>
              </a:rPr>
              <a:t>prednosti korištenja u nastavi i administrativnim poslovima </a:t>
            </a:r>
            <a:r>
              <a:rPr lang="hr-HR" sz="2200" dirty="0">
                <a:solidFill>
                  <a:schemeClr val="tx1"/>
                </a:solidFill>
              </a:rPr>
              <a:t>(nove OŠ)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Češćim korištenjem </a:t>
            </a:r>
            <a:r>
              <a:rPr lang="hr-HR" sz="2200" i="1" dirty="0">
                <a:solidFill>
                  <a:schemeClr val="tx1"/>
                </a:solidFill>
              </a:rPr>
              <a:t>IKT aktivnosti povezanih s radom i poslovanjem škole </a:t>
            </a:r>
            <a:r>
              <a:rPr lang="hr-HR" sz="2200" dirty="0">
                <a:solidFill>
                  <a:schemeClr val="tx1"/>
                </a:solidFill>
              </a:rPr>
              <a:t>(nove OŠ i pilot SŠ)</a:t>
            </a:r>
          </a:p>
        </p:txBody>
      </p:sp>
      <p:pic>
        <p:nvPicPr>
          <p:cNvPr id="2050" name="Picture 2" descr="CARNET sigma - CARNET">
            <a:extLst>
              <a:ext uri="{FF2B5EF4-FFF2-40B4-BE49-F238E27FC236}">
                <a16:creationId xmlns:a16="http://schemas.microsoft.com/office/drawing/2014/main" id="{8787E8D1-0599-47E4-55F4-32BBD495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75" y="5252936"/>
            <a:ext cx="2826250" cy="12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2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00" y="3065587"/>
            <a:ext cx="5317724" cy="920099"/>
          </a:xfrm>
        </p:spPr>
        <p:txBody>
          <a:bodyPr anchor="b">
            <a:normAutofit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Sigurnost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613" y="330739"/>
            <a:ext cx="5631465" cy="6167337"/>
          </a:xfrm>
        </p:spPr>
        <p:txBody>
          <a:bodyPr anchor="ctr"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Nastavnici iz 32–38 % pilot škola te 18–26 % novih škola navode da postoji sigurnosni dokument škole, te da se on primjenjuje,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200" i="1" dirty="0">
                <a:solidFill>
                  <a:schemeClr val="tx1"/>
                </a:solidFill>
              </a:rPr>
              <a:t>39-67 % ravnatelja pilot škola te 15-17 % ravnatelja novih škola navodi isto.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U školama gdje se taj dokument </a:t>
            </a:r>
            <a:r>
              <a:rPr lang="hr-HR" sz="2200" u="sng" dirty="0">
                <a:solidFill>
                  <a:schemeClr val="tx1"/>
                </a:solidFill>
              </a:rPr>
              <a:t>ne primjenjuje</a:t>
            </a:r>
            <a:r>
              <a:rPr lang="hr-HR" sz="2200" dirty="0">
                <a:solidFill>
                  <a:schemeClr val="tx1"/>
                </a:solidFill>
              </a:rPr>
              <a:t>, nastavnici percipiraju </a:t>
            </a:r>
            <a:r>
              <a:rPr lang="hr-HR" sz="2200" b="1" dirty="0">
                <a:solidFill>
                  <a:schemeClr val="tx1"/>
                </a:solidFill>
              </a:rPr>
              <a:t>više prepreka </a:t>
            </a:r>
            <a:r>
              <a:rPr lang="hr-HR" sz="2200" dirty="0">
                <a:solidFill>
                  <a:schemeClr val="tx1"/>
                </a:solidFill>
              </a:rPr>
              <a:t>korištenja IKT-a u nastavi.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U školama gdje se taj dokument </a:t>
            </a:r>
            <a:r>
              <a:rPr lang="hr-HR" sz="2200" u="sng" dirty="0">
                <a:solidFill>
                  <a:schemeClr val="tx1"/>
                </a:solidFill>
              </a:rPr>
              <a:t>primjenjuje</a:t>
            </a:r>
            <a:r>
              <a:rPr lang="hr-HR" sz="2200" dirty="0">
                <a:solidFill>
                  <a:schemeClr val="tx1"/>
                </a:solidFill>
              </a:rPr>
              <a:t> ravnatelji </a:t>
            </a:r>
            <a:r>
              <a:rPr lang="hr-HR" sz="2200" dirty="0" err="1">
                <a:solidFill>
                  <a:schemeClr val="tx1"/>
                </a:solidFill>
              </a:rPr>
              <a:t>procijenjuju</a:t>
            </a:r>
            <a:r>
              <a:rPr lang="hr-HR" sz="2200" dirty="0">
                <a:solidFill>
                  <a:schemeClr val="tx1"/>
                </a:solidFill>
              </a:rPr>
              <a:t> da imaju razvijenije </a:t>
            </a:r>
            <a:r>
              <a:rPr lang="hr-HR" sz="2200" b="1" dirty="0">
                <a:solidFill>
                  <a:schemeClr val="tx1"/>
                </a:solidFill>
              </a:rPr>
              <a:t>gotovo sve mjerene digitalne kompetencije te češće koriste IKT aktivnosti</a:t>
            </a:r>
            <a:r>
              <a:rPr lang="hr-HR" sz="2200" dirty="0">
                <a:solidFill>
                  <a:schemeClr val="tx1"/>
                </a:solidFill>
              </a:rPr>
              <a:t> povezane s radom i poslovanjem škole.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501794" y="1596777"/>
            <a:ext cx="1275538" cy="1275538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3" name="Graphic 2" descr="Shield Tick outline">
            <a:extLst>
              <a:ext uri="{FF2B5EF4-FFF2-40B4-BE49-F238E27FC236}">
                <a16:creationId xmlns:a16="http://schemas.microsoft.com/office/drawing/2014/main" id="{5007908B-C545-EDC4-0ED0-5145B625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2362" y="17773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395662"/>
            <a:ext cx="11316057" cy="926952"/>
          </a:xfrm>
        </p:spPr>
        <p:txBody>
          <a:bodyPr anchor="b">
            <a:normAutofit/>
          </a:bodyPr>
          <a:lstStyle/>
          <a:p>
            <a:r>
              <a:rPr lang="hr-HR" sz="4000" dirty="0">
                <a:solidFill>
                  <a:schemeClr val="tx1"/>
                </a:solidFill>
              </a:rPr>
              <a:t>Primjena DOS-ova i scenarija poučavanja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49" y="1471614"/>
            <a:ext cx="5272069" cy="5094556"/>
          </a:xfrm>
        </p:spPr>
        <p:txBody>
          <a:bodyPr>
            <a:normAutofit/>
          </a:bodyPr>
          <a:lstStyle/>
          <a:p>
            <a:pPr algn="ctr"/>
            <a:r>
              <a:rPr lang="hr-HR" sz="2200" dirty="0">
                <a:solidFill>
                  <a:schemeClr val="tx1"/>
                </a:solidFill>
              </a:rPr>
              <a:t>Veći broj nastavnika pilot škola (43-54 %) koristi DOS-ove u odnosu na nastavnike novih škola (30-41%)</a:t>
            </a:r>
          </a:p>
          <a:p>
            <a:endParaRPr lang="hr-HR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9253C-932D-BE08-8ABD-F2A91F3D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24" y="2414589"/>
            <a:ext cx="4319692" cy="404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75A98-8E4A-F48E-B36F-1176BDF1B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42" y="2414589"/>
            <a:ext cx="4593158" cy="3926348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62AB8E76-CA69-9BBE-D32B-D2603AE15160}"/>
              </a:ext>
            </a:extLst>
          </p:cNvPr>
          <p:cNvSpPr txBox="1">
            <a:spLocks/>
          </p:cNvSpPr>
          <p:nvPr/>
        </p:nvSpPr>
        <p:spPr>
          <a:xfrm>
            <a:off x="6096000" y="1487839"/>
            <a:ext cx="5570950" cy="5094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200" dirty="0">
                <a:solidFill>
                  <a:schemeClr val="tx1"/>
                </a:solidFill>
              </a:rPr>
              <a:t>Veći broj nastavnika pilot škola (30-37 %) koristi gotove scenarije poučavanja u odnosu na nastavnike novih škola (16-25%)</a:t>
            </a:r>
          </a:p>
          <a:p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41928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00" y="3245202"/>
            <a:ext cx="5317724" cy="127553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DOS-ovi i scenariji poučavanja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613" y="330739"/>
            <a:ext cx="5631465" cy="6167337"/>
          </a:xfrm>
        </p:spPr>
        <p:txBody>
          <a:bodyPr anchor="ctr"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Nastavnici koji češće koriste </a:t>
            </a:r>
            <a:r>
              <a:rPr lang="hr-HR" sz="2200" b="1" dirty="0">
                <a:solidFill>
                  <a:schemeClr val="tx1"/>
                </a:solidFill>
              </a:rPr>
              <a:t>DOS-ove i scenarije poučavanja</a:t>
            </a:r>
            <a:r>
              <a:rPr lang="hr-HR" sz="2200" dirty="0">
                <a:solidFill>
                  <a:schemeClr val="tx1"/>
                </a:solidFill>
              </a:rPr>
              <a:t> i smatraju ih korisnijima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imaju razvijenije </a:t>
            </a:r>
            <a:r>
              <a:rPr lang="hr-HR" sz="2200" b="1" dirty="0">
                <a:solidFill>
                  <a:schemeClr val="tx1"/>
                </a:solidFill>
              </a:rPr>
              <a:t>sve digitalne kompetencije.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Nastavnici koji češće koriste </a:t>
            </a:r>
            <a:r>
              <a:rPr lang="hr-HR" sz="2200" b="1" dirty="0">
                <a:solidFill>
                  <a:schemeClr val="tx1"/>
                </a:solidFill>
              </a:rPr>
              <a:t>DOS-ove</a:t>
            </a:r>
            <a:r>
              <a:rPr lang="hr-HR" sz="2200" dirty="0">
                <a:solidFill>
                  <a:schemeClr val="tx1"/>
                </a:solidFill>
              </a:rPr>
              <a:t> i smatraju ih korisnijima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percipiraju </a:t>
            </a:r>
            <a:r>
              <a:rPr lang="hr-HR" sz="2200" b="1" dirty="0">
                <a:solidFill>
                  <a:schemeClr val="tx1"/>
                </a:solidFill>
              </a:rPr>
              <a:t>više prednosti i manje nedostataka </a:t>
            </a:r>
            <a:r>
              <a:rPr lang="hr-HR" sz="2200" dirty="0">
                <a:solidFill>
                  <a:schemeClr val="tx1"/>
                </a:solidFill>
              </a:rPr>
              <a:t>korištenja IKT-a u nastavi, </a:t>
            </a:r>
            <a:r>
              <a:rPr lang="hr-HR" sz="2200" b="1" dirty="0">
                <a:solidFill>
                  <a:schemeClr val="tx1"/>
                </a:solidFill>
              </a:rPr>
              <a:t>češće koriste IKT aktivnosti povezane sa školom i poučavanem</a:t>
            </a:r>
            <a:r>
              <a:rPr lang="hr-HR" sz="2200" dirty="0">
                <a:solidFill>
                  <a:schemeClr val="tx1"/>
                </a:solidFill>
              </a:rPr>
              <a:t>, kao i </a:t>
            </a:r>
            <a:r>
              <a:rPr lang="hr-HR" sz="2200" b="1" dirty="0">
                <a:solidFill>
                  <a:schemeClr val="tx1"/>
                </a:solidFill>
              </a:rPr>
              <a:t>IKT za specifične potrebe u nastavi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Nastavnici koji češće koriste </a:t>
            </a:r>
            <a:r>
              <a:rPr lang="hr-HR" sz="2200" b="1" dirty="0">
                <a:solidFill>
                  <a:schemeClr val="tx1"/>
                </a:solidFill>
              </a:rPr>
              <a:t>scenarije poučavanja</a:t>
            </a:r>
            <a:r>
              <a:rPr lang="hr-HR" sz="2200" dirty="0">
                <a:solidFill>
                  <a:schemeClr val="tx1"/>
                </a:solidFill>
              </a:rPr>
              <a:t> i smatraju ih korisnijima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 percipiraju </a:t>
            </a:r>
            <a:r>
              <a:rPr lang="hr-HR" sz="2200" b="1" dirty="0">
                <a:solidFill>
                  <a:schemeClr val="tx1"/>
                </a:solidFill>
              </a:rPr>
              <a:t>više prednosti i manje nedostataka</a:t>
            </a:r>
            <a:r>
              <a:rPr lang="hr-HR" sz="2200" dirty="0">
                <a:solidFill>
                  <a:schemeClr val="tx1"/>
                </a:solidFill>
              </a:rPr>
              <a:t> korištenja IKT-a u nastavi i administrativnim poslovima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501794" y="1596777"/>
            <a:ext cx="1275538" cy="1275538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55A52577-1CEB-3100-5416-9B32B3F47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2362" y="17773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AA93-4DC9-F10E-1462-7CCC51ED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483211"/>
            <a:ext cx="6391317" cy="946755"/>
          </a:xfrm>
        </p:spPr>
        <p:txBody>
          <a:bodyPr anchor="b">
            <a:normAutofit fontScale="90000"/>
          </a:bodyPr>
          <a:lstStyle/>
          <a:p>
            <a:r>
              <a:rPr lang="hr-HR" sz="4400" dirty="0">
                <a:solidFill>
                  <a:schemeClr val="tx1"/>
                </a:solidFill>
              </a:rPr>
              <a:t>Učinci primjene DOS-ova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1A4DF-CB42-EFFB-3134-5DEB707CC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49" y="1952502"/>
            <a:ext cx="6071060" cy="2041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r-HR" sz="2100" b="1" i="1" dirty="0">
                <a:solidFill>
                  <a:schemeClr val="tx1"/>
                </a:solidFill>
              </a:rPr>
              <a:t>Poučavanje i učenje uz primjenu digitalne tehnologije 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Kod nastavnika SŠ koji nisu upoznati s DOS-ovima, dolazi do napretka tek nakon završetka pilot-projekta, dok ostali nastavnici ostvaruju napredak u sva tri mjerenja, pri čemu je napredak nakon pilot-projekta najveći kod nastavnika koji koriste DOS-ove.</a:t>
            </a:r>
          </a:p>
          <a:p>
            <a:endParaRPr lang="hr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24A21E-99B2-DF97-6246-8321D829CC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tretch/>
        </p:blipFill>
        <p:spPr>
          <a:xfrm>
            <a:off x="7132896" y="1200150"/>
            <a:ext cx="4883867" cy="2865065"/>
          </a:xfr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9FA1A-74A5-7BBA-42F5-4931D0F10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22" y="4064800"/>
            <a:ext cx="4780142" cy="264676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9C04406-686B-3818-1AF3-ACD3EAFDC671}"/>
              </a:ext>
            </a:extLst>
          </p:cNvPr>
          <p:cNvSpPr/>
          <p:nvPr/>
        </p:nvSpPr>
        <p:spPr>
          <a:xfrm>
            <a:off x="6632279" y="2521258"/>
            <a:ext cx="568171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446731A-E964-1B25-7B8B-FC4AEABC2475}"/>
              </a:ext>
            </a:extLst>
          </p:cNvPr>
          <p:cNvSpPr/>
          <p:nvPr/>
        </p:nvSpPr>
        <p:spPr>
          <a:xfrm>
            <a:off x="6632280" y="4910242"/>
            <a:ext cx="568171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98C9188-4034-A30C-CAAD-4DFB3B6F2253}"/>
              </a:ext>
            </a:extLst>
          </p:cNvPr>
          <p:cNvSpPr txBox="1">
            <a:spLocks/>
          </p:cNvSpPr>
          <p:nvPr/>
        </p:nvSpPr>
        <p:spPr>
          <a:xfrm>
            <a:off x="525049" y="4093207"/>
            <a:ext cx="6071060" cy="2458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  <a:p>
            <a:pPr algn="just"/>
            <a:r>
              <a:rPr lang="hr-HR" sz="2100" b="1" i="1" dirty="0">
                <a:solidFill>
                  <a:schemeClr val="tx1"/>
                </a:solidFill>
              </a:rPr>
              <a:t>Nastavne aktivnosti u kojima se koristi IKT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Kod nastavnika SŠ koji nisu upoznati s DOS-ovima dolazi do znatnog pada učestalosti korištenja nastavnih aktivnosti u kojima se koristi IKT tijekom provođenja pilot-projekta, ali nakon toga dolazi i do najvećeg pomaka u korištenju navedenih aktivnosti u odnosu na prethodne skupine nastavnika.</a:t>
            </a:r>
          </a:p>
        </p:txBody>
      </p:sp>
    </p:spTree>
    <p:extLst>
      <p:ext uri="{BB962C8B-B14F-4D97-AF65-F5344CB8AC3E}">
        <p14:creationId xmlns:p14="http://schemas.microsoft.com/office/powerpoint/2010/main" val="14353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AA93-4DC9-F10E-1462-7CCC51ED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483211"/>
            <a:ext cx="6391317" cy="946755"/>
          </a:xfrm>
        </p:spPr>
        <p:txBody>
          <a:bodyPr anchor="b">
            <a:normAutofit fontScale="90000"/>
          </a:bodyPr>
          <a:lstStyle/>
          <a:p>
            <a:r>
              <a:rPr lang="hr-HR" sz="4400" dirty="0">
                <a:solidFill>
                  <a:schemeClr val="tx1"/>
                </a:solidFill>
              </a:rPr>
              <a:t>Učinci primjene DOS-ova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1A4DF-CB42-EFFB-3134-5DEB707CC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50" y="1791478"/>
            <a:ext cx="11182536" cy="4385623"/>
          </a:xfrm>
        </p:spPr>
        <p:txBody>
          <a:bodyPr>
            <a:normAutofit/>
          </a:bodyPr>
          <a:lstStyle/>
          <a:p>
            <a:pPr algn="just"/>
            <a:r>
              <a:rPr lang="hr-HR" sz="2300" b="1" i="1" dirty="0">
                <a:solidFill>
                  <a:schemeClr val="tx1"/>
                </a:solidFill>
              </a:rPr>
              <a:t>Percipirani nedostatci korištenja IKT-a u nastavi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tx1"/>
                </a:solidFill>
              </a:rPr>
              <a:t>Kod nastavnika SŠ koji znaju što su DOS-ovi, ali ne podržavaju njihov razvoj, između završetka pilot-projekta i početka II. faze dolazi do znatnog rasta percepcije nedostataka korištenja IKT-a u nastavi.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A6627C-F6E1-15B0-0AA5-870441207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13" y="3186113"/>
            <a:ext cx="6063167" cy="35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1C44-FEE2-504B-ADFE-2EC27865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90" y="3429000"/>
            <a:ext cx="8434387" cy="1600200"/>
          </a:xfrm>
        </p:spPr>
        <p:txBody>
          <a:bodyPr/>
          <a:lstStyle/>
          <a:p>
            <a:r>
              <a:rPr lang="hr-HR" sz="3200" dirty="0"/>
              <a:t>Istraživanje učinaka projekta e-Škole (II. faza) – Rezultati inicijalnog istraživanja</a:t>
            </a:r>
            <a:br>
              <a:rPr lang="hr-HR" sz="3200" dirty="0"/>
            </a:br>
            <a:br>
              <a:rPr lang="hr-HR" sz="3200" dirty="0"/>
            </a:br>
            <a:r>
              <a:rPr lang="hr-HR" sz="2400" b="0" dirty="0"/>
              <a:t>Svjetlana Kolić-Vehovec i Zoran Sušanj</a:t>
            </a:r>
            <a:br>
              <a:rPr lang="hr-HR" sz="2400" b="0" dirty="0"/>
            </a:br>
            <a:r>
              <a:rPr lang="hr-HR" sz="2400" b="0" dirty="0"/>
              <a:t>Filozofski fakultet u Rijeci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41E0C-9C08-5E46-B0A1-DC4A478C2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8290" y="5195421"/>
            <a:ext cx="5861589" cy="1064803"/>
          </a:xfrm>
        </p:spPr>
        <p:txBody>
          <a:bodyPr>
            <a:normAutofit/>
          </a:bodyPr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r-HR" dirty="0"/>
              <a:t>CUC, Šibenik, 26.-28.10.2022.</a:t>
            </a:r>
          </a:p>
        </p:txBody>
      </p:sp>
    </p:spTree>
    <p:extLst>
      <p:ext uri="{BB962C8B-B14F-4D97-AF65-F5344CB8AC3E}">
        <p14:creationId xmlns:p14="http://schemas.microsoft.com/office/powerpoint/2010/main" val="579835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AA93-4DC9-F10E-1462-7CCC51ED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483211"/>
            <a:ext cx="11166390" cy="946755"/>
          </a:xfrm>
        </p:spPr>
        <p:txBody>
          <a:bodyPr anchor="b">
            <a:normAutofit/>
          </a:bodyPr>
          <a:lstStyle/>
          <a:p>
            <a:r>
              <a:rPr lang="hr-HR" sz="4400" dirty="0">
                <a:solidFill>
                  <a:schemeClr val="tx1"/>
                </a:solidFill>
              </a:rPr>
              <a:t>Učinci primjene scenarija poučavanja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1A4DF-CB42-EFFB-3134-5DEB707CC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805" y="1567253"/>
            <a:ext cx="11166389" cy="4564650"/>
          </a:xfrm>
        </p:spPr>
        <p:txBody>
          <a:bodyPr>
            <a:normAutofit/>
          </a:bodyPr>
          <a:lstStyle/>
          <a:p>
            <a:pPr algn="just"/>
            <a:r>
              <a:rPr lang="hr-HR" sz="2300" b="1" i="1" dirty="0">
                <a:solidFill>
                  <a:schemeClr val="tx1"/>
                </a:solidFill>
              </a:rPr>
              <a:t>Kreiranje sadržaja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tx1"/>
                </a:solidFill>
              </a:rPr>
              <a:t>Nastavnici koji koriste gotove i samostalno izrađene scenarije poučavanja, u 2. mjerenju ostvaruju manji porast digitalne kompetencije </a:t>
            </a:r>
            <a:r>
              <a:rPr lang="hr-HR" sz="2300" i="1" dirty="0">
                <a:solidFill>
                  <a:schemeClr val="tx1"/>
                </a:solidFill>
              </a:rPr>
              <a:t>Kreiranje sadržaja </a:t>
            </a:r>
            <a:r>
              <a:rPr lang="hr-HR" sz="2300" dirty="0">
                <a:solidFill>
                  <a:schemeClr val="tx1"/>
                </a:solidFill>
              </a:rPr>
              <a:t>dok u 3.mjerenju ostvaruju veći porast u odnosu na ostale skupine nastavnika</a:t>
            </a:r>
          </a:p>
          <a:p>
            <a:endParaRPr lang="hr-H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9C20C6-55F6-0A10-D424-BE6500D9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3128963"/>
            <a:ext cx="10040088" cy="35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4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AA93-4DC9-F10E-1462-7CCC51ED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483211"/>
            <a:ext cx="11166390" cy="946755"/>
          </a:xfrm>
        </p:spPr>
        <p:txBody>
          <a:bodyPr anchor="b">
            <a:normAutofit/>
          </a:bodyPr>
          <a:lstStyle/>
          <a:p>
            <a:r>
              <a:rPr lang="hr-HR" sz="4400" dirty="0">
                <a:solidFill>
                  <a:schemeClr val="tx1"/>
                </a:solidFill>
              </a:rPr>
              <a:t>Učinci primjene scenarija poučavanja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1A4DF-CB42-EFFB-3134-5DEB707CC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49" y="1735494"/>
            <a:ext cx="11166389" cy="4639296"/>
          </a:xfrm>
        </p:spPr>
        <p:txBody>
          <a:bodyPr>
            <a:normAutofit/>
          </a:bodyPr>
          <a:lstStyle/>
          <a:p>
            <a:pPr algn="just"/>
            <a:r>
              <a:rPr lang="hr-HR" sz="2300" b="1" i="1" dirty="0">
                <a:solidFill>
                  <a:schemeClr val="tx1"/>
                </a:solidFill>
              </a:rPr>
              <a:t>Nedostatci korištenja IKT-a u nastavi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tx1"/>
                </a:solidFill>
              </a:rPr>
              <a:t>Kod nastavnika SŠ koji nisu upoznati sa scenarijima poučavanja, u 3. mjerenju dolazi do znatnog pada percepcije nedostataka korištenja IKT-a u nastavi u odnosu na prethodna dva mjerenja, dok se kod nastavnika koji znaju što su scenariji, ali ih nisu koristili, malo povećala.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93B8D-983A-58B0-9D03-11F6B2281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805" y="3630935"/>
            <a:ext cx="5282310" cy="30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00" y="2801318"/>
            <a:ext cx="5317724" cy="180619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Obrazovanje za razvoj digitalnih kompetencija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613" y="330740"/>
            <a:ext cx="5631465" cy="2749812"/>
          </a:xfrm>
        </p:spPr>
        <p:txBody>
          <a:bodyPr anchor="ctr"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Većina nastavnika iz pilot škola sudjelovala je u stručnom usavršavanju više od 6 dana (40-43 %), dok je većina nastavnika iz novih škola sudjelovala 1-3 dana (28-33 %).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501794" y="1241670"/>
            <a:ext cx="1275538" cy="1275538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3" name="Graphic 2" descr="Diploma roll outline">
            <a:extLst>
              <a:ext uri="{FF2B5EF4-FFF2-40B4-BE49-F238E27FC236}">
                <a16:creationId xmlns:a16="http://schemas.microsoft.com/office/drawing/2014/main" id="{C277E40A-6F94-6085-2C7C-A2C8F018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2362" y="1422239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4E876-F28B-2944-7264-D9632071C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196" y="2524653"/>
            <a:ext cx="3877892" cy="41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9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46" y="3429000"/>
            <a:ext cx="5317724" cy="962814"/>
          </a:xfrm>
        </p:spPr>
        <p:txBody>
          <a:bodyPr anchor="b">
            <a:normAutofit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Podrška korisnicima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613" y="84127"/>
            <a:ext cx="5631465" cy="2267188"/>
          </a:xfrm>
        </p:spPr>
        <p:txBody>
          <a:bodyPr anchor="ctr"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Zajednicu praktičara nikada ne koristi veći broj </a:t>
            </a:r>
            <a:r>
              <a:rPr lang="hr-HR" sz="2100" dirty="0">
                <a:solidFill>
                  <a:schemeClr val="accent1"/>
                </a:solidFill>
              </a:rPr>
              <a:t>nastavnika</a:t>
            </a:r>
            <a:r>
              <a:rPr lang="hr-HR" sz="2100" dirty="0">
                <a:solidFill>
                  <a:schemeClr val="tx1"/>
                </a:solidFill>
              </a:rPr>
              <a:t> novih (oko 70 %) u odnosu na nastavnike pilot škola (48-61 %).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Veći broj </a:t>
            </a:r>
            <a:r>
              <a:rPr lang="hr-HR" sz="2100" dirty="0">
                <a:solidFill>
                  <a:schemeClr val="accent1"/>
                </a:solidFill>
              </a:rPr>
              <a:t>nastavnika</a:t>
            </a:r>
            <a:r>
              <a:rPr lang="hr-HR" sz="2100" dirty="0">
                <a:solidFill>
                  <a:schemeClr val="tx1"/>
                </a:solidFill>
              </a:rPr>
              <a:t> novih škola (20-25 %) nikada ne koristi aplikaciju EMA, u odnosu na nastavnike pilot škola (11-15 %).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404140" y="1983558"/>
            <a:ext cx="1275538" cy="1270711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4" name="Graphic 3" descr="Questions outline">
            <a:extLst>
              <a:ext uri="{FF2B5EF4-FFF2-40B4-BE49-F238E27FC236}">
                <a16:creationId xmlns:a16="http://schemas.microsoft.com/office/drawing/2014/main" id="{415CEC61-F772-459C-EF4B-2E11AF36A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4708" y="2166152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557D9-7B4C-F687-2439-316FC95F9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722" y="2166152"/>
            <a:ext cx="5738684" cy="2877335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9701CAC4-243F-62E6-5E2C-BEF93307BD9A}"/>
              </a:ext>
            </a:extLst>
          </p:cNvPr>
          <p:cNvSpPr txBox="1">
            <a:spLocks/>
          </p:cNvSpPr>
          <p:nvPr/>
        </p:nvSpPr>
        <p:spPr>
          <a:xfrm>
            <a:off x="6264613" y="4896086"/>
            <a:ext cx="5631465" cy="171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Zajednicu praktičara nikada ne koristi veći broj </a:t>
            </a:r>
            <a:r>
              <a:rPr lang="hr-HR" sz="2100" dirty="0">
                <a:solidFill>
                  <a:schemeClr val="accent1"/>
                </a:solidFill>
              </a:rPr>
              <a:t>ravnatelja</a:t>
            </a:r>
            <a:r>
              <a:rPr lang="hr-HR" sz="2100" dirty="0">
                <a:solidFill>
                  <a:schemeClr val="tx1"/>
                </a:solidFill>
              </a:rPr>
              <a:t> novih (39 %) nego pilot (20 %) škola.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Nema razlika u korištenju EMA-e.</a:t>
            </a:r>
          </a:p>
        </p:txBody>
      </p:sp>
    </p:spTree>
    <p:extLst>
      <p:ext uri="{BB962C8B-B14F-4D97-AF65-F5344CB8AC3E}">
        <p14:creationId xmlns:p14="http://schemas.microsoft.com/office/powerpoint/2010/main" val="2097266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46" y="3429000"/>
            <a:ext cx="5317724" cy="962814"/>
          </a:xfrm>
        </p:spPr>
        <p:txBody>
          <a:bodyPr anchor="b">
            <a:normAutofit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Podrška korisnicima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613" y="330739"/>
            <a:ext cx="5631465" cy="6151703"/>
          </a:xfrm>
        </p:spPr>
        <p:txBody>
          <a:bodyPr anchor="ctr">
            <a:normAutofit/>
          </a:bodyPr>
          <a:lstStyle/>
          <a:p>
            <a:pPr algn="just"/>
            <a:r>
              <a:rPr lang="hr-HR" sz="2400" b="1" dirty="0">
                <a:solidFill>
                  <a:schemeClr val="tx1"/>
                </a:solidFill>
              </a:rPr>
              <a:t>Učestalost korištenja i korisnost zajednice praktičara i aplikacije EMA povezana je 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tx1"/>
                </a:solidFill>
              </a:rPr>
              <a:t>većom percipiranom razvijenošću </a:t>
            </a:r>
            <a:r>
              <a:rPr lang="hr-HR" sz="2300" b="1" dirty="0">
                <a:solidFill>
                  <a:schemeClr val="tx1"/>
                </a:solidFill>
              </a:rPr>
              <a:t>digitalnih kompetencija </a:t>
            </a:r>
            <a:r>
              <a:rPr lang="hr-HR" sz="2300" dirty="0">
                <a:solidFill>
                  <a:schemeClr val="tx1"/>
                </a:solidFill>
              </a:rPr>
              <a:t>nastavnika te gotovo svih kompetencija ravnatelja,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tx1"/>
                </a:solidFill>
              </a:rPr>
              <a:t>percepcijom više </a:t>
            </a:r>
            <a:r>
              <a:rPr lang="hr-HR" sz="2300" b="1" dirty="0">
                <a:solidFill>
                  <a:schemeClr val="tx1"/>
                </a:solidFill>
              </a:rPr>
              <a:t>prednosti korištenja IKT-a u nastavi i administrativnim poslovima</a:t>
            </a:r>
            <a:r>
              <a:rPr lang="hr-HR" sz="2300" dirty="0">
                <a:solidFill>
                  <a:schemeClr val="tx1"/>
                </a:solidFill>
              </a:rPr>
              <a:t> kod nastavnika i ravnatelja,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tx1"/>
                </a:solidFill>
              </a:rPr>
              <a:t>nižom percepcijom </a:t>
            </a:r>
            <a:r>
              <a:rPr lang="hr-HR" sz="2300" b="1" dirty="0">
                <a:solidFill>
                  <a:schemeClr val="tx1"/>
                </a:solidFill>
              </a:rPr>
              <a:t>prepreka korištenja IKT-a u nastavi</a:t>
            </a:r>
            <a:r>
              <a:rPr lang="hr-HR" sz="2300" dirty="0">
                <a:solidFill>
                  <a:schemeClr val="tx1"/>
                </a:solidFill>
              </a:rPr>
              <a:t> kod ravnatelja,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tx1"/>
                </a:solidFill>
              </a:rPr>
              <a:t>češćim korištenjem </a:t>
            </a:r>
            <a:r>
              <a:rPr lang="hr-HR" sz="2300" b="1" dirty="0">
                <a:solidFill>
                  <a:schemeClr val="tx1"/>
                </a:solidFill>
              </a:rPr>
              <a:t>IKT aktivnosti povezanih sa školom i poučavanjem</a:t>
            </a:r>
            <a:r>
              <a:rPr lang="hr-HR" sz="2300" dirty="0">
                <a:solidFill>
                  <a:schemeClr val="tx1"/>
                </a:solidFill>
              </a:rPr>
              <a:t>, kao i </a:t>
            </a:r>
            <a:r>
              <a:rPr lang="hr-HR" sz="2300" b="1" dirty="0">
                <a:solidFill>
                  <a:schemeClr val="tx1"/>
                </a:solidFill>
              </a:rPr>
              <a:t>IKT-a za specifične potrebe u nastavi</a:t>
            </a:r>
            <a:r>
              <a:rPr lang="hr-HR" sz="2300" dirty="0">
                <a:solidFill>
                  <a:schemeClr val="tx1"/>
                </a:solidFill>
              </a:rPr>
              <a:t> te </a:t>
            </a:r>
            <a:r>
              <a:rPr lang="hr-HR" sz="2300" b="1" dirty="0">
                <a:solidFill>
                  <a:schemeClr val="tx1"/>
                </a:solidFill>
              </a:rPr>
              <a:t>IKT aktivnosti povezanih s radom i poslovanjem škole.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404140" y="1983558"/>
            <a:ext cx="1275538" cy="1270711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4" name="Graphic 3" descr="Questions outline">
            <a:extLst>
              <a:ext uri="{FF2B5EF4-FFF2-40B4-BE49-F238E27FC236}">
                <a16:creationId xmlns:a16="http://schemas.microsoft.com/office/drawing/2014/main" id="{415CEC61-F772-459C-EF4B-2E11AF36A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4708" y="21661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6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46" y="3828495"/>
            <a:ext cx="5317724" cy="127071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e-Usluge za korištenje u učenju i poučavanju (CMS)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613" y="88777"/>
            <a:ext cx="5631465" cy="6596108"/>
          </a:xfrm>
        </p:spPr>
        <p:txBody>
          <a:bodyPr anchor="ctr">
            <a:normAutofit/>
          </a:bodyPr>
          <a:lstStyle/>
          <a:p>
            <a:pPr algn="just"/>
            <a:r>
              <a:rPr lang="hr-HR" sz="2200" b="1" dirty="0">
                <a:solidFill>
                  <a:schemeClr val="tx1"/>
                </a:solidFill>
              </a:rPr>
              <a:t>Nastavnici koji češće koriste CMS sustav: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percipiraju razvijenijima </a:t>
            </a:r>
            <a:r>
              <a:rPr lang="hr-HR" sz="2100" b="1" dirty="0">
                <a:solidFill>
                  <a:schemeClr val="tx1"/>
                </a:solidFill>
              </a:rPr>
              <a:t>sve svoje digitalne kompetencije,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percipiraju </a:t>
            </a:r>
            <a:r>
              <a:rPr lang="hr-HR" sz="2100" b="1" dirty="0">
                <a:solidFill>
                  <a:schemeClr val="tx1"/>
                </a:solidFill>
              </a:rPr>
              <a:t>više prednosti i manje nedostataka</a:t>
            </a:r>
            <a:r>
              <a:rPr lang="hr-HR" sz="2100" dirty="0">
                <a:solidFill>
                  <a:schemeClr val="tx1"/>
                </a:solidFill>
              </a:rPr>
              <a:t> korištenja IKT-a u nastavi te </a:t>
            </a:r>
            <a:r>
              <a:rPr lang="hr-HR" sz="2100" b="1" dirty="0">
                <a:solidFill>
                  <a:schemeClr val="tx1"/>
                </a:solidFill>
              </a:rPr>
              <a:t>manje prepreka </a:t>
            </a:r>
            <a:r>
              <a:rPr lang="hr-HR" sz="2100" dirty="0">
                <a:solidFill>
                  <a:schemeClr val="tx1"/>
                </a:solidFill>
              </a:rPr>
              <a:t>korištenja IKT-a u nastavi (nove SŠ).</a:t>
            </a:r>
          </a:p>
          <a:p>
            <a:pPr algn="just"/>
            <a:r>
              <a:rPr lang="hr-HR" sz="2200" b="1" dirty="0">
                <a:solidFill>
                  <a:schemeClr val="tx1"/>
                </a:solidFill>
              </a:rPr>
              <a:t>Nastavnici koji procjenjuju CMS korisnijim: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chemeClr val="tx1"/>
                </a:solidFill>
              </a:rPr>
              <a:t>percipiraju </a:t>
            </a:r>
            <a:r>
              <a:rPr lang="hr-HR" sz="2100" b="1" dirty="0">
                <a:solidFill>
                  <a:schemeClr val="tx1"/>
                </a:solidFill>
              </a:rPr>
              <a:t>više prednosti </a:t>
            </a:r>
            <a:r>
              <a:rPr lang="hr-HR" sz="2100" dirty="0">
                <a:solidFill>
                  <a:schemeClr val="tx1"/>
                </a:solidFill>
              </a:rPr>
              <a:t>korištenja IKT-a u nastavi, kao i </a:t>
            </a:r>
            <a:r>
              <a:rPr lang="hr-HR" sz="2100" b="1" dirty="0">
                <a:solidFill>
                  <a:schemeClr val="tx1"/>
                </a:solidFill>
              </a:rPr>
              <a:t>manje nedostataka i prepreka </a:t>
            </a:r>
            <a:r>
              <a:rPr lang="hr-HR" sz="2100" dirty="0">
                <a:solidFill>
                  <a:schemeClr val="tx1"/>
                </a:solidFill>
              </a:rPr>
              <a:t>korištenja IKT-a u nastavi (SŠ).</a:t>
            </a:r>
          </a:p>
          <a:p>
            <a:pPr algn="just"/>
            <a:r>
              <a:rPr lang="hr-HR" sz="2200" b="1" dirty="0">
                <a:solidFill>
                  <a:schemeClr val="tx1"/>
                </a:solidFill>
              </a:rPr>
              <a:t>Nastavnici koji češće koriste CMS i procjenjuju ga korisnijim: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češće koriste </a:t>
            </a:r>
            <a:r>
              <a:rPr lang="hr-HR" sz="2200" b="1" dirty="0">
                <a:solidFill>
                  <a:schemeClr val="tx1"/>
                </a:solidFill>
              </a:rPr>
              <a:t>IKT aktivnosti povezane sa školom i poučavanjem</a:t>
            </a:r>
            <a:r>
              <a:rPr lang="hr-HR" sz="2200" dirty="0">
                <a:solidFill>
                  <a:schemeClr val="tx1"/>
                </a:solidFill>
              </a:rPr>
              <a:t>, kao i </a:t>
            </a:r>
            <a:r>
              <a:rPr lang="hr-HR" sz="2200" b="1" dirty="0">
                <a:solidFill>
                  <a:schemeClr val="tx1"/>
                </a:solidFill>
              </a:rPr>
              <a:t>IKT za specifične potrebe u nastavi.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404140" y="1805402"/>
            <a:ext cx="1275538" cy="1270711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3" name="Graphic 2" descr="Lecturer outline">
            <a:extLst>
              <a:ext uri="{FF2B5EF4-FFF2-40B4-BE49-F238E27FC236}">
                <a16:creationId xmlns:a16="http://schemas.microsoft.com/office/drawing/2014/main" id="{5589F4F5-F864-0C3A-FE33-977F8226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4708" y="19835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3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46" y="3429000"/>
            <a:ext cx="5317724" cy="127071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Primjena sustava digitalno zrelih škola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42899"/>
            <a:ext cx="5977811" cy="6341985"/>
          </a:xfrm>
        </p:spPr>
        <p:txBody>
          <a:bodyPr anchor="ctr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Pilot škole su u prosjeku na razini </a:t>
            </a:r>
            <a:r>
              <a:rPr lang="hr-HR" sz="2200" b="1" dirty="0">
                <a:solidFill>
                  <a:schemeClr val="tx1"/>
                </a:solidFill>
              </a:rPr>
              <a:t>digitalno naprednih, </a:t>
            </a:r>
            <a:r>
              <a:rPr lang="hr-HR" sz="2200" dirty="0">
                <a:solidFill>
                  <a:schemeClr val="tx1"/>
                </a:solidFill>
              </a:rPr>
              <a:t>a nove škole na razini </a:t>
            </a:r>
            <a:r>
              <a:rPr lang="hr-HR" sz="2200" b="1" dirty="0">
                <a:solidFill>
                  <a:schemeClr val="tx1"/>
                </a:solidFill>
              </a:rPr>
              <a:t>digitalno osposobljenih </a:t>
            </a:r>
            <a:r>
              <a:rPr lang="hr-HR" sz="2200" dirty="0">
                <a:solidFill>
                  <a:schemeClr val="tx1"/>
                </a:solidFill>
              </a:rPr>
              <a:t>škola.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u="sng" dirty="0">
                <a:solidFill>
                  <a:schemeClr val="tx1"/>
                </a:solidFill>
              </a:rPr>
              <a:t>Razlike u stavovima i iskustvima: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Ravnatelji pilot škola koje su na višoj razini digitalne zrelosti percipiraju </a:t>
            </a:r>
            <a:r>
              <a:rPr lang="hr-HR" sz="2200" b="1" dirty="0">
                <a:solidFill>
                  <a:schemeClr val="tx1"/>
                </a:solidFill>
              </a:rPr>
              <a:t>više prednosti</a:t>
            </a:r>
            <a:r>
              <a:rPr lang="hr-HR" sz="2200" dirty="0">
                <a:solidFill>
                  <a:schemeClr val="tx1"/>
                </a:solidFill>
              </a:rPr>
              <a:t> </a:t>
            </a:r>
            <a:r>
              <a:rPr lang="hr-HR" sz="2200" b="1" dirty="0">
                <a:solidFill>
                  <a:schemeClr val="tx1"/>
                </a:solidFill>
              </a:rPr>
              <a:t>korištenja IKT-a u nastavi i administrativnim poslovima.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u="sng" dirty="0">
                <a:solidFill>
                  <a:schemeClr val="tx1"/>
                </a:solidFill>
              </a:rPr>
              <a:t>Razlike u digitalnim kompetencijama:</a:t>
            </a:r>
            <a:endParaRPr lang="hr-HR" sz="2200" dirty="0">
              <a:solidFill>
                <a:schemeClr val="tx1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Ravnatelji novih škola koje su digitalno zrelije imaju razvijenije gotovo sve procjenjivane </a:t>
            </a:r>
            <a:r>
              <a:rPr lang="hr-HR" sz="2200" b="1" dirty="0">
                <a:solidFill>
                  <a:schemeClr val="tx1"/>
                </a:solidFill>
              </a:rPr>
              <a:t>digitalne kompetencije.</a:t>
            </a:r>
          </a:p>
          <a:p>
            <a:pPr algn="just"/>
            <a:endParaRPr lang="hr-HR" sz="2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404140" y="1805402"/>
            <a:ext cx="1275538" cy="1270711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4" name="Graphic 3" descr="Schoolhouse with solid fill">
            <a:extLst>
              <a:ext uri="{FF2B5EF4-FFF2-40B4-BE49-F238E27FC236}">
                <a16:creationId xmlns:a16="http://schemas.microsoft.com/office/drawing/2014/main" id="{F98AFB3C-E630-0032-C9F6-AE1EA90D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4708" y="19835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E9370E4E-0390-F136-D79D-896A6A1EC5FB}"/>
              </a:ext>
            </a:extLst>
          </p:cNvPr>
          <p:cNvSpPr txBox="1">
            <a:spLocks/>
          </p:cNvSpPr>
          <p:nvPr/>
        </p:nvSpPr>
        <p:spPr>
          <a:xfrm>
            <a:off x="538843" y="881743"/>
            <a:ext cx="11357235" cy="58031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/>
            <a:r>
              <a:rPr lang="hr-HR" sz="2200" b="1" dirty="0">
                <a:solidFill>
                  <a:schemeClr val="tx1"/>
                </a:solidFill>
              </a:rPr>
              <a:t>U inicijalnom mjerenju II. Faze u odnosu na </a:t>
            </a:r>
            <a:r>
              <a:rPr lang="hr-HR" sz="2200" b="1" u="sng" dirty="0">
                <a:solidFill>
                  <a:schemeClr val="tx1"/>
                </a:solidFill>
              </a:rPr>
              <a:t>početno</a:t>
            </a:r>
            <a:r>
              <a:rPr lang="hr-HR" sz="2200" b="1" dirty="0">
                <a:solidFill>
                  <a:schemeClr val="tx1"/>
                </a:solidFill>
              </a:rPr>
              <a:t> mjerenje (pilot-projekt):</a:t>
            </a:r>
          </a:p>
          <a:p>
            <a:pPr marL="800100" lvl="1" indent="-342900" algn="just"/>
            <a:r>
              <a:rPr lang="hr-HR" sz="2200" dirty="0">
                <a:solidFill>
                  <a:schemeClr val="tx1"/>
                </a:solidFill>
              </a:rPr>
              <a:t>sve škole koje su bile digitalno osposobljene, sada su digitalno napredne,</a:t>
            </a:r>
          </a:p>
          <a:p>
            <a:pPr marL="800100" lvl="1" indent="-342900" algn="just"/>
            <a:r>
              <a:rPr lang="hr-HR" sz="2200" dirty="0">
                <a:solidFill>
                  <a:schemeClr val="tx1"/>
                </a:solidFill>
              </a:rPr>
              <a:t>škole koje su bile na razini digitalno naprednih škola, ostale su na istoj razini zrelosti.</a:t>
            </a:r>
          </a:p>
          <a:p>
            <a:r>
              <a:rPr lang="hr-HR" sz="2200" b="1" dirty="0">
                <a:solidFill>
                  <a:schemeClr val="tx1"/>
                </a:solidFill>
              </a:rPr>
              <a:t>U inicijalnom mjerenju II. Faze u odnosu na </a:t>
            </a:r>
            <a:r>
              <a:rPr lang="hr-HR" sz="2200" b="1" u="sng" dirty="0">
                <a:solidFill>
                  <a:schemeClr val="tx1"/>
                </a:solidFill>
              </a:rPr>
              <a:t>završno</a:t>
            </a:r>
            <a:r>
              <a:rPr lang="hr-HR" sz="2200" b="1" dirty="0">
                <a:solidFill>
                  <a:schemeClr val="tx1"/>
                </a:solidFill>
              </a:rPr>
              <a:t> mjerenje u pilot-projektu:</a:t>
            </a:r>
          </a:p>
          <a:p>
            <a:pPr lvl="1"/>
            <a:r>
              <a:rPr lang="hr-HR" sz="2200" dirty="0">
                <a:solidFill>
                  <a:schemeClr val="tx1"/>
                </a:solidFill>
              </a:rPr>
              <a:t>većina škola koja su bile na razini digitalno osposobljenih škola napredovala je za jednu razinu digitalne zrelosti, </a:t>
            </a:r>
          </a:p>
          <a:p>
            <a:pPr lvl="1"/>
            <a:r>
              <a:rPr lang="hr-HR" sz="2200" dirty="0">
                <a:solidFill>
                  <a:schemeClr val="tx1"/>
                </a:solidFill>
              </a:rPr>
              <a:t>škole koje su na kraju pilot projekta bile na razini digitalno naprednih škola ostale su na istoj razini digitalne zrelosti.</a:t>
            </a:r>
          </a:p>
          <a:p>
            <a:pPr algn="just"/>
            <a:endParaRPr lang="hr-HR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E2B29D-9AE7-F1C5-99B0-BA9771019A07}"/>
              </a:ext>
            </a:extLst>
          </p:cNvPr>
          <p:cNvSpPr txBox="1">
            <a:spLocks/>
          </p:cNvSpPr>
          <p:nvPr/>
        </p:nvSpPr>
        <p:spPr>
          <a:xfrm>
            <a:off x="525049" y="483211"/>
            <a:ext cx="11166390" cy="9467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342900" indent="-342900" algn="just"/>
            <a:r>
              <a:rPr lang="hr-HR" sz="3400" dirty="0">
                <a:solidFill>
                  <a:schemeClr val="tx1"/>
                </a:solidFill>
              </a:rPr>
              <a:t>Primjena sustava digitalno zrelih škola (longitudinalno)</a:t>
            </a:r>
            <a:endParaRPr lang="hr-HR" sz="3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0117C-BE00-3844-A69F-EC2B82D1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816" y="1848160"/>
            <a:ext cx="5023884" cy="1600200"/>
          </a:xfrm>
        </p:spPr>
        <p:txBody>
          <a:bodyPr/>
          <a:lstStyle/>
          <a:p>
            <a:br>
              <a:rPr lang="en-HR" sz="4800" dirty="0"/>
            </a:br>
            <a:r>
              <a:rPr lang="en-HR" sz="4800" dirty="0">
                <a:solidFill>
                  <a:schemeClr val="tx1"/>
                </a:solidFill>
              </a:rPr>
              <a:t>Učinci projekta </a:t>
            </a:r>
            <a:br>
              <a:rPr lang="en-HR" sz="4800" dirty="0">
                <a:solidFill>
                  <a:schemeClr val="tx1"/>
                </a:solidFill>
              </a:rPr>
            </a:br>
            <a:r>
              <a:rPr lang="en-HR" sz="4800" dirty="0">
                <a:solidFill>
                  <a:schemeClr val="tx1"/>
                </a:solidFill>
              </a:rPr>
              <a:t>e-Škole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02908-B379-474C-B42E-FE7E979D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302" y="571500"/>
            <a:ext cx="4997723" cy="5627998"/>
          </a:xfrm>
        </p:spPr>
        <p:txBody>
          <a:bodyPr/>
          <a:lstStyle/>
          <a:p>
            <a:pPr algn="just"/>
            <a:r>
              <a:rPr lang="hr-HR" sz="2400" b="1" i="1" dirty="0">
                <a:solidFill>
                  <a:schemeClr val="tx1"/>
                </a:solidFill>
              </a:rPr>
              <a:t>Svrha II.</a:t>
            </a:r>
          </a:p>
          <a:p>
            <a:pPr algn="just"/>
            <a:endParaRPr lang="hr-HR" sz="2400" dirty="0">
              <a:solidFill>
                <a:schemeClr val="tx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Utvrditi učinke projekta na: </a:t>
            </a:r>
          </a:p>
          <a:p>
            <a:pPr lvl="1" algn="just"/>
            <a:r>
              <a:rPr lang="hr-HR" sz="2000" dirty="0">
                <a:solidFill>
                  <a:schemeClr val="tx1"/>
                </a:solidFill>
              </a:rPr>
              <a:t>	(1) promjene u procesu učenja i poučavanja, </a:t>
            </a:r>
          </a:p>
          <a:p>
            <a:pPr lvl="1" algn="just"/>
            <a:r>
              <a:rPr lang="hr-HR" sz="2000" dirty="0">
                <a:solidFill>
                  <a:schemeClr val="tx1"/>
                </a:solidFill>
              </a:rPr>
              <a:t>	(2) promjene u upravljanju školom</a:t>
            </a:r>
          </a:p>
          <a:p>
            <a:pPr lvl="1" algn="just"/>
            <a:r>
              <a:rPr lang="hr-HR" sz="2000" dirty="0">
                <a:solidFill>
                  <a:schemeClr val="tx1"/>
                </a:solidFill>
              </a:rPr>
              <a:t>	(3) promjenu u IKT kulturi</a:t>
            </a:r>
            <a:endParaRPr lang="sr-Latn-RS" sz="2000" dirty="0">
              <a:solidFill>
                <a:schemeClr val="tx1"/>
              </a:solidFill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855685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179611"/>
            <a:ext cx="11316057" cy="60415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r-HR" sz="4000" dirty="0">
                <a:solidFill>
                  <a:schemeClr val="tx1"/>
                </a:solidFill>
              </a:rPr>
              <a:t>Promjene u procesu učenja i poučavanja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BB44A-BE29-7A07-F73C-2915E71C6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" t="1499" b="2417"/>
          <a:stretch/>
        </p:blipFill>
        <p:spPr>
          <a:xfrm>
            <a:off x="1129004" y="2348989"/>
            <a:ext cx="10044914" cy="4385388"/>
          </a:xfrm>
          <a:prstGeom prst="rect">
            <a:avLst/>
          </a:prstGeom>
        </p:spPr>
      </p:pic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E261258A-BCF7-2A02-3A00-8D574E8B3411}"/>
              </a:ext>
            </a:extLst>
          </p:cNvPr>
          <p:cNvSpPr txBox="1">
            <a:spLocks/>
          </p:cNvSpPr>
          <p:nvPr/>
        </p:nvSpPr>
        <p:spPr>
          <a:xfrm>
            <a:off x="130629" y="783768"/>
            <a:ext cx="11710477" cy="178214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70000"/>
              </a:lnSpc>
              <a:buNone/>
            </a:pPr>
            <a:endParaRPr lang="hr-HR" sz="1200" dirty="0"/>
          </a:p>
          <a:p>
            <a:pPr>
              <a:lnSpc>
                <a:spcPct val="110000"/>
              </a:lnSpc>
            </a:pPr>
            <a:r>
              <a:rPr lang="hr-HR" sz="2200" dirty="0">
                <a:solidFill>
                  <a:schemeClr val="tx1"/>
                </a:solidFill>
              </a:rPr>
              <a:t>Nastavnici izvještavaju </a:t>
            </a:r>
            <a:r>
              <a:rPr lang="hr-HR" sz="2200" b="1" dirty="0">
                <a:solidFill>
                  <a:schemeClr val="tx1"/>
                </a:solidFill>
              </a:rPr>
              <a:t>o više </a:t>
            </a:r>
            <a:r>
              <a:rPr lang="hr-HR" sz="2200" b="1" i="1" dirty="0">
                <a:solidFill>
                  <a:schemeClr val="tx1"/>
                </a:solidFill>
              </a:rPr>
              <a:t>IKT aktivnosti povezanih sa školom i poučavanjem</a:t>
            </a:r>
            <a:r>
              <a:rPr lang="hr-HR" sz="2200" dirty="0">
                <a:solidFill>
                  <a:schemeClr val="tx1"/>
                </a:solidFill>
              </a:rPr>
              <a:t>, kao i o </a:t>
            </a:r>
            <a:r>
              <a:rPr lang="hr-HR" sz="2200" b="1" dirty="0">
                <a:solidFill>
                  <a:schemeClr val="tx1"/>
                </a:solidFill>
              </a:rPr>
              <a:t>češćem korištenju IKT-a za specifične potrebe u nastavi </a:t>
            </a:r>
            <a:r>
              <a:rPr lang="hr-HR" sz="2200" dirty="0">
                <a:solidFill>
                  <a:schemeClr val="tx1"/>
                </a:solidFill>
              </a:rPr>
              <a:t>u odnosu na pilot-projekt.</a:t>
            </a:r>
            <a:endParaRPr lang="hr-HR" sz="22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hr-HR" sz="22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200" b="1" dirty="0">
                <a:solidFill>
                  <a:schemeClr val="tx1"/>
                </a:solidFill>
              </a:rPr>
              <a:t>Primjena DOS-ova i scenarija poučavanja:</a:t>
            </a:r>
          </a:p>
          <a:p>
            <a:pPr lvl="1"/>
            <a:endParaRPr lang="hr-HR" sz="1400" dirty="0"/>
          </a:p>
          <a:p>
            <a:pPr algn="just"/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6255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2C2D3BA-F030-F349-81D1-F17EF32F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8" y="366479"/>
            <a:ext cx="5570951" cy="1053759"/>
          </a:xfrm>
        </p:spPr>
        <p:txBody>
          <a:bodyPr anchor="b">
            <a:normAutofit/>
          </a:bodyPr>
          <a:lstStyle/>
          <a:p>
            <a:r>
              <a:rPr lang="hr-HR" sz="4400" dirty="0">
                <a:solidFill>
                  <a:schemeClr val="tx1"/>
                </a:solidFill>
              </a:rPr>
              <a:t>Sadržaj</a:t>
            </a:r>
            <a:endParaRPr lang="hr-HR" sz="5400" dirty="0">
              <a:solidFill>
                <a:schemeClr val="tx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49" y="2023353"/>
            <a:ext cx="6401045" cy="4153748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U prezentaciji će biti prikazani najzanimljiviji rezultati ispitivanja nastavnika i ravnatelja: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testiranja razlika između pilot i novo uključenih škola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praćenja pilot škola (longitudinalnih analiza)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D25428F-0FAB-1D46-AAD3-2D61D1D850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238" b="1"/>
          <a:stretch/>
        </p:blipFill>
        <p:spPr>
          <a:xfrm>
            <a:off x="7315200" y="10"/>
            <a:ext cx="4876800" cy="6765915"/>
          </a:xfrm>
          <a:noFill/>
        </p:spPr>
      </p:pic>
    </p:spTree>
    <p:extLst>
      <p:ext uri="{BB962C8B-B14F-4D97-AF65-F5344CB8AC3E}">
        <p14:creationId xmlns:p14="http://schemas.microsoft.com/office/powerpoint/2010/main" val="33944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B11DA-AA01-CBC6-030B-6CB93465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232088"/>
            <a:ext cx="11141902" cy="916530"/>
          </a:xfrm>
        </p:spPr>
        <p:txBody>
          <a:bodyPr/>
          <a:lstStyle/>
          <a:p>
            <a:r>
              <a:rPr lang="hr-HR" sz="4000" dirty="0">
                <a:solidFill>
                  <a:schemeClr val="tx1"/>
                </a:solidFill>
              </a:rPr>
              <a:t>Upravljanje školom i Klima za IKT / IKT kultura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F108-20D7-6964-18BB-770CEFFCD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49" y="1414534"/>
            <a:ext cx="11141902" cy="5211378"/>
          </a:xfrm>
        </p:spPr>
        <p:txBody>
          <a:bodyPr>
            <a:noAutofit/>
          </a:bodyPr>
          <a:lstStyle/>
          <a:p>
            <a:r>
              <a:rPr lang="hr-HR" sz="2000" b="1" u="sng" dirty="0">
                <a:solidFill>
                  <a:schemeClr val="tx1"/>
                </a:solidFill>
              </a:rPr>
              <a:t>UPRAVLJANJE ŠKOLOM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Nastavnici i ravnatelji iz </a:t>
            </a:r>
            <a:r>
              <a:rPr lang="hr-HR" sz="2000" b="1" dirty="0">
                <a:solidFill>
                  <a:schemeClr val="tx1"/>
                </a:solidFill>
              </a:rPr>
              <a:t>pilot škola </a:t>
            </a:r>
            <a:r>
              <a:rPr lang="hr-HR" sz="2000" dirty="0">
                <a:solidFill>
                  <a:schemeClr val="tx1"/>
                </a:solidFill>
              </a:rPr>
              <a:t>percipiraju promjene u upravljanju svojom školom </a:t>
            </a:r>
            <a:r>
              <a:rPr lang="hr-HR" sz="2000" b="1" dirty="0">
                <a:solidFill>
                  <a:schemeClr val="tx1"/>
                </a:solidFill>
              </a:rPr>
              <a:t>pozitivnijima</a:t>
            </a:r>
            <a:r>
              <a:rPr lang="hr-HR" sz="2000" dirty="0">
                <a:solidFill>
                  <a:schemeClr val="tx1"/>
                </a:solidFill>
              </a:rPr>
              <a:t> nego nastavnici i ravnatelji iz novih škola.</a:t>
            </a:r>
          </a:p>
          <a:p>
            <a:endParaRPr lang="hr-HR" sz="2000" dirty="0"/>
          </a:p>
          <a:p>
            <a:r>
              <a:rPr lang="hr-HR" sz="2000" b="1" u="sng" dirty="0">
                <a:solidFill>
                  <a:schemeClr val="tx1"/>
                </a:solidFill>
              </a:rPr>
              <a:t>KLIMA ZA IKT / IKT KULTURA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Nastavnici iz pilot škola percipiraju IKT kulturu u svojoj školi </a:t>
            </a:r>
            <a:r>
              <a:rPr lang="hr-HR" sz="2000" b="1" dirty="0">
                <a:solidFill>
                  <a:schemeClr val="tx1"/>
                </a:solidFill>
              </a:rPr>
              <a:t>pozitivnije</a:t>
            </a:r>
            <a:r>
              <a:rPr lang="hr-HR" sz="2000" dirty="0">
                <a:solidFill>
                  <a:schemeClr val="tx1"/>
                </a:solidFill>
              </a:rPr>
              <a:t> od nastavnika novih škola.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isto vrijedi za ravnatelje OŠ (nema razlike u SŠ)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000" i="1" u="sng" dirty="0">
                <a:solidFill>
                  <a:schemeClr val="tx1"/>
                </a:solidFill>
              </a:rPr>
              <a:t>Pilot-projekt</a:t>
            </a:r>
            <a:r>
              <a:rPr lang="hr-HR" sz="2000" u="sng" dirty="0">
                <a:solidFill>
                  <a:schemeClr val="tx1"/>
                </a:solidFill>
              </a:rPr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u završnom mjerenju nastavnici i ravnatelji percipiraju značajno </a:t>
            </a:r>
            <a:r>
              <a:rPr lang="hr-HR" sz="2000" b="1" u="sng" dirty="0">
                <a:solidFill>
                  <a:schemeClr val="tx1"/>
                </a:solidFill>
              </a:rPr>
              <a:t>bolju</a:t>
            </a:r>
            <a:r>
              <a:rPr lang="hr-HR" sz="2000" dirty="0">
                <a:solidFill>
                  <a:schemeClr val="tx1"/>
                </a:solidFill>
              </a:rPr>
              <a:t> klimu za IKT u odnosu na inicijalno mjerenje.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000" i="1" u="sng" dirty="0">
                <a:solidFill>
                  <a:schemeClr val="tx1"/>
                </a:solidFill>
              </a:rPr>
              <a:t>II. faza (inicijalno mjerenje)</a:t>
            </a:r>
            <a:r>
              <a:rPr lang="hr-HR" sz="2000" u="sng" dirty="0">
                <a:solidFill>
                  <a:schemeClr val="tx1"/>
                </a:solidFill>
              </a:rPr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nastavnici percipiraju nešto </a:t>
            </a:r>
            <a:r>
              <a:rPr lang="hr-HR" sz="2000" b="1" u="sng" dirty="0">
                <a:solidFill>
                  <a:schemeClr val="tx1"/>
                </a:solidFill>
              </a:rPr>
              <a:t>lošiju</a:t>
            </a:r>
            <a:r>
              <a:rPr lang="hr-HR" sz="2000" dirty="0">
                <a:solidFill>
                  <a:schemeClr val="tx1"/>
                </a:solidFill>
              </a:rPr>
              <a:t> klimu za IKT u odnosu na završno mjerenje pilot-projekta, dok ravnatelji percipiraju </a:t>
            </a:r>
            <a:r>
              <a:rPr lang="hr-HR" sz="2000" b="1" u="sng" dirty="0">
                <a:solidFill>
                  <a:schemeClr val="tx1"/>
                </a:solidFill>
              </a:rPr>
              <a:t>bolju</a:t>
            </a:r>
            <a:r>
              <a:rPr lang="hr-HR" sz="2000" dirty="0">
                <a:solidFill>
                  <a:schemeClr val="tx1"/>
                </a:solidFill>
              </a:rPr>
              <a:t> klimu za IKT u odnosu na prvo mjerenje u pilot-projektu.</a:t>
            </a:r>
          </a:p>
        </p:txBody>
      </p:sp>
    </p:spTree>
    <p:extLst>
      <p:ext uri="{BB962C8B-B14F-4D97-AF65-F5344CB8AC3E}">
        <p14:creationId xmlns:p14="http://schemas.microsoft.com/office/powerpoint/2010/main" val="4133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53755EE-4FA7-AC45-84FB-8D89DCA29D31}"/>
              </a:ext>
            </a:extLst>
          </p:cNvPr>
          <p:cNvGrpSpPr/>
          <p:nvPr/>
        </p:nvGrpSpPr>
        <p:grpSpPr>
          <a:xfrm>
            <a:off x="132365" y="1998477"/>
            <a:ext cx="11927270" cy="4522287"/>
            <a:chOff x="286503" y="1901950"/>
            <a:chExt cx="11711163" cy="52590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2F0687-FDAC-7348-9790-0576371E4BAB}"/>
                </a:ext>
              </a:extLst>
            </p:cNvPr>
            <p:cNvSpPr/>
            <p:nvPr/>
          </p:nvSpPr>
          <p:spPr>
            <a:xfrm>
              <a:off x="286503" y="1901951"/>
              <a:ext cx="5858798" cy="5259070"/>
            </a:xfrm>
            <a:prstGeom prst="rect">
              <a:avLst/>
            </a:prstGeom>
            <a:solidFill>
              <a:srgbClr val="F5F3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F4B56E-C199-AD45-A168-50A4DB92325D}"/>
                </a:ext>
              </a:extLst>
            </p:cNvPr>
            <p:cNvSpPr/>
            <p:nvPr/>
          </p:nvSpPr>
          <p:spPr>
            <a:xfrm>
              <a:off x="6226529" y="1901950"/>
              <a:ext cx="5771137" cy="5259071"/>
            </a:xfrm>
            <a:prstGeom prst="rect">
              <a:avLst/>
            </a:prstGeom>
            <a:solidFill>
              <a:srgbClr val="F5F3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5B3E74C-0728-D843-B552-50342312C36E}"/>
              </a:ext>
            </a:extLst>
          </p:cNvPr>
          <p:cNvSpPr/>
          <p:nvPr/>
        </p:nvSpPr>
        <p:spPr>
          <a:xfrm>
            <a:off x="7243960" y="1010766"/>
            <a:ext cx="1876858" cy="1821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/>
              <a:t>LONGITUDI-NALNO PRAĆENJE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FE06D3-AB85-9944-859F-E922F8C9978F}"/>
              </a:ext>
            </a:extLst>
          </p:cNvPr>
          <p:cNvSpPr/>
          <p:nvPr/>
        </p:nvSpPr>
        <p:spPr>
          <a:xfrm>
            <a:off x="1457371" y="1010766"/>
            <a:ext cx="1808343" cy="17810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/>
              <a:t>RAZLIKE PILOT/NOVE ŠKOLE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32DA35-98A6-204C-A899-D1F74B2FB42D}"/>
              </a:ext>
            </a:extLst>
          </p:cNvPr>
          <p:cNvSpPr txBox="1"/>
          <p:nvPr/>
        </p:nvSpPr>
        <p:spPr>
          <a:xfrm>
            <a:off x="6233503" y="2791784"/>
            <a:ext cx="5774631" cy="4093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 odnosu na pilot projekt, nastavnici na početku II. faze projekta: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imaju razvijenije sve digitalne kompetencije,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češće koriste IKT aktivnosti povezane sa školom i poučavanjem, kao i IKT za specifične potrebe u nastavi,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percipiraju manje prednosti korištenja IKT-a u nastavi, a više u administrativnim poslovima, kao i manje nedostataka i prepreka korištenja IKT-a u nastavi,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općenito češće koriste IKT u školi, a upoznatiji su i s DOS-ovima, scenarijima poučavanja i zajednicom praktičara.</a:t>
            </a:r>
            <a:endParaRPr lang="en-GB" sz="20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05FF27-6755-DD48-93AD-66005A7B2A33}"/>
              </a:ext>
            </a:extLst>
          </p:cNvPr>
          <p:cNvSpPr txBox="1"/>
          <p:nvPr/>
        </p:nvSpPr>
        <p:spPr>
          <a:xfrm>
            <a:off x="132365" y="2832416"/>
            <a:ext cx="5643285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</a:t>
            </a: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odnosu na nove škole, nastavnici i ravnatelji pilot škola: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svoje digitalne kompetencije procjenjuju višima,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češće koriste IKT aktivnosti povezane s radom i poučavanjem te nastavne aktivnosti u kojima se koristi IKT,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pozitivnije percipiraju IKT kulturu u svojoj školi, kao i promjene u upravljanju svojom školom.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Dodatno, ravnatelji pilot škola</a:t>
            </a:r>
            <a:r>
              <a:rPr lang="hr-HR" sz="20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iskazuju pozitivniji stav prema korištenju IKT-a.</a:t>
            </a:r>
            <a:endParaRPr lang="hr-HR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35CF7-48DD-749D-DA71-9DE79809083F}"/>
              </a:ext>
            </a:extLst>
          </p:cNvPr>
          <p:cNvSpPr txBox="1">
            <a:spLocks/>
          </p:cNvSpPr>
          <p:nvPr/>
        </p:nvSpPr>
        <p:spPr>
          <a:xfrm>
            <a:off x="-1089147" y="154733"/>
            <a:ext cx="5570951" cy="856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ctr"/>
            <a:r>
              <a:rPr lang="hr-HR" b="1" dirty="0"/>
              <a:t>Zaključak</a:t>
            </a:r>
          </a:p>
        </p:txBody>
      </p:sp>
    </p:spTree>
    <p:extLst>
      <p:ext uri="{BB962C8B-B14F-4D97-AF65-F5344CB8AC3E}">
        <p14:creationId xmlns:p14="http://schemas.microsoft.com/office/powerpoint/2010/main" val="12653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"/>
          <p:cNvSpPr txBox="1">
            <a:spLocks noGrp="1"/>
          </p:cNvSpPr>
          <p:nvPr>
            <p:ph type="body" idx="1"/>
          </p:nvPr>
        </p:nvSpPr>
        <p:spPr>
          <a:xfrm>
            <a:off x="5069766" y="3631475"/>
            <a:ext cx="5861589" cy="183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r>
              <a:rPr lang="hr-HR" sz="1600" b="1" dirty="0"/>
              <a:t>prof. dr. </a:t>
            </a:r>
            <a:r>
              <a:rPr lang="hr-HR" sz="1600" b="1" dirty="0" err="1"/>
              <a:t>sc</a:t>
            </a:r>
            <a:r>
              <a:rPr lang="hr-HR" sz="1600" b="1" dirty="0"/>
              <a:t>. Ivana Batarelo Kokić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r>
              <a:rPr lang="hr-HR" sz="1600" b="1" dirty="0"/>
              <a:t>izv. prof. dr. </a:t>
            </a:r>
            <a:r>
              <a:rPr lang="hr-HR" sz="1600" b="1" dirty="0" err="1"/>
              <a:t>sc</a:t>
            </a:r>
            <a:r>
              <a:rPr lang="hr-HR" sz="1600" b="1" dirty="0"/>
              <a:t>. Slavica Šimić </a:t>
            </a:r>
            <a:r>
              <a:rPr lang="hr-HR" sz="1600" b="1" dirty="0" err="1"/>
              <a:t>Šašić</a:t>
            </a:r>
            <a:endParaRPr lang="hr-HR" sz="1600" b="1" dirty="0"/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SzPts val="1600"/>
            </a:pPr>
            <a:r>
              <a:rPr lang="hr-HR" sz="1600" b="1" dirty="0"/>
              <a:t>izv. prof. dr. </a:t>
            </a:r>
            <a:r>
              <a:rPr lang="hr-HR" sz="1600" b="1" dirty="0" err="1"/>
              <a:t>sc</a:t>
            </a:r>
            <a:r>
              <a:rPr lang="hr-HR" sz="1600" b="1" dirty="0"/>
              <a:t>. Snježana </a:t>
            </a:r>
            <a:r>
              <a:rPr lang="hr-HR" sz="1600" b="1" dirty="0" err="1"/>
              <a:t>Dubovicki</a:t>
            </a:r>
            <a:endParaRPr lang="hr-HR" sz="1600" b="1" dirty="0"/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SzPts val="1600"/>
            </a:pPr>
            <a:r>
              <a:rPr lang="hr-HR" sz="1600" b="1" dirty="0"/>
              <a:t>izv. prof. dr. </a:t>
            </a:r>
            <a:r>
              <a:rPr lang="hr-HR" sz="1600" b="1" dirty="0" err="1"/>
              <a:t>sc</a:t>
            </a:r>
            <a:r>
              <a:rPr lang="hr-HR" sz="1600" b="1" dirty="0"/>
              <a:t>. Tomislav Topolovčan</a:t>
            </a:r>
            <a:br>
              <a:rPr lang="hr-HR" sz="1600" b="1" dirty="0"/>
            </a:br>
            <a:r>
              <a:rPr lang="hr-HR" sz="1600" b="1" dirty="0"/>
              <a:t>Dario Gašparević, WYG SAVJETOVANJE d.o.o.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endParaRPr sz="16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r>
              <a:rPr lang="hr-HR" sz="1600" b="1" dirty="0"/>
              <a:t>27. listopad 2022.</a:t>
            </a:r>
            <a:endParaRPr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990" y="2712094"/>
            <a:ext cx="6281650" cy="797460"/>
          </a:xfrm>
        </p:spPr>
        <p:txBody>
          <a:bodyPr/>
          <a:lstStyle/>
          <a:p>
            <a:r>
              <a:rPr lang="hr-HR" sz="2000" dirty="0"/>
              <a:t>Istraživanje pripreme i provedbe eksperimentalne primjene modela korištenja IKT-a u učenju i poučavanju</a:t>
            </a:r>
          </a:p>
        </p:txBody>
      </p:sp>
    </p:spTree>
    <p:extLst>
      <p:ext uri="{BB962C8B-B14F-4D97-AF65-F5344CB8AC3E}">
        <p14:creationId xmlns:p14="http://schemas.microsoft.com/office/powerpoint/2010/main" val="4172519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49;p3"/>
          <p:cNvSpPr/>
          <p:nvPr/>
        </p:nvSpPr>
        <p:spPr>
          <a:xfrm>
            <a:off x="3946765" y="649875"/>
            <a:ext cx="5476900" cy="1070519"/>
          </a:xfrm>
          <a:prstGeom prst="rect">
            <a:avLst/>
          </a:prstGeom>
          <a:solidFill>
            <a:srgbClr val="F5F3EE"/>
          </a:solidFill>
          <a:ln w="12700" cap="flat" cmpd="sng">
            <a:solidFill>
              <a:srgbClr val="F5F3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2" name="Google Shape;242;p3"/>
          <p:cNvGrpSpPr/>
          <p:nvPr/>
        </p:nvGrpSpPr>
        <p:grpSpPr>
          <a:xfrm>
            <a:off x="2426155" y="544199"/>
            <a:ext cx="1212938" cy="1144796"/>
            <a:chOff x="7041536" y="1789742"/>
            <a:chExt cx="1275538" cy="1275538"/>
          </a:xfrm>
        </p:grpSpPr>
        <p:sp>
          <p:nvSpPr>
            <p:cNvPr id="243" name="Google Shape;243;p3"/>
            <p:cNvSpPr/>
            <p:nvPr/>
          </p:nvSpPr>
          <p:spPr>
            <a:xfrm>
              <a:off x="7041536" y="1789742"/>
              <a:ext cx="1275538" cy="127553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4" name="Google Shape;244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30352" y="2014997"/>
              <a:ext cx="702048" cy="8066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3"/>
          <p:cNvSpPr/>
          <p:nvPr/>
        </p:nvSpPr>
        <p:spPr>
          <a:xfrm>
            <a:off x="4292968" y="1072460"/>
            <a:ext cx="21370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Prikaz </a:t>
            </a:r>
            <a:r>
              <a:rPr lang="hr-HR" sz="1800" b="1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istraživanja</a:t>
            </a:r>
            <a:endParaRPr sz="1800" b="1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" name="Google Shape;249;p3"/>
          <p:cNvSpPr/>
          <p:nvPr/>
        </p:nvSpPr>
        <p:spPr>
          <a:xfrm>
            <a:off x="3962805" y="3339910"/>
            <a:ext cx="5476900" cy="1070519"/>
          </a:xfrm>
          <a:prstGeom prst="rect">
            <a:avLst/>
          </a:prstGeom>
          <a:solidFill>
            <a:srgbClr val="F5F3EE"/>
          </a:solidFill>
          <a:ln w="12700" cap="flat" cmpd="sng">
            <a:solidFill>
              <a:srgbClr val="F5F3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4292968" y="3683971"/>
            <a:ext cx="39358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Rezultati istraživanja</a:t>
            </a:r>
            <a:endParaRPr sz="1800" b="1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" name="Google Shape;252;p3"/>
          <p:cNvSpPr/>
          <p:nvPr/>
        </p:nvSpPr>
        <p:spPr>
          <a:xfrm>
            <a:off x="2485043" y="1898434"/>
            <a:ext cx="1151229" cy="1181563"/>
          </a:xfrm>
          <a:prstGeom prst="ellipse">
            <a:avLst/>
          </a:prstGeom>
          <a:solidFill>
            <a:srgbClr val="2999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253;p3"/>
          <p:cNvGrpSpPr/>
          <p:nvPr/>
        </p:nvGrpSpPr>
        <p:grpSpPr>
          <a:xfrm>
            <a:off x="2795371" y="2220090"/>
            <a:ext cx="514650" cy="588725"/>
            <a:chOff x="-3365275" y="3253275"/>
            <a:chExt cx="222150" cy="291425"/>
          </a:xfrm>
        </p:grpSpPr>
        <p:sp>
          <p:nvSpPr>
            <p:cNvPr id="39" name="Google Shape;254;p3"/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5;p3"/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249;p3"/>
          <p:cNvSpPr/>
          <p:nvPr/>
        </p:nvSpPr>
        <p:spPr>
          <a:xfrm>
            <a:off x="3962805" y="1943123"/>
            <a:ext cx="5476900" cy="1070519"/>
          </a:xfrm>
          <a:prstGeom prst="rect">
            <a:avLst/>
          </a:prstGeom>
          <a:solidFill>
            <a:srgbClr val="F5F3EE"/>
          </a:solidFill>
          <a:ln w="12700" cap="flat" cmpd="sng">
            <a:solidFill>
              <a:srgbClr val="F5F3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34;p3"/>
          <p:cNvSpPr/>
          <p:nvPr/>
        </p:nvSpPr>
        <p:spPr>
          <a:xfrm>
            <a:off x="4140560" y="2293736"/>
            <a:ext cx="45789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Priprema za eksperimentalnu primjenu</a:t>
            </a:r>
            <a:endParaRPr sz="1800" b="1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" name="Google Shape;419;p11"/>
          <p:cNvSpPr/>
          <p:nvPr/>
        </p:nvSpPr>
        <p:spPr>
          <a:xfrm>
            <a:off x="2385540" y="4735953"/>
            <a:ext cx="1250732" cy="1250732"/>
          </a:xfrm>
          <a:prstGeom prst="ellipse">
            <a:avLst/>
          </a:prstGeom>
          <a:solidFill>
            <a:srgbClr val="84BC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84BC2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420;p11"/>
          <p:cNvGrpSpPr/>
          <p:nvPr/>
        </p:nvGrpSpPr>
        <p:grpSpPr>
          <a:xfrm>
            <a:off x="2690507" y="4991567"/>
            <a:ext cx="660509" cy="699295"/>
            <a:chOff x="-40748275" y="3238700"/>
            <a:chExt cx="322600" cy="316950"/>
          </a:xfrm>
          <a:solidFill>
            <a:schemeClr val="bg1"/>
          </a:solidFill>
        </p:grpSpPr>
        <p:sp>
          <p:nvSpPr>
            <p:cNvPr id="24" name="Google Shape;421;p11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84BC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22;p11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84BC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23;p11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84BC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24;p11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84BC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25;p11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84BC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426;p11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84BC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249;p3"/>
          <p:cNvSpPr/>
          <p:nvPr/>
        </p:nvSpPr>
        <p:spPr>
          <a:xfrm>
            <a:off x="4028120" y="4770789"/>
            <a:ext cx="5476900" cy="1070519"/>
          </a:xfrm>
          <a:prstGeom prst="rect">
            <a:avLst/>
          </a:prstGeom>
          <a:solidFill>
            <a:srgbClr val="F5F3EE"/>
          </a:solidFill>
          <a:ln w="12700" cap="flat" cmpd="sng">
            <a:solidFill>
              <a:srgbClr val="F5F3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33;p3"/>
          <p:cNvSpPr/>
          <p:nvPr/>
        </p:nvSpPr>
        <p:spPr>
          <a:xfrm>
            <a:off x="4358283" y="5114850"/>
            <a:ext cx="39358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Preporuke</a:t>
            </a:r>
            <a:endParaRPr sz="1800" b="1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" name="Google Shape;232;p3"/>
          <p:cNvSpPr/>
          <p:nvPr/>
        </p:nvSpPr>
        <p:spPr>
          <a:xfrm>
            <a:off x="2381764" y="3236172"/>
            <a:ext cx="1275538" cy="1275538"/>
          </a:xfrm>
          <a:prstGeom prst="ellipse">
            <a:avLst/>
          </a:prstGeom>
          <a:solidFill>
            <a:srgbClr val="E71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241;p3" descr="Bar ch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344" y="3380256"/>
            <a:ext cx="960379" cy="960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90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"/>
          <p:cNvSpPr/>
          <p:nvPr/>
        </p:nvSpPr>
        <p:spPr>
          <a:xfrm>
            <a:off x="3105665" y="0"/>
            <a:ext cx="9086335" cy="676326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4"/>
          <p:cNvGrpSpPr/>
          <p:nvPr/>
        </p:nvGrpSpPr>
        <p:grpSpPr>
          <a:xfrm>
            <a:off x="1349041" y="188146"/>
            <a:ext cx="1275538" cy="1275538"/>
            <a:chOff x="1576895" y="1789742"/>
            <a:chExt cx="1275538" cy="1275538"/>
          </a:xfrm>
        </p:grpSpPr>
        <p:sp>
          <p:nvSpPr>
            <p:cNvPr id="262" name="Google Shape;262;p4"/>
            <p:cNvSpPr/>
            <p:nvPr/>
          </p:nvSpPr>
          <p:spPr>
            <a:xfrm>
              <a:off x="1576895" y="1789742"/>
              <a:ext cx="1275538" cy="12755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3" name="Google Shape;263;p4" descr="Lightbul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1368" y="1976753"/>
              <a:ext cx="926592" cy="9265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4"/>
          <p:cNvSpPr txBox="1"/>
          <p:nvPr/>
        </p:nvSpPr>
        <p:spPr>
          <a:xfrm>
            <a:off x="3422469" y="389857"/>
            <a:ext cx="8281851" cy="109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Open Sans Light"/>
              <a:buNone/>
            </a:pPr>
            <a:r>
              <a:rPr lang="hr-HR" sz="3600" b="0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CILJ ISTRAŽIVANJA</a:t>
            </a:r>
            <a:endParaRPr sz="3600" b="0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3315660" y="1301749"/>
            <a:ext cx="8495467" cy="502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endParaRPr lang="hr-HR" sz="1800" b="1" i="0" u="none" strike="noStrike" cap="none" dirty="0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endParaRPr lang="hr-HR" sz="1800" b="1" dirty="0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endParaRPr lang="hr-HR" sz="1800" b="1" i="0" u="none" strike="noStrike" cap="none" dirty="0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endParaRPr lang="hr-HR" sz="1800" b="1" dirty="0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endParaRPr lang="hr-HR" sz="1800" b="1" i="0" u="none" strike="noStrike" cap="none" dirty="0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endParaRPr lang="hr-HR" sz="1800" b="1" dirty="0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endParaRPr lang="hr-HR" sz="1800" b="1" i="0" u="none" strike="noStrike" cap="none" dirty="0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000"/>
              <a:buFont typeface="Arial"/>
              <a:buNone/>
            </a:pPr>
            <a:r>
              <a:rPr lang="hr-HR" sz="1800" b="1" i="0" u="none" strike="noStrike" cap="none" dirty="0">
                <a:solidFill>
                  <a:srgbClr val="C55A11"/>
                </a:solidFill>
                <a:latin typeface="Open Sans"/>
                <a:ea typeface="Open Sans"/>
                <a:cs typeface="Open Sans"/>
                <a:sym typeface="Open Sans"/>
              </a:rPr>
              <a:t>Opći cilj znanstvenog istraživanja </a:t>
            </a:r>
            <a:r>
              <a:rPr lang="hr-HR" sz="18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je utvrditi uspješnost </a:t>
            </a:r>
            <a:r>
              <a:rPr lang="hr-HR" sz="1800" b="1" i="0" u="none" strike="noStrike" cap="none" dirty="0">
                <a:solidFill>
                  <a:srgbClr val="C55A11"/>
                </a:solidFill>
                <a:latin typeface="Open Sans"/>
                <a:ea typeface="Open Sans"/>
                <a:cs typeface="Open Sans"/>
                <a:sym typeface="Open Sans"/>
              </a:rPr>
              <a:t>predloženih i implementiranih modela korištenja IKT-a </a:t>
            </a:r>
            <a:r>
              <a:rPr lang="hr-HR" sz="18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u ostvarivanju ishoda učenja ispitivanjem percepcije učitelja/nastavnika i učenika koji će sudjelovati u procesu eksperimentalne primjene modela korištenja IKT-a u učenju i poučavanju.</a:t>
            </a:r>
            <a:endParaRPr sz="18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18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89024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7"/>
          <p:cNvSpPr/>
          <p:nvPr/>
        </p:nvSpPr>
        <p:spPr>
          <a:xfrm>
            <a:off x="4619" y="12515"/>
            <a:ext cx="5353498" cy="6738552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17"/>
          <p:cNvPicPr preferRelativeResize="0"/>
          <p:nvPr/>
        </p:nvPicPr>
        <p:blipFill rotWithShape="1">
          <a:blip r:embed="rId3">
            <a:alphaModFix/>
          </a:blip>
          <a:srcRect l="8501" r="8499"/>
          <a:stretch/>
        </p:blipFill>
        <p:spPr>
          <a:xfrm>
            <a:off x="5458895" y="1538710"/>
            <a:ext cx="6733105" cy="367132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7"/>
          <p:cNvSpPr/>
          <p:nvPr/>
        </p:nvSpPr>
        <p:spPr>
          <a:xfrm>
            <a:off x="3060132" y="4604190"/>
            <a:ext cx="1794462" cy="1801738"/>
          </a:xfrm>
          <a:prstGeom prst="ellipse">
            <a:avLst/>
          </a:prstGeom>
          <a:solidFill>
            <a:srgbClr val="009BEA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7"/>
          <p:cNvSpPr/>
          <p:nvPr/>
        </p:nvSpPr>
        <p:spPr>
          <a:xfrm>
            <a:off x="844616" y="4014130"/>
            <a:ext cx="1711993" cy="1718935"/>
          </a:xfrm>
          <a:prstGeom prst="ellipse">
            <a:avLst/>
          </a:prstGeom>
          <a:solidFill>
            <a:srgbClr val="009BEA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7"/>
          <p:cNvSpPr/>
          <p:nvPr/>
        </p:nvSpPr>
        <p:spPr>
          <a:xfrm>
            <a:off x="253137" y="1855038"/>
            <a:ext cx="1751762" cy="1758865"/>
          </a:xfrm>
          <a:prstGeom prst="ellipse">
            <a:avLst/>
          </a:prstGeom>
          <a:solidFill>
            <a:srgbClr val="009BEA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7"/>
          <p:cNvSpPr txBox="1"/>
          <p:nvPr/>
        </p:nvSpPr>
        <p:spPr>
          <a:xfrm>
            <a:off x="766049" y="4388616"/>
            <a:ext cx="17053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r-HR" sz="44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18</a:t>
            </a:r>
            <a:endParaRPr sz="44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2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GRADOVA</a:t>
            </a:r>
            <a:endParaRPr sz="12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8" name="Google Shape;468;p17"/>
          <p:cNvSpPr txBox="1"/>
          <p:nvPr/>
        </p:nvSpPr>
        <p:spPr>
          <a:xfrm>
            <a:off x="3456927" y="4978100"/>
            <a:ext cx="105772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r-HR" sz="44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10</a:t>
            </a:r>
            <a:endParaRPr sz="44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2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ŽUPANIJA</a:t>
            </a:r>
            <a:endParaRPr sz="12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9" name="Google Shape;469;p17"/>
          <p:cNvSpPr txBox="1"/>
          <p:nvPr/>
        </p:nvSpPr>
        <p:spPr>
          <a:xfrm>
            <a:off x="387392" y="2130825"/>
            <a:ext cx="145585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r-HR" sz="44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29</a:t>
            </a:r>
            <a:endParaRPr sz="44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2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ŠKOLA</a:t>
            </a:r>
            <a:endParaRPr sz="12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" name="Google Shape;466;p17"/>
          <p:cNvSpPr/>
          <p:nvPr/>
        </p:nvSpPr>
        <p:spPr>
          <a:xfrm>
            <a:off x="2011960" y="278673"/>
            <a:ext cx="1751762" cy="1758865"/>
          </a:xfrm>
          <a:prstGeom prst="ellipse">
            <a:avLst/>
          </a:prstGeom>
          <a:solidFill>
            <a:srgbClr val="009BEA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69;p17"/>
          <p:cNvSpPr txBox="1"/>
          <p:nvPr/>
        </p:nvSpPr>
        <p:spPr>
          <a:xfrm>
            <a:off x="2179646" y="634622"/>
            <a:ext cx="145585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r-HR" sz="44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&gt;50</a:t>
            </a:r>
            <a:endParaRPr sz="44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2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UČITELJA</a:t>
            </a:r>
            <a:endParaRPr sz="12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Google Shape;464;p17"/>
          <p:cNvSpPr/>
          <p:nvPr/>
        </p:nvSpPr>
        <p:spPr>
          <a:xfrm>
            <a:off x="3232078" y="2212392"/>
            <a:ext cx="1794462" cy="1801738"/>
          </a:xfrm>
          <a:prstGeom prst="ellipse">
            <a:avLst/>
          </a:prstGeom>
          <a:solidFill>
            <a:srgbClr val="009BEA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68;p17"/>
          <p:cNvSpPr txBox="1"/>
          <p:nvPr/>
        </p:nvSpPr>
        <p:spPr>
          <a:xfrm>
            <a:off x="3654676" y="2521579"/>
            <a:ext cx="105772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r-HR" sz="4400" b="0" i="0" u="none" strike="noStrike" cap="none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76</a:t>
            </a:r>
            <a:endParaRPr sz="44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2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RAZREDA</a:t>
            </a:r>
            <a:endParaRPr sz="12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6680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"/>
          <p:cNvGrpSpPr/>
          <p:nvPr/>
        </p:nvGrpSpPr>
        <p:grpSpPr>
          <a:xfrm>
            <a:off x="178392" y="2746428"/>
            <a:ext cx="9438945" cy="3041187"/>
            <a:chOff x="1028699" y="1901951"/>
            <a:chExt cx="10227031" cy="3760495"/>
          </a:xfrm>
        </p:grpSpPr>
        <p:sp>
          <p:nvSpPr>
            <p:cNvPr id="227" name="Google Shape;227;p3"/>
            <p:cNvSpPr/>
            <p:nvPr/>
          </p:nvSpPr>
          <p:spPr>
            <a:xfrm>
              <a:off x="3627614" y="1901951"/>
              <a:ext cx="2430286" cy="3760495"/>
            </a:xfrm>
            <a:prstGeom prst="rect">
              <a:avLst/>
            </a:prstGeom>
            <a:solidFill>
              <a:srgbClr val="F5F3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028699" y="1901951"/>
              <a:ext cx="2430286" cy="3760495"/>
            </a:xfrm>
            <a:prstGeom prst="rect">
              <a:avLst/>
            </a:prstGeom>
            <a:solidFill>
              <a:srgbClr val="F5F3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226529" y="1901951"/>
              <a:ext cx="2430286" cy="3760495"/>
            </a:xfrm>
            <a:prstGeom prst="rect">
              <a:avLst/>
            </a:prstGeom>
            <a:solidFill>
              <a:srgbClr val="F5F3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8825444" y="1901951"/>
              <a:ext cx="2430286" cy="3760495"/>
            </a:xfrm>
            <a:prstGeom prst="rect">
              <a:avLst/>
            </a:prstGeom>
            <a:solidFill>
              <a:srgbClr val="F5F3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3"/>
          <p:cNvSpPr/>
          <p:nvPr/>
        </p:nvSpPr>
        <p:spPr>
          <a:xfrm>
            <a:off x="3125213" y="1789742"/>
            <a:ext cx="1275538" cy="1275538"/>
          </a:xfrm>
          <a:prstGeom prst="ellipse">
            <a:avLst/>
          </a:prstGeom>
          <a:solidFill>
            <a:srgbClr val="84BC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7876695" y="1789742"/>
            <a:ext cx="1275538" cy="1275538"/>
          </a:xfrm>
          <a:prstGeom prst="ellipse">
            <a:avLst/>
          </a:prstGeom>
          <a:solidFill>
            <a:srgbClr val="E71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178392" y="3715947"/>
            <a:ext cx="18794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studeni - prosinac 2021.</a:t>
            </a:r>
            <a:endParaRPr sz="1800" b="1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2777307" y="3715947"/>
            <a:ext cx="18794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veljača 2022.</a:t>
            </a:r>
            <a:endParaRPr sz="1800" b="1" i="0" u="none" strike="noStrike" cap="none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5" name="Google Shape;235;p3"/>
          <p:cNvSpPr txBox="1"/>
          <p:nvPr/>
        </p:nvSpPr>
        <p:spPr>
          <a:xfrm>
            <a:off x="2514465" y="4423833"/>
            <a:ext cx="2342326" cy="5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priprema nastavnika za eksperimentalnu primjenu</a:t>
            </a:r>
            <a:endParaRPr sz="16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3"/>
          <p:cNvSpPr txBox="1"/>
          <p:nvPr/>
        </p:nvSpPr>
        <p:spPr>
          <a:xfrm>
            <a:off x="273745" y="4423833"/>
            <a:ext cx="1667252" cy="5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izrada nacrta istraživanja</a:t>
            </a:r>
            <a:endParaRPr sz="16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7" name="Google Shape;237;p3"/>
          <p:cNvGrpSpPr/>
          <p:nvPr/>
        </p:nvGrpSpPr>
        <p:grpSpPr>
          <a:xfrm>
            <a:off x="740647" y="1789742"/>
            <a:ext cx="1275538" cy="1275538"/>
            <a:chOff x="2244246" y="1789742"/>
            <a:chExt cx="1275538" cy="1275538"/>
          </a:xfrm>
        </p:grpSpPr>
        <p:sp>
          <p:nvSpPr>
            <p:cNvPr id="238" name="Google Shape;238;p3"/>
            <p:cNvSpPr/>
            <p:nvPr/>
          </p:nvSpPr>
          <p:spPr>
            <a:xfrm>
              <a:off x="2244246" y="1789742"/>
              <a:ext cx="1275538" cy="12755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9" name="Google Shape;239;p3" descr="Lightbul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61747" y="1990741"/>
              <a:ext cx="926592" cy="9265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0" name="Google Shape;240;p3" descr="Megapho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731" y="1878962"/>
            <a:ext cx="998502" cy="99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" descr="Bar ch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4275" y="1933826"/>
            <a:ext cx="960379" cy="9603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3"/>
          <p:cNvGrpSpPr/>
          <p:nvPr/>
        </p:nvGrpSpPr>
        <p:grpSpPr>
          <a:xfrm>
            <a:off x="5537937" y="1789742"/>
            <a:ext cx="1275538" cy="1275538"/>
            <a:chOff x="7041536" y="1789742"/>
            <a:chExt cx="1275538" cy="1275538"/>
          </a:xfrm>
        </p:grpSpPr>
        <p:sp>
          <p:nvSpPr>
            <p:cNvPr id="243" name="Google Shape;243;p3"/>
            <p:cNvSpPr/>
            <p:nvPr/>
          </p:nvSpPr>
          <p:spPr>
            <a:xfrm>
              <a:off x="7041536" y="1789742"/>
              <a:ext cx="1275538" cy="127553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4" name="Google Shape;244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30352" y="2014997"/>
              <a:ext cx="702048" cy="8066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3"/>
          <p:cNvSpPr/>
          <p:nvPr/>
        </p:nvSpPr>
        <p:spPr>
          <a:xfrm>
            <a:off x="5161376" y="3715947"/>
            <a:ext cx="22525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ožujak - travanj 2022.</a:t>
            </a:r>
            <a:endParaRPr sz="1800" b="1" i="0" u="none" strike="noStrike" cap="none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6" name="Google Shape;246;p3"/>
          <p:cNvSpPr txBox="1"/>
          <p:nvPr/>
        </p:nvSpPr>
        <p:spPr>
          <a:xfrm>
            <a:off x="5014829" y="4423833"/>
            <a:ext cx="2342326" cy="5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implementacija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u razredima</a:t>
            </a:r>
            <a:endParaRPr sz="16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7294864" y="3766899"/>
            <a:ext cx="23928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veljača -  travanj 2022.</a:t>
            </a:r>
            <a:endParaRPr sz="1800" b="1" i="0" u="none" strike="noStrike" cap="none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8" name="Google Shape;248;p3"/>
          <p:cNvSpPr txBox="1"/>
          <p:nvPr/>
        </p:nvSpPr>
        <p:spPr>
          <a:xfrm>
            <a:off x="7246172" y="4474785"/>
            <a:ext cx="2342326" cy="33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prikupljanje podataka</a:t>
            </a:r>
            <a:endParaRPr sz="16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9750037" y="2746428"/>
            <a:ext cx="2212467" cy="3041187"/>
          </a:xfrm>
          <a:prstGeom prst="rect">
            <a:avLst/>
          </a:prstGeom>
          <a:solidFill>
            <a:srgbClr val="F5F3EE"/>
          </a:solidFill>
          <a:ln w="12700" cap="flat" cmpd="sng">
            <a:solidFill>
              <a:srgbClr val="F5F3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9696800" y="3750513"/>
            <a:ext cx="23928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svibanj – studeni 2022.</a:t>
            </a:r>
            <a:endParaRPr sz="1800" b="1" i="0" u="none" strike="noStrike" cap="none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51" name="Google Shape;251;p3"/>
          <p:cNvSpPr txBox="1"/>
          <p:nvPr/>
        </p:nvSpPr>
        <p:spPr>
          <a:xfrm>
            <a:off x="9648108" y="4458399"/>
            <a:ext cx="23423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analiza podataka i </a:t>
            </a:r>
            <a:r>
              <a:rPr lang="hr-HR" sz="16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izrada projektnog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izvještaja</a:t>
            </a:r>
            <a:endParaRPr sz="16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"/>
          <p:cNvSpPr/>
          <p:nvPr/>
        </p:nvSpPr>
        <p:spPr>
          <a:xfrm>
            <a:off x="10181502" y="1792843"/>
            <a:ext cx="1275538" cy="1275538"/>
          </a:xfrm>
          <a:prstGeom prst="ellipse">
            <a:avLst/>
          </a:prstGeom>
          <a:solidFill>
            <a:srgbClr val="2999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3"/>
          <p:cNvGrpSpPr/>
          <p:nvPr/>
        </p:nvGrpSpPr>
        <p:grpSpPr>
          <a:xfrm>
            <a:off x="10508035" y="2087588"/>
            <a:ext cx="570222" cy="635549"/>
            <a:chOff x="-3365275" y="3253275"/>
            <a:chExt cx="222150" cy="291425"/>
          </a:xfrm>
        </p:grpSpPr>
        <p:sp>
          <p:nvSpPr>
            <p:cNvPr id="254" name="Google Shape;254;p3"/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806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"/>
          <p:cNvSpPr/>
          <p:nvPr/>
        </p:nvSpPr>
        <p:spPr>
          <a:xfrm>
            <a:off x="2866768" y="0"/>
            <a:ext cx="9325232" cy="6738552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1"/>
          <p:cNvSpPr txBox="1"/>
          <p:nvPr/>
        </p:nvSpPr>
        <p:spPr>
          <a:xfrm>
            <a:off x="2969623" y="351198"/>
            <a:ext cx="9091748" cy="109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0"/>
              <a:buFont typeface="Open Sans Light"/>
              <a:buNone/>
            </a:pPr>
            <a:r>
              <a:rPr lang="hr-HR" sz="3200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UČITELJSKE PRIPREME</a:t>
            </a:r>
            <a:endParaRPr sz="3200" b="0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19" name="Google Shape;419;p11"/>
          <p:cNvSpPr/>
          <p:nvPr/>
        </p:nvSpPr>
        <p:spPr>
          <a:xfrm>
            <a:off x="1041970" y="264061"/>
            <a:ext cx="1275538" cy="1275538"/>
          </a:xfrm>
          <a:prstGeom prst="ellipse">
            <a:avLst/>
          </a:prstGeom>
          <a:solidFill>
            <a:srgbClr val="2999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0" name="Google Shape;420;p11"/>
          <p:cNvGrpSpPr/>
          <p:nvPr/>
        </p:nvGrpSpPr>
        <p:grpSpPr>
          <a:xfrm>
            <a:off x="1346937" y="530613"/>
            <a:ext cx="673609" cy="713164"/>
            <a:chOff x="-40748275" y="3238700"/>
            <a:chExt cx="322600" cy="316950"/>
          </a:xfrm>
        </p:grpSpPr>
        <p:sp>
          <p:nvSpPr>
            <p:cNvPr id="421" name="Google Shape;421;p11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7" name="Google Shape;42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9676" y="1448769"/>
            <a:ext cx="5382103" cy="3705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7506790" y="1663338"/>
            <a:ext cx="1424990" cy="74893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700" dirty="0"/>
              <a:t>BLOK SAT</a:t>
            </a:r>
          </a:p>
          <a:p>
            <a:pPr algn="ctr"/>
            <a:r>
              <a:rPr lang="hr-HR" sz="700" dirty="0"/>
              <a:t>Ransom Riggs</a:t>
            </a:r>
          </a:p>
          <a:p>
            <a:pPr algn="ctr"/>
            <a:endParaRPr lang="hr-HR" sz="700" dirty="0"/>
          </a:p>
          <a:p>
            <a:pPr algn="ctr"/>
            <a:r>
              <a:rPr lang="hr-HR" sz="700" dirty="0"/>
              <a:t>Golubovi katedrale svetog Pavla</a:t>
            </a: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5001" y="3301450"/>
            <a:ext cx="1281573" cy="8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"/>
          <p:cNvSpPr/>
          <p:nvPr/>
        </p:nvSpPr>
        <p:spPr>
          <a:xfrm>
            <a:off x="2866768" y="0"/>
            <a:ext cx="9325232" cy="6738552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1"/>
          <p:cNvSpPr/>
          <p:nvPr/>
        </p:nvSpPr>
        <p:spPr>
          <a:xfrm>
            <a:off x="1041970" y="264061"/>
            <a:ext cx="1275538" cy="1275538"/>
          </a:xfrm>
          <a:prstGeom prst="ellipse">
            <a:avLst/>
          </a:prstGeom>
          <a:solidFill>
            <a:srgbClr val="2999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0" name="Google Shape;420;p11"/>
          <p:cNvGrpSpPr/>
          <p:nvPr/>
        </p:nvGrpSpPr>
        <p:grpSpPr>
          <a:xfrm>
            <a:off x="1346937" y="530613"/>
            <a:ext cx="673609" cy="713164"/>
            <a:chOff x="-40748275" y="3238700"/>
            <a:chExt cx="322600" cy="316950"/>
          </a:xfrm>
        </p:grpSpPr>
        <p:sp>
          <p:nvSpPr>
            <p:cNvPr id="421" name="Google Shape;421;p11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121" y="264061"/>
            <a:ext cx="8772525" cy="6115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121" y="302226"/>
            <a:ext cx="8734425" cy="613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121" y="340326"/>
            <a:ext cx="87249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2"/>
          <p:cNvSpPr/>
          <p:nvPr/>
        </p:nvSpPr>
        <p:spPr>
          <a:xfrm>
            <a:off x="3105665" y="0"/>
            <a:ext cx="9086335" cy="676326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2"/>
          <p:cNvSpPr txBox="1"/>
          <p:nvPr/>
        </p:nvSpPr>
        <p:spPr>
          <a:xfrm>
            <a:off x="3526971" y="389850"/>
            <a:ext cx="8082656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Open Sans Light"/>
              <a:buNone/>
            </a:pPr>
            <a:r>
              <a:rPr lang="hr-HR" sz="3600" b="0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PRIKUPLJANJE PODATAKA - UČITELJI</a:t>
            </a:r>
            <a:endParaRPr sz="3600" b="0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1513591" y="389857"/>
            <a:ext cx="1275538" cy="1275538"/>
          </a:xfrm>
          <a:prstGeom prst="ellipse">
            <a:avLst/>
          </a:prstGeom>
          <a:solidFill>
            <a:srgbClr val="E71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12" descr="Bar 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1171" y="533941"/>
            <a:ext cx="960379" cy="96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7450" y="2311927"/>
            <a:ext cx="8422773" cy="332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09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281215"/>
            <a:ext cx="11291130" cy="1050435"/>
          </a:xfrm>
        </p:spPr>
        <p:txBody>
          <a:bodyPr anchor="b">
            <a:normAutofit/>
          </a:bodyPr>
          <a:lstStyle/>
          <a:p>
            <a:r>
              <a:rPr lang="hr-HR" sz="4400" dirty="0"/>
              <a:t>Svrhe istraživanja i elementi projekta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50" y="1838131"/>
            <a:ext cx="5819766" cy="433897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400" b="1" i="1" dirty="0"/>
              <a:t>Svrha I.</a:t>
            </a:r>
            <a:endParaRPr lang="hr-HR" sz="24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000" dirty="0"/>
              <a:t>Utvrditi učinak projekta na unaprjeđenje digitalnih kompetencija odgojno-obrazovnog osoblja i ravnatelja škola te na njihove stavove i iskustva vezana uz IKT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400" b="1" i="1" dirty="0"/>
              <a:t>Svrha II.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000" dirty="0"/>
              <a:t>Utvrditi učinke projekta na: (1) promjene u procesu učenja i poučavanja, (2) promjene u upravljanju školom i (3) promjenu u IKT kulturi</a:t>
            </a:r>
            <a:endParaRPr lang="sr-Latn-R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C79C4-CBB4-EF21-B16D-314C79F7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/>
          <a:stretch/>
        </p:blipFill>
        <p:spPr bwMode="auto">
          <a:xfrm>
            <a:off x="6718040" y="1715904"/>
            <a:ext cx="4948909" cy="4764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145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5"/>
          <p:cNvSpPr/>
          <p:nvPr/>
        </p:nvSpPr>
        <p:spPr>
          <a:xfrm>
            <a:off x="3173615" y="0"/>
            <a:ext cx="9086400" cy="67632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5"/>
          <p:cNvSpPr txBox="1"/>
          <p:nvPr/>
        </p:nvSpPr>
        <p:spPr>
          <a:xfrm>
            <a:off x="3492137" y="389850"/>
            <a:ext cx="793299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Open Sans Light"/>
              <a:buNone/>
            </a:pPr>
            <a:r>
              <a:rPr lang="hr-HR" sz="3600" b="0" i="0" u="none" strike="noStrike" cap="none" dirty="0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PRIKUPLJANJE PODATAKA - UČENICI</a:t>
            </a:r>
            <a:endParaRPr sz="3600" b="0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9" name="Google Shape;449;p15"/>
          <p:cNvSpPr/>
          <p:nvPr/>
        </p:nvSpPr>
        <p:spPr>
          <a:xfrm>
            <a:off x="1513591" y="389857"/>
            <a:ext cx="1275538" cy="1275538"/>
          </a:xfrm>
          <a:prstGeom prst="ellipse">
            <a:avLst/>
          </a:prstGeom>
          <a:solidFill>
            <a:srgbClr val="E71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15" descr="Bar 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1171" y="533941"/>
            <a:ext cx="960379" cy="96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9532" y="2159726"/>
            <a:ext cx="7134560" cy="3461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786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"/>
          <p:cNvSpPr/>
          <p:nvPr/>
        </p:nvSpPr>
        <p:spPr>
          <a:xfrm>
            <a:off x="2292692" y="2270702"/>
            <a:ext cx="7334172" cy="3810217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 txBox="1"/>
          <p:nvPr/>
        </p:nvSpPr>
        <p:spPr>
          <a:xfrm>
            <a:off x="2292691" y="3194298"/>
            <a:ext cx="745356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r-HR" sz="2800" b="0" i="0" u="none" strike="noStrike" cap="none" dirty="0">
                <a:solidFill>
                  <a:srgbClr val="E71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REZULTATI ISTRAŽIVANJA</a:t>
            </a:r>
            <a:endParaRPr sz="1200" b="0" i="0" u="none" strike="noStrike" cap="none" dirty="0">
              <a:solidFill>
                <a:srgbClr val="E71A7A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200" b="0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1" name="Google Shape;420;p11"/>
          <p:cNvGrpSpPr/>
          <p:nvPr/>
        </p:nvGrpSpPr>
        <p:grpSpPr>
          <a:xfrm>
            <a:off x="5657680" y="1814391"/>
            <a:ext cx="673609" cy="713164"/>
            <a:chOff x="-40748275" y="3238700"/>
            <a:chExt cx="322600" cy="316950"/>
          </a:xfrm>
        </p:grpSpPr>
        <p:sp>
          <p:nvSpPr>
            <p:cNvPr id="12" name="Google Shape;421;p11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22;p11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23;p11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24;p11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25;p11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26;p11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32;p3"/>
          <p:cNvSpPr/>
          <p:nvPr/>
        </p:nvSpPr>
        <p:spPr>
          <a:xfrm>
            <a:off x="5355463" y="1515330"/>
            <a:ext cx="1275538" cy="1275538"/>
          </a:xfrm>
          <a:prstGeom prst="ellipse">
            <a:avLst/>
          </a:prstGeom>
          <a:solidFill>
            <a:srgbClr val="E71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241;p3" descr="Bar 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043" y="1659414"/>
            <a:ext cx="960379" cy="960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215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14263" cy="676592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373427"/>
            <a:ext cx="7759337" cy="1089613"/>
          </a:xfrm>
        </p:spPr>
        <p:txBody>
          <a:bodyPr/>
          <a:lstStyle/>
          <a:p>
            <a:r>
              <a:rPr lang="hr-HR" sz="4000" dirty="0">
                <a:solidFill>
                  <a:srgbClr val="299991"/>
                </a:solidFill>
              </a:rPr>
              <a:t>NASTAVNIČKA PERCEPCIJA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049" y="1836467"/>
            <a:ext cx="8688620" cy="4340634"/>
          </a:xfrm>
        </p:spPr>
        <p:txBody>
          <a:bodyPr>
            <a:normAutofit fontScale="92500" lnSpcReduction="10000"/>
          </a:bodyPr>
          <a:lstStyle/>
          <a:p>
            <a:pPr marL="228600" indent="0" algn="just" eaLnBrk="1" hangingPunct="1"/>
            <a:r>
              <a:rPr lang="hr-HR" dirty="0"/>
              <a:t>Učiteljske percepcije modela primjene </a:t>
            </a:r>
            <a:r>
              <a:rPr lang="hr-HR"/>
              <a:t>IKT-a razlikovale su se </a:t>
            </a:r>
            <a:r>
              <a:rPr lang="hr-HR" dirty="0"/>
              <a:t>s obzirom na vrste korištenih tehnologija, pa u skladu s tim učitelji:</a:t>
            </a:r>
          </a:p>
          <a:p>
            <a:pPr marL="514350" indent="-285750" algn="just" eaLnBrk="1" hangingPunct="1">
              <a:buFont typeface="Arial" panose="020B0604020202020204" pitchFamily="34" charset="0"/>
              <a:buChar char="•"/>
            </a:pPr>
            <a:r>
              <a:rPr lang="hr-HR" dirty="0"/>
              <a:t>iskazuju </a:t>
            </a:r>
            <a:r>
              <a:rPr lang="hr-HR" dirty="0">
                <a:solidFill>
                  <a:srgbClr val="299991"/>
                </a:solidFill>
              </a:rPr>
              <a:t>zadovoljstvo ostvarenim ishodima </a:t>
            </a:r>
            <a:r>
              <a:rPr lang="hr-HR" dirty="0"/>
              <a:t>vezano uz modele korištenja u kojima </a:t>
            </a:r>
            <a:r>
              <a:rPr lang="hr-HR" dirty="0">
                <a:solidFill>
                  <a:srgbClr val="299991"/>
                </a:solidFill>
              </a:rPr>
              <a:t>učenici na računalima rade timski</a:t>
            </a:r>
            <a:r>
              <a:rPr lang="hr-HR" dirty="0">
                <a:solidFill>
                  <a:srgbClr val="84BC2E"/>
                </a:solidFill>
              </a:rPr>
              <a:t> </a:t>
            </a:r>
            <a:r>
              <a:rPr lang="hr-HR" dirty="0"/>
              <a:t>ili </a:t>
            </a:r>
            <a:r>
              <a:rPr lang="hr-HR" dirty="0">
                <a:solidFill>
                  <a:srgbClr val="299991"/>
                </a:solidFill>
              </a:rPr>
              <a:t>svaki učenik </a:t>
            </a:r>
            <a:r>
              <a:rPr lang="hr-HR" dirty="0"/>
              <a:t>u radu koristiti </a:t>
            </a:r>
            <a:r>
              <a:rPr lang="hr-HR" dirty="0">
                <a:solidFill>
                  <a:srgbClr val="299991"/>
                </a:solidFill>
              </a:rPr>
              <a:t>svoje računalo</a:t>
            </a:r>
            <a:r>
              <a:rPr lang="hr-HR" dirty="0"/>
              <a:t>.</a:t>
            </a:r>
          </a:p>
          <a:p>
            <a:pPr marL="514350" indent="-285750" algn="just" eaLnBrk="1" hangingPunct="1">
              <a:buFont typeface="Arial" panose="020B0604020202020204" pitchFamily="34" charset="0"/>
              <a:buChar char="•"/>
            </a:pPr>
            <a:r>
              <a:rPr lang="hr-HR" dirty="0"/>
              <a:t>prepoznaju </a:t>
            </a:r>
            <a:r>
              <a:rPr lang="hr-HR" dirty="0">
                <a:solidFill>
                  <a:srgbClr val="299991"/>
                </a:solidFill>
              </a:rPr>
              <a:t>ograničenja u sudjelovanju i zadovoljstvu </a:t>
            </a:r>
            <a:r>
              <a:rPr lang="hr-HR" dirty="0"/>
              <a:t>učenika kod provedbe modela u kojima </a:t>
            </a:r>
            <a:r>
              <a:rPr lang="hr-HR" dirty="0">
                <a:solidFill>
                  <a:srgbClr val="299991"/>
                </a:solidFill>
              </a:rPr>
              <a:t>učenici izravno ne rade na računalu </a:t>
            </a:r>
            <a:r>
              <a:rPr lang="hr-HR" dirty="0"/>
              <a:t>ili </a:t>
            </a:r>
            <a:r>
              <a:rPr lang="hr-HR" dirty="0">
                <a:solidFill>
                  <a:srgbClr val="299991"/>
                </a:solidFill>
              </a:rPr>
              <a:t>isključivo koriste tablete</a:t>
            </a:r>
            <a:r>
              <a:rPr lang="hr-HR" dirty="0"/>
              <a:t>. </a:t>
            </a:r>
          </a:p>
          <a:p>
            <a:pPr marL="514350" indent="-285750" algn="just" eaLnBrk="1" hangingPunct="1">
              <a:buFont typeface="Arial" panose="020B0604020202020204" pitchFamily="34" charset="0"/>
              <a:buChar char="•"/>
            </a:pPr>
            <a:r>
              <a:rPr lang="hr-HR" dirty="0"/>
              <a:t>naglašavaju </a:t>
            </a:r>
            <a:r>
              <a:rPr lang="hr-HR" dirty="0">
                <a:solidFill>
                  <a:srgbClr val="299991"/>
                </a:solidFill>
              </a:rPr>
              <a:t>prezasićenost učenika nastavom na daljinu</a:t>
            </a:r>
            <a:r>
              <a:rPr lang="hr-HR" dirty="0"/>
              <a:t>, a u kontekstu provođenja online modela nastave, ali i </a:t>
            </a:r>
            <a:r>
              <a:rPr lang="hr-HR" dirty="0">
                <a:solidFill>
                  <a:srgbClr val="299991"/>
                </a:solidFill>
              </a:rPr>
              <a:t>nemogućnost ostvarivanja svih zadanih ishoda učenja</a:t>
            </a:r>
            <a:r>
              <a:rPr lang="hr-HR" dirty="0"/>
              <a:t>.</a:t>
            </a:r>
          </a:p>
          <a:p>
            <a:pPr marL="514350" indent="-285750" algn="just" eaLnBrk="1" hangingPunct="1">
              <a:buFont typeface="Arial" panose="020B0604020202020204" pitchFamily="34" charset="0"/>
              <a:buChar char="•"/>
            </a:pPr>
            <a:r>
              <a:rPr lang="hr-HR" dirty="0"/>
              <a:t>kod provedbe mješovitih modela učenja, navode </a:t>
            </a:r>
            <a:r>
              <a:rPr lang="hr-HR" dirty="0">
                <a:solidFill>
                  <a:srgbClr val="299991"/>
                </a:solidFill>
              </a:rPr>
              <a:t>zahtjevnost nastavnih priprema </a:t>
            </a:r>
            <a:r>
              <a:rPr lang="hr-HR" dirty="0"/>
              <a:t>za provedbu odabranih modela i </a:t>
            </a:r>
            <a:r>
              <a:rPr lang="hr-HR" dirty="0">
                <a:solidFill>
                  <a:srgbClr val="299991"/>
                </a:solidFill>
              </a:rPr>
              <a:t>pozitivan utjecaj prethodnih iskustava u učenju na daljinu </a:t>
            </a:r>
            <a:r>
              <a:rPr lang="hr-HR" dirty="0"/>
              <a:t>kod učenika.</a:t>
            </a:r>
          </a:p>
          <a:p>
            <a:pPr marL="514350" indent="-285750" algn="just" eaLnBrk="1" hangingPunct="1">
              <a:buFont typeface="Arial" panose="020B0604020202020204" pitchFamily="34" charset="0"/>
              <a:buChar char="•"/>
            </a:pPr>
            <a:endParaRPr lang="hr-HR" dirty="0"/>
          </a:p>
          <a:p>
            <a:pPr marL="228600" indent="0" algn="just" eaLnBrk="1" hangingPunct="1"/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en-US" altLang="el-GR" dirty="0"/>
          </a:p>
        </p:txBody>
      </p:sp>
      <p:pic>
        <p:nvPicPr>
          <p:cNvPr id="6" name="Google Shape;239;p3" descr="Lightbulb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7442" y="667848"/>
            <a:ext cx="879068" cy="7951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3"/>
          <p:cNvSpPr/>
          <p:nvPr/>
        </p:nvSpPr>
        <p:spPr>
          <a:xfrm>
            <a:off x="10176339" y="368386"/>
            <a:ext cx="1210117" cy="1094654"/>
          </a:xfrm>
          <a:prstGeom prst="ellipse">
            <a:avLst/>
          </a:prstGeom>
          <a:solidFill>
            <a:srgbClr val="2999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980;p53"/>
          <p:cNvSpPr/>
          <p:nvPr/>
        </p:nvSpPr>
        <p:spPr>
          <a:xfrm>
            <a:off x="10424159" y="554746"/>
            <a:ext cx="773454" cy="65019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445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14263" cy="676592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373428"/>
            <a:ext cx="7759337" cy="837064"/>
          </a:xfrm>
        </p:spPr>
        <p:txBody>
          <a:bodyPr/>
          <a:lstStyle/>
          <a:p>
            <a:r>
              <a:rPr lang="hr-HR" sz="4000" dirty="0">
                <a:solidFill>
                  <a:srgbClr val="ED7D31"/>
                </a:solidFill>
              </a:rPr>
              <a:t>UČENIČKA PERCEPCIJA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049" y="1503384"/>
            <a:ext cx="8688620" cy="4673717"/>
          </a:xfrm>
        </p:spPr>
        <p:txBody>
          <a:bodyPr>
            <a:normAutofit fontScale="85000" lnSpcReduction="10000"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hr-HR" dirty="0"/>
              <a:t>Učenici koji su imali mogućnosti </a:t>
            </a:r>
            <a:r>
              <a:rPr lang="hr-HR" dirty="0">
                <a:solidFill>
                  <a:schemeClr val="accent2"/>
                </a:solidFill>
              </a:rPr>
              <a:t>raditi na računalima </a:t>
            </a:r>
            <a:r>
              <a:rPr lang="hr-HR" dirty="0"/>
              <a:t>tijekom provedbe nastave </a:t>
            </a:r>
            <a:r>
              <a:rPr lang="hr-HR" dirty="0">
                <a:solidFill>
                  <a:schemeClr val="accent2"/>
                </a:solidFill>
              </a:rPr>
              <a:t>nastavu percipiraju kvalitetnijom </a:t>
            </a:r>
            <a:r>
              <a:rPr lang="hr-HR" dirty="0"/>
              <a:t>nego učenici koji su u radu dijelili računalo.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r-HR" dirty="0"/>
              <a:t>Učenici koji su imali mogućnosti </a:t>
            </a:r>
            <a:r>
              <a:rPr lang="hr-HR" dirty="0">
                <a:solidFill>
                  <a:schemeClr val="accent2"/>
                </a:solidFill>
              </a:rPr>
              <a:t>raditi na računalima,  više su uključeni u učenje </a:t>
            </a:r>
            <a:r>
              <a:rPr lang="hr-HR" dirty="0"/>
              <a:t>nego učenici koji su koristili tablete i učenici koji su odabrane nastavne jedince savladavali u online okruženju.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2"/>
                </a:solidFill>
              </a:rPr>
              <a:t>Nema razlika u motivaciji </a:t>
            </a:r>
            <a:r>
              <a:rPr lang="hr-HR" dirty="0"/>
              <a:t>učenika s obzirom na vrstu korištene tehnologije.</a:t>
            </a:r>
          </a:p>
          <a:p>
            <a:endParaRPr lang="hr-HR" dirty="0"/>
          </a:p>
          <a:p>
            <a:r>
              <a:rPr lang="hr-HR" dirty="0"/>
              <a:t>Učenici pokazuju značajno veće </a:t>
            </a:r>
            <a:r>
              <a:rPr lang="hr-HR" dirty="0">
                <a:solidFill>
                  <a:schemeClr val="accent2"/>
                </a:solidFill>
              </a:rPr>
              <a:t>percipirane prednosti korištenja IKT-a</a:t>
            </a:r>
            <a:r>
              <a:rPr lang="hr-HR" dirty="0"/>
              <a:t>, nego nedostatke.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r-HR" dirty="0"/>
              <a:t>učenici </a:t>
            </a:r>
            <a:r>
              <a:rPr lang="hr-HR" dirty="0">
                <a:solidFill>
                  <a:schemeClr val="accent2"/>
                </a:solidFill>
              </a:rPr>
              <a:t>nastavu percipiraju pozitivnije</a:t>
            </a:r>
            <a:r>
              <a:rPr lang="hr-HR" dirty="0"/>
              <a:t> tijekom eksperimentalne primjene modela korištenja IKT-a u učenju i poučavanju, pa je moguće zaključiti da </a:t>
            </a:r>
            <a:r>
              <a:rPr lang="hr-HR" dirty="0">
                <a:solidFill>
                  <a:schemeClr val="accent2"/>
                </a:solidFill>
              </a:rPr>
              <a:t>su učitelji u većoj mjeri poticali kognitivnu aktivaciju, nadgledali i pružali emocionalnu podršku tijekom eksperimentalne primjene modela korištenja IKT-a u učenju i poučavanju</a:t>
            </a:r>
            <a:r>
              <a:rPr lang="hr-HR" dirty="0"/>
              <a:t>.</a:t>
            </a:r>
          </a:p>
          <a:p>
            <a:pPr marL="228600" indent="0"/>
            <a:endParaRPr lang="hr-HR" dirty="0"/>
          </a:p>
          <a:p>
            <a:pPr marL="228600" indent="0"/>
            <a:endParaRPr lang="hr-HR" dirty="0"/>
          </a:p>
          <a:p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en-US" altLang="el-GR" dirty="0"/>
          </a:p>
        </p:txBody>
      </p:sp>
      <p:pic>
        <p:nvPicPr>
          <p:cNvPr id="6" name="Google Shape;239;p3" descr="Lightbulb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7442" y="667848"/>
            <a:ext cx="879068" cy="7951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3"/>
          <p:cNvSpPr/>
          <p:nvPr/>
        </p:nvSpPr>
        <p:spPr>
          <a:xfrm>
            <a:off x="10062612" y="408730"/>
            <a:ext cx="1210117" cy="1094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7165;p51"/>
          <p:cNvGrpSpPr/>
          <p:nvPr/>
        </p:nvGrpSpPr>
        <p:grpSpPr>
          <a:xfrm>
            <a:off x="10329481" y="563682"/>
            <a:ext cx="707761" cy="709102"/>
            <a:chOff x="-52458650" y="3194400"/>
            <a:chExt cx="316625" cy="317225"/>
          </a:xfrm>
          <a:solidFill>
            <a:schemeClr val="bg1"/>
          </a:solidFill>
        </p:grpSpPr>
        <p:sp>
          <p:nvSpPr>
            <p:cNvPr id="12" name="Google Shape;7166;p51"/>
            <p:cNvSpPr/>
            <p:nvPr/>
          </p:nvSpPr>
          <p:spPr>
            <a:xfrm>
              <a:off x="-52458650" y="3194400"/>
              <a:ext cx="316625" cy="166000"/>
            </a:xfrm>
            <a:custGeom>
              <a:avLst/>
              <a:gdLst/>
              <a:ahLst/>
              <a:cxnLst/>
              <a:rect l="l" t="t" r="r" b="b"/>
              <a:pathLst>
                <a:path w="12665" h="6640" extrusionOk="0">
                  <a:moveTo>
                    <a:pt x="6309" y="0"/>
                  </a:moveTo>
                  <a:cubicBezTo>
                    <a:pt x="6254" y="0"/>
                    <a:pt x="6207" y="8"/>
                    <a:pt x="6175" y="24"/>
                  </a:cubicBezTo>
                  <a:lnTo>
                    <a:pt x="189" y="3017"/>
                  </a:lnTo>
                  <a:cubicBezTo>
                    <a:pt x="63" y="3080"/>
                    <a:pt x="0" y="3206"/>
                    <a:pt x="0" y="3332"/>
                  </a:cubicBezTo>
                  <a:cubicBezTo>
                    <a:pt x="0" y="3489"/>
                    <a:pt x="63" y="3615"/>
                    <a:pt x="189" y="3647"/>
                  </a:cubicBezTo>
                  <a:lnTo>
                    <a:pt x="2394" y="4434"/>
                  </a:lnTo>
                  <a:lnTo>
                    <a:pt x="3025" y="3143"/>
                  </a:lnTo>
                  <a:cubicBezTo>
                    <a:pt x="3088" y="3017"/>
                    <a:pt x="3214" y="2922"/>
                    <a:pt x="3340" y="2922"/>
                  </a:cubicBezTo>
                  <a:lnTo>
                    <a:pt x="9326" y="2922"/>
                  </a:lnTo>
                  <a:cubicBezTo>
                    <a:pt x="9483" y="2922"/>
                    <a:pt x="9609" y="3017"/>
                    <a:pt x="9641" y="3143"/>
                  </a:cubicBezTo>
                  <a:lnTo>
                    <a:pt x="10271" y="4434"/>
                  </a:lnTo>
                  <a:lnTo>
                    <a:pt x="11940" y="3836"/>
                  </a:lnTo>
                  <a:lnTo>
                    <a:pt x="11940" y="6293"/>
                  </a:lnTo>
                  <a:cubicBezTo>
                    <a:pt x="11940" y="6482"/>
                    <a:pt x="12098" y="6640"/>
                    <a:pt x="12287" y="6640"/>
                  </a:cubicBezTo>
                  <a:cubicBezTo>
                    <a:pt x="12476" y="6640"/>
                    <a:pt x="12634" y="6482"/>
                    <a:pt x="12634" y="6293"/>
                  </a:cubicBezTo>
                  <a:lnTo>
                    <a:pt x="12634" y="3300"/>
                  </a:lnTo>
                  <a:cubicBezTo>
                    <a:pt x="12665" y="3206"/>
                    <a:pt x="12634" y="3048"/>
                    <a:pt x="12508" y="3017"/>
                  </a:cubicBezTo>
                  <a:lnTo>
                    <a:pt x="6490" y="24"/>
                  </a:lnTo>
                  <a:cubicBezTo>
                    <a:pt x="6427" y="8"/>
                    <a:pt x="6364" y="0"/>
                    <a:pt x="63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67;p51"/>
            <p:cNvSpPr/>
            <p:nvPr/>
          </p:nvSpPr>
          <p:spPr>
            <a:xfrm>
              <a:off x="-52379100" y="3287125"/>
              <a:ext cx="156750" cy="18925"/>
            </a:xfrm>
            <a:custGeom>
              <a:avLst/>
              <a:gdLst/>
              <a:ahLst/>
              <a:cxnLst/>
              <a:rect l="l" t="t" r="r" b="b"/>
              <a:pathLst>
                <a:path w="6270" h="757" extrusionOk="0">
                  <a:moveTo>
                    <a:pt x="378" y="1"/>
                  </a:moveTo>
                  <a:lnTo>
                    <a:pt x="0" y="757"/>
                  </a:lnTo>
                  <a:lnTo>
                    <a:pt x="6270" y="757"/>
                  </a:lnTo>
                  <a:lnTo>
                    <a:pt x="58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168;p51"/>
            <p:cNvSpPr/>
            <p:nvPr/>
          </p:nvSpPr>
          <p:spPr>
            <a:xfrm>
              <a:off x="-52383825" y="3361950"/>
              <a:ext cx="55150" cy="37050"/>
            </a:xfrm>
            <a:custGeom>
              <a:avLst/>
              <a:gdLst/>
              <a:ahLst/>
              <a:cxnLst/>
              <a:rect l="l" t="t" r="r" b="b"/>
              <a:pathLst>
                <a:path w="2206" h="1482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104"/>
                  </a:lnTo>
                  <a:cubicBezTo>
                    <a:pt x="0" y="1293"/>
                    <a:pt x="158" y="1450"/>
                    <a:pt x="347" y="1450"/>
                  </a:cubicBezTo>
                  <a:lnTo>
                    <a:pt x="1103" y="1450"/>
                  </a:lnTo>
                  <a:lnTo>
                    <a:pt x="1103" y="1482"/>
                  </a:lnTo>
                  <a:cubicBezTo>
                    <a:pt x="1733" y="1482"/>
                    <a:pt x="2205" y="946"/>
                    <a:pt x="2205" y="379"/>
                  </a:cubicBezTo>
                  <a:cubicBezTo>
                    <a:pt x="2205" y="158"/>
                    <a:pt x="2048" y="1"/>
                    <a:pt x="1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169;p51"/>
            <p:cNvSpPr/>
            <p:nvPr/>
          </p:nvSpPr>
          <p:spPr>
            <a:xfrm>
              <a:off x="-52401950" y="3380075"/>
              <a:ext cx="204800" cy="131550"/>
            </a:xfrm>
            <a:custGeom>
              <a:avLst/>
              <a:gdLst/>
              <a:ahLst/>
              <a:cxnLst/>
              <a:rect l="l" t="t" r="r" b="b"/>
              <a:pathLst>
                <a:path w="8192" h="5262" extrusionOk="0">
                  <a:moveTo>
                    <a:pt x="5085" y="1804"/>
                  </a:moveTo>
                  <a:cubicBezTo>
                    <a:pt x="5175" y="1804"/>
                    <a:pt x="5262" y="1843"/>
                    <a:pt x="5325" y="1922"/>
                  </a:cubicBezTo>
                  <a:cubicBezTo>
                    <a:pt x="5514" y="2080"/>
                    <a:pt x="5514" y="2332"/>
                    <a:pt x="5356" y="2426"/>
                  </a:cubicBezTo>
                  <a:cubicBezTo>
                    <a:pt x="5010" y="2804"/>
                    <a:pt x="4537" y="2993"/>
                    <a:pt x="4065" y="2993"/>
                  </a:cubicBezTo>
                  <a:cubicBezTo>
                    <a:pt x="3561" y="2993"/>
                    <a:pt x="3088" y="2804"/>
                    <a:pt x="2710" y="2426"/>
                  </a:cubicBezTo>
                  <a:cubicBezTo>
                    <a:pt x="2552" y="2269"/>
                    <a:pt x="2552" y="2048"/>
                    <a:pt x="2710" y="1922"/>
                  </a:cubicBezTo>
                  <a:cubicBezTo>
                    <a:pt x="2789" y="1843"/>
                    <a:pt x="2891" y="1804"/>
                    <a:pt x="2990" y="1804"/>
                  </a:cubicBezTo>
                  <a:cubicBezTo>
                    <a:pt x="3088" y="1804"/>
                    <a:pt x="3182" y="1843"/>
                    <a:pt x="3245" y="1922"/>
                  </a:cubicBezTo>
                  <a:cubicBezTo>
                    <a:pt x="3450" y="2143"/>
                    <a:pt x="3734" y="2253"/>
                    <a:pt x="4021" y="2253"/>
                  </a:cubicBezTo>
                  <a:cubicBezTo>
                    <a:pt x="4309" y="2253"/>
                    <a:pt x="4600" y="2143"/>
                    <a:pt x="4821" y="1922"/>
                  </a:cubicBezTo>
                  <a:cubicBezTo>
                    <a:pt x="4899" y="1843"/>
                    <a:pt x="4994" y="1804"/>
                    <a:pt x="5085" y="1804"/>
                  </a:cubicBezTo>
                  <a:close/>
                  <a:moveTo>
                    <a:pt x="3655" y="0"/>
                  </a:moveTo>
                  <a:cubicBezTo>
                    <a:pt x="3498" y="851"/>
                    <a:pt x="2710" y="1481"/>
                    <a:pt x="1859" y="1481"/>
                  </a:cubicBezTo>
                  <a:lnTo>
                    <a:pt x="1103" y="1481"/>
                  </a:lnTo>
                  <a:cubicBezTo>
                    <a:pt x="473" y="1481"/>
                    <a:pt x="0" y="977"/>
                    <a:pt x="0" y="379"/>
                  </a:cubicBezTo>
                  <a:lnTo>
                    <a:pt x="0" y="1135"/>
                  </a:lnTo>
                  <a:cubicBezTo>
                    <a:pt x="0" y="3371"/>
                    <a:pt x="1859" y="5262"/>
                    <a:pt x="4096" y="5262"/>
                  </a:cubicBezTo>
                  <a:cubicBezTo>
                    <a:pt x="6333" y="5262"/>
                    <a:pt x="8192" y="3403"/>
                    <a:pt x="8192" y="1135"/>
                  </a:cubicBezTo>
                  <a:lnTo>
                    <a:pt x="8192" y="379"/>
                  </a:lnTo>
                  <a:cubicBezTo>
                    <a:pt x="8160" y="1009"/>
                    <a:pt x="7656" y="1481"/>
                    <a:pt x="7058" y="1481"/>
                  </a:cubicBezTo>
                  <a:lnTo>
                    <a:pt x="6301" y="1481"/>
                  </a:lnTo>
                  <a:cubicBezTo>
                    <a:pt x="5388" y="1481"/>
                    <a:pt x="4663" y="851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70;p51"/>
            <p:cNvSpPr/>
            <p:nvPr/>
          </p:nvSpPr>
          <p:spPr>
            <a:xfrm>
              <a:off x="-52272000" y="3361950"/>
              <a:ext cx="55175" cy="37050"/>
            </a:xfrm>
            <a:custGeom>
              <a:avLst/>
              <a:gdLst/>
              <a:ahLst/>
              <a:cxnLst/>
              <a:rect l="l" t="t" r="r" b="b"/>
              <a:pathLst>
                <a:path w="2207" h="1482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1009"/>
                    <a:pt x="505" y="1482"/>
                    <a:pt x="1103" y="1482"/>
                  </a:cubicBezTo>
                  <a:lnTo>
                    <a:pt x="1860" y="1482"/>
                  </a:lnTo>
                  <a:cubicBezTo>
                    <a:pt x="2049" y="1482"/>
                    <a:pt x="2206" y="1324"/>
                    <a:pt x="2206" y="1104"/>
                  </a:cubicBezTo>
                  <a:lnTo>
                    <a:pt x="2206" y="379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71;p51"/>
            <p:cNvSpPr/>
            <p:nvPr/>
          </p:nvSpPr>
          <p:spPr>
            <a:xfrm>
              <a:off x="-52402750" y="3324950"/>
              <a:ext cx="204825" cy="46475"/>
            </a:xfrm>
            <a:custGeom>
              <a:avLst/>
              <a:gdLst/>
              <a:ahLst/>
              <a:cxnLst/>
              <a:rect l="l" t="t" r="r" b="b"/>
              <a:pathLst>
                <a:path w="8193" h="1859" extrusionOk="0">
                  <a:moveTo>
                    <a:pt x="1" y="0"/>
                  </a:moveTo>
                  <a:lnTo>
                    <a:pt x="1" y="1859"/>
                  </a:lnTo>
                  <a:cubicBezTo>
                    <a:pt x="1" y="1229"/>
                    <a:pt x="505" y="725"/>
                    <a:pt x="1104" y="725"/>
                  </a:cubicBezTo>
                  <a:lnTo>
                    <a:pt x="2584" y="725"/>
                  </a:lnTo>
                  <a:cubicBezTo>
                    <a:pt x="3057" y="725"/>
                    <a:pt x="3498" y="1071"/>
                    <a:pt x="3656" y="1481"/>
                  </a:cubicBezTo>
                  <a:lnTo>
                    <a:pt x="4538" y="1481"/>
                  </a:lnTo>
                  <a:cubicBezTo>
                    <a:pt x="4695" y="1071"/>
                    <a:pt x="5073" y="725"/>
                    <a:pt x="5577" y="725"/>
                  </a:cubicBezTo>
                  <a:lnTo>
                    <a:pt x="7090" y="725"/>
                  </a:lnTo>
                  <a:cubicBezTo>
                    <a:pt x="7720" y="725"/>
                    <a:pt x="8192" y="1260"/>
                    <a:pt x="8192" y="1859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72;p51"/>
            <p:cNvSpPr/>
            <p:nvPr/>
          </p:nvSpPr>
          <p:spPr>
            <a:xfrm>
              <a:off x="-52440550" y="33493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190"/>
                    <a:pt x="1" y="725"/>
                    <a:pt x="1" y="1261"/>
                  </a:cubicBezTo>
                  <a:cubicBezTo>
                    <a:pt x="1" y="1797"/>
                    <a:pt x="316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73;p51"/>
            <p:cNvSpPr/>
            <p:nvPr/>
          </p:nvSpPr>
          <p:spPr>
            <a:xfrm>
              <a:off x="-52179050" y="33485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2329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14263" cy="676592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373428"/>
            <a:ext cx="8011887" cy="837064"/>
          </a:xfrm>
        </p:spPr>
        <p:txBody>
          <a:bodyPr/>
          <a:lstStyle/>
          <a:p>
            <a:r>
              <a:rPr lang="hr-HR" sz="4000" dirty="0">
                <a:solidFill>
                  <a:srgbClr val="ED7D31"/>
                </a:solidFill>
              </a:rPr>
              <a:t>FORMATIVNA PROCJENA ZNANJA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049" y="1503384"/>
            <a:ext cx="8688620" cy="4673717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Rezultati formativne procjene znanja analizirani su s obzirom na razred i nastavnu jedinicu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r-HR" sz="1700" i="1" dirty="0"/>
              <a:t>7. razred (nastavna jedinica A) </a:t>
            </a:r>
            <a:r>
              <a:rPr lang="hr-HR" sz="1700" dirty="0"/>
              <a:t>bolje rezultate formativne procjene postižu </a:t>
            </a:r>
            <a:r>
              <a:rPr lang="hr-HR" sz="1700" dirty="0">
                <a:solidFill>
                  <a:schemeClr val="accent2"/>
                </a:solidFill>
              </a:rPr>
              <a:t>učenici koji su imali mogućnost raditi na svojim računalima samostalno ili u skupini</a:t>
            </a:r>
            <a:r>
              <a:rPr lang="hr-HR" sz="1700" dirty="0"/>
              <a:t>, od učenika koji tijekom nastave nisu imali računalo ili su radili u online okruženju.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r-HR" sz="1700" i="1" dirty="0"/>
              <a:t>7. razred (nastavna jedinica B) </a:t>
            </a:r>
            <a:r>
              <a:rPr lang="hr-HR" sz="1700" dirty="0"/>
              <a:t>bolje rezultate formativne procjene postižu </a:t>
            </a:r>
            <a:r>
              <a:rPr lang="hr-HR" sz="1700" dirty="0">
                <a:solidFill>
                  <a:schemeClr val="accent2"/>
                </a:solidFill>
              </a:rPr>
              <a:t>učenici koji su uz različite vrste IKT-a imali mogućnost sudjelovati u nastavi u razredu</a:t>
            </a:r>
            <a:r>
              <a:rPr lang="hr-HR" sz="1700" dirty="0"/>
              <a:t>, u usporedbi s učenicima u online okruženju.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r-HR" sz="1700" i="1" dirty="0"/>
              <a:t>8. razred (nastavna jedinica C) </a:t>
            </a:r>
            <a:r>
              <a:rPr lang="hr-HR" sz="1700" dirty="0"/>
              <a:t>bolje rezultate formativne procjene postižu </a:t>
            </a:r>
            <a:r>
              <a:rPr lang="hr-HR" sz="1700" dirty="0">
                <a:solidFill>
                  <a:schemeClr val="accent2"/>
                </a:solidFill>
              </a:rPr>
              <a:t>učenici koji su imali mogućnost raditi na svojim računalima </a:t>
            </a:r>
            <a:r>
              <a:rPr lang="hr-HR" sz="1700" dirty="0"/>
              <a:t>u usporedbi s učenicima koji uopće nisu imali računalo i one koji su na računalima ili </a:t>
            </a:r>
            <a:r>
              <a:rPr lang="hr-HR" sz="1700" dirty="0" err="1"/>
              <a:t>tabletima</a:t>
            </a:r>
            <a:r>
              <a:rPr lang="hr-HR" sz="1700" dirty="0"/>
              <a:t> radili u skupinama.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r-HR" sz="1700" i="1" dirty="0"/>
              <a:t>8. razred (nastavna jedinica D) </a:t>
            </a:r>
            <a:r>
              <a:rPr lang="hr-HR" sz="1700" dirty="0"/>
              <a:t>najbolje rezultate formativne procjene postižu </a:t>
            </a:r>
            <a:r>
              <a:rPr lang="hr-HR" sz="1700" dirty="0">
                <a:solidFill>
                  <a:schemeClr val="accent2"/>
                </a:solidFill>
              </a:rPr>
              <a:t>učenici u mješovitom okruženju</a:t>
            </a:r>
            <a:r>
              <a:rPr lang="hr-HR" sz="1700" dirty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hr-HR" sz="1900" dirty="0"/>
          </a:p>
          <a:p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en-US" altLang="el-GR" dirty="0"/>
          </a:p>
        </p:txBody>
      </p:sp>
      <p:pic>
        <p:nvPicPr>
          <p:cNvPr id="6" name="Google Shape;239;p3" descr="Lightbulb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7442" y="667848"/>
            <a:ext cx="879068" cy="7951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3"/>
          <p:cNvSpPr/>
          <p:nvPr/>
        </p:nvSpPr>
        <p:spPr>
          <a:xfrm>
            <a:off x="10062612" y="408730"/>
            <a:ext cx="1210117" cy="1094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7165;p51"/>
          <p:cNvGrpSpPr/>
          <p:nvPr/>
        </p:nvGrpSpPr>
        <p:grpSpPr>
          <a:xfrm>
            <a:off x="10329481" y="563682"/>
            <a:ext cx="707761" cy="709102"/>
            <a:chOff x="-52458650" y="3194400"/>
            <a:chExt cx="316625" cy="317225"/>
          </a:xfrm>
          <a:solidFill>
            <a:schemeClr val="bg1"/>
          </a:solidFill>
        </p:grpSpPr>
        <p:sp>
          <p:nvSpPr>
            <p:cNvPr id="12" name="Google Shape;7166;p51"/>
            <p:cNvSpPr/>
            <p:nvPr/>
          </p:nvSpPr>
          <p:spPr>
            <a:xfrm>
              <a:off x="-52458650" y="3194400"/>
              <a:ext cx="316625" cy="166000"/>
            </a:xfrm>
            <a:custGeom>
              <a:avLst/>
              <a:gdLst/>
              <a:ahLst/>
              <a:cxnLst/>
              <a:rect l="l" t="t" r="r" b="b"/>
              <a:pathLst>
                <a:path w="12665" h="6640" extrusionOk="0">
                  <a:moveTo>
                    <a:pt x="6309" y="0"/>
                  </a:moveTo>
                  <a:cubicBezTo>
                    <a:pt x="6254" y="0"/>
                    <a:pt x="6207" y="8"/>
                    <a:pt x="6175" y="24"/>
                  </a:cubicBezTo>
                  <a:lnTo>
                    <a:pt x="189" y="3017"/>
                  </a:lnTo>
                  <a:cubicBezTo>
                    <a:pt x="63" y="3080"/>
                    <a:pt x="0" y="3206"/>
                    <a:pt x="0" y="3332"/>
                  </a:cubicBezTo>
                  <a:cubicBezTo>
                    <a:pt x="0" y="3489"/>
                    <a:pt x="63" y="3615"/>
                    <a:pt x="189" y="3647"/>
                  </a:cubicBezTo>
                  <a:lnTo>
                    <a:pt x="2394" y="4434"/>
                  </a:lnTo>
                  <a:lnTo>
                    <a:pt x="3025" y="3143"/>
                  </a:lnTo>
                  <a:cubicBezTo>
                    <a:pt x="3088" y="3017"/>
                    <a:pt x="3214" y="2922"/>
                    <a:pt x="3340" y="2922"/>
                  </a:cubicBezTo>
                  <a:lnTo>
                    <a:pt x="9326" y="2922"/>
                  </a:lnTo>
                  <a:cubicBezTo>
                    <a:pt x="9483" y="2922"/>
                    <a:pt x="9609" y="3017"/>
                    <a:pt x="9641" y="3143"/>
                  </a:cubicBezTo>
                  <a:lnTo>
                    <a:pt x="10271" y="4434"/>
                  </a:lnTo>
                  <a:lnTo>
                    <a:pt x="11940" y="3836"/>
                  </a:lnTo>
                  <a:lnTo>
                    <a:pt x="11940" y="6293"/>
                  </a:lnTo>
                  <a:cubicBezTo>
                    <a:pt x="11940" y="6482"/>
                    <a:pt x="12098" y="6640"/>
                    <a:pt x="12287" y="6640"/>
                  </a:cubicBezTo>
                  <a:cubicBezTo>
                    <a:pt x="12476" y="6640"/>
                    <a:pt x="12634" y="6482"/>
                    <a:pt x="12634" y="6293"/>
                  </a:cubicBezTo>
                  <a:lnTo>
                    <a:pt x="12634" y="3300"/>
                  </a:lnTo>
                  <a:cubicBezTo>
                    <a:pt x="12665" y="3206"/>
                    <a:pt x="12634" y="3048"/>
                    <a:pt x="12508" y="3017"/>
                  </a:cubicBezTo>
                  <a:lnTo>
                    <a:pt x="6490" y="24"/>
                  </a:lnTo>
                  <a:cubicBezTo>
                    <a:pt x="6427" y="8"/>
                    <a:pt x="6364" y="0"/>
                    <a:pt x="63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67;p51"/>
            <p:cNvSpPr/>
            <p:nvPr/>
          </p:nvSpPr>
          <p:spPr>
            <a:xfrm>
              <a:off x="-52379100" y="3287125"/>
              <a:ext cx="156750" cy="18925"/>
            </a:xfrm>
            <a:custGeom>
              <a:avLst/>
              <a:gdLst/>
              <a:ahLst/>
              <a:cxnLst/>
              <a:rect l="l" t="t" r="r" b="b"/>
              <a:pathLst>
                <a:path w="6270" h="757" extrusionOk="0">
                  <a:moveTo>
                    <a:pt x="378" y="1"/>
                  </a:moveTo>
                  <a:lnTo>
                    <a:pt x="0" y="757"/>
                  </a:lnTo>
                  <a:lnTo>
                    <a:pt x="6270" y="757"/>
                  </a:lnTo>
                  <a:lnTo>
                    <a:pt x="58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168;p51"/>
            <p:cNvSpPr/>
            <p:nvPr/>
          </p:nvSpPr>
          <p:spPr>
            <a:xfrm>
              <a:off x="-52383825" y="3361950"/>
              <a:ext cx="55150" cy="37050"/>
            </a:xfrm>
            <a:custGeom>
              <a:avLst/>
              <a:gdLst/>
              <a:ahLst/>
              <a:cxnLst/>
              <a:rect l="l" t="t" r="r" b="b"/>
              <a:pathLst>
                <a:path w="2206" h="1482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104"/>
                  </a:lnTo>
                  <a:cubicBezTo>
                    <a:pt x="0" y="1293"/>
                    <a:pt x="158" y="1450"/>
                    <a:pt x="347" y="1450"/>
                  </a:cubicBezTo>
                  <a:lnTo>
                    <a:pt x="1103" y="1450"/>
                  </a:lnTo>
                  <a:lnTo>
                    <a:pt x="1103" y="1482"/>
                  </a:lnTo>
                  <a:cubicBezTo>
                    <a:pt x="1733" y="1482"/>
                    <a:pt x="2205" y="946"/>
                    <a:pt x="2205" y="379"/>
                  </a:cubicBezTo>
                  <a:cubicBezTo>
                    <a:pt x="2205" y="158"/>
                    <a:pt x="2048" y="1"/>
                    <a:pt x="1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169;p51"/>
            <p:cNvSpPr/>
            <p:nvPr/>
          </p:nvSpPr>
          <p:spPr>
            <a:xfrm>
              <a:off x="-52401950" y="3380075"/>
              <a:ext cx="204800" cy="131550"/>
            </a:xfrm>
            <a:custGeom>
              <a:avLst/>
              <a:gdLst/>
              <a:ahLst/>
              <a:cxnLst/>
              <a:rect l="l" t="t" r="r" b="b"/>
              <a:pathLst>
                <a:path w="8192" h="5262" extrusionOk="0">
                  <a:moveTo>
                    <a:pt x="5085" y="1804"/>
                  </a:moveTo>
                  <a:cubicBezTo>
                    <a:pt x="5175" y="1804"/>
                    <a:pt x="5262" y="1843"/>
                    <a:pt x="5325" y="1922"/>
                  </a:cubicBezTo>
                  <a:cubicBezTo>
                    <a:pt x="5514" y="2080"/>
                    <a:pt x="5514" y="2332"/>
                    <a:pt x="5356" y="2426"/>
                  </a:cubicBezTo>
                  <a:cubicBezTo>
                    <a:pt x="5010" y="2804"/>
                    <a:pt x="4537" y="2993"/>
                    <a:pt x="4065" y="2993"/>
                  </a:cubicBezTo>
                  <a:cubicBezTo>
                    <a:pt x="3561" y="2993"/>
                    <a:pt x="3088" y="2804"/>
                    <a:pt x="2710" y="2426"/>
                  </a:cubicBezTo>
                  <a:cubicBezTo>
                    <a:pt x="2552" y="2269"/>
                    <a:pt x="2552" y="2048"/>
                    <a:pt x="2710" y="1922"/>
                  </a:cubicBezTo>
                  <a:cubicBezTo>
                    <a:pt x="2789" y="1843"/>
                    <a:pt x="2891" y="1804"/>
                    <a:pt x="2990" y="1804"/>
                  </a:cubicBezTo>
                  <a:cubicBezTo>
                    <a:pt x="3088" y="1804"/>
                    <a:pt x="3182" y="1843"/>
                    <a:pt x="3245" y="1922"/>
                  </a:cubicBezTo>
                  <a:cubicBezTo>
                    <a:pt x="3450" y="2143"/>
                    <a:pt x="3734" y="2253"/>
                    <a:pt x="4021" y="2253"/>
                  </a:cubicBezTo>
                  <a:cubicBezTo>
                    <a:pt x="4309" y="2253"/>
                    <a:pt x="4600" y="2143"/>
                    <a:pt x="4821" y="1922"/>
                  </a:cubicBezTo>
                  <a:cubicBezTo>
                    <a:pt x="4899" y="1843"/>
                    <a:pt x="4994" y="1804"/>
                    <a:pt x="5085" y="1804"/>
                  </a:cubicBezTo>
                  <a:close/>
                  <a:moveTo>
                    <a:pt x="3655" y="0"/>
                  </a:moveTo>
                  <a:cubicBezTo>
                    <a:pt x="3498" y="851"/>
                    <a:pt x="2710" y="1481"/>
                    <a:pt x="1859" y="1481"/>
                  </a:cubicBezTo>
                  <a:lnTo>
                    <a:pt x="1103" y="1481"/>
                  </a:lnTo>
                  <a:cubicBezTo>
                    <a:pt x="473" y="1481"/>
                    <a:pt x="0" y="977"/>
                    <a:pt x="0" y="379"/>
                  </a:cubicBezTo>
                  <a:lnTo>
                    <a:pt x="0" y="1135"/>
                  </a:lnTo>
                  <a:cubicBezTo>
                    <a:pt x="0" y="3371"/>
                    <a:pt x="1859" y="5262"/>
                    <a:pt x="4096" y="5262"/>
                  </a:cubicBezTo>
                  <a:cubicBezTo>
                    <a:pt x="6333" y="5262"/>
                    <a:pt x="8192" y="3403"/>
                    <a:pt x="8192" y="1135"/>
                  </a:cubicBezTo>
                  <a:lnTo>
                    <a:pt x="8192" y="379"/>
                  </a:lnTo>
                  <a:cubicBezTo>
                    <a:pt x="8160" y="1009"/>
                    <a:pt x="7656" y="1481"/>
                    <a:pt x="7058" y="1481"/>
                  </a:cubicBezTo>
                  <a:lnTo>
                    <a:pt x="6301" y="1481"/>
                  </a:lnTo>
                  <a:cubicBezTo>
                    <a:pt x="5388" y="1481"/>
                    <a:pt x="4663" y="851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70;p51"/>
            <p:cNvSpPr/>
            <p:nvPr/>
          </p:nvSpPr>
          <p:spPr>
            <a:xfrm>
              <a:off x="-52272000" y="3361950"/>
              <a:ext cx="55175" cy="37050"/>
            </a:xfrm>
            <a:custGeom>
              <a:avLst/>
              <a:gdLst/>
              <a:ahLst/>
              <a:cxnLst/>
              <a:rect l="l" t="t" r="r" b="b"/>
              <a:pathLst>
                <a:path w="2207" h="1482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1009"/>
                    <a:pt x="505" y="1482"/>
                    <a:pt x="1103" y="1482"/>
                  </a:cubicBezTo>
                  <a:lnTo>
                    <a:pt x="1860" y="1482"/>
                  </a:lnTo>
                  <a:cubicBezTo>
                    <a:pt x="2049" y="1482"/>
                    <a:pt x="2206" y="1324"/>
                    <a:pt x="2206" y="1104"/>
                  </a:cubicBezTo>
                  <a:lnTo>
                    <a:pt x="2206" y="379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71;p51"/>
            <p:cNvSpPr/>
            <p:nvPr/>
          </p:nvSpPr>
          <p:spPr>
            <a:xfrm>
              <a:off x="-52402750" y="3324950"/>
              <a:ext cx="204825" cy="46475"/>
            </a:xfrm>
            <a:custGeom>
              <a:avLst/>
              <a:gdLst/>
              <a:ahLst/>
              <a:cxnLst/>
              <a:rect l="l" t="t" r="r" b="b"/>
              <a:pathLst>
                <a:path w="8193" h="1859" extrusionOk="0">
                  <a:moveTo>
                    <a:pt x="1" y="0"/>
                  </a:moveTo>
                  <a:lnTo>
                    <a:pt x="1" y="1859"/>
                  </a:lnTo>
                  <a:cubicBezTo>
                    <a:pt x="1" y="1229"/>
                    <a:pt x="505" y="725"/>
                    <a:pt x="1104" y="725"/>
                  </a:cubicBezTo>
                  <a:lnTo>
                    <a:pt x="2584" y="725"/>
                  </a:lnTo>
                  <a:cubicBezTo>
                    <a:pt x="3057" y="725"/>
                    <a:pt x="3498" y="1071"/>
                    <a:pt x="3656" y="1481"/>
                  </a:cubicBezTo>
                  <a:lnTo>
                    <a:pt x="4538" y="1481"/>
                  </a:lnTo>
                  <a:cubicBezTo>
                    <a:pt x="4695" y="1071"/>
                    <a:pt x="5073" y="725"/>
                    <a:pt x="5577" y="725"/>
                  </a:cubicBezTo>
                  <a:lnTo>
                    <a:pt x="7090" y="725"/>
                  </a:lnTo>
                  <a:cubicBezTo>
                    <a:pt x="7720" y="725"/>
                    <a:pt x="8192" y="1260"/>
                    <a:pt x="8192" y="1859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72;p51"/>
            <p:cNvSpPr/>
            <p:nvPr/>
          </p:nvSpPr>
          <p:spPr>
            <a:xfrm>
              <a:off x="-52440550" y="33493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190"/>
                    <a:pt x="1" y="725"/>
                    <a:pt x="1" y="1261"/>
                  </a:cubicBezTo>
                  <a:cubicBezTo>
                    <a:pt x="1" y="1797"/>
                    <a:pt x="316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73;p51"/>
            <p:cNvSpPr/>
            <p:nvPr/>
          </p:nvSpPr>
          <p:spPr>
            <a:xfrm>
              <a:off x="-52179050" y="33485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3253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"/>
          <p:cNvSpPr/>
          <p:nvPr/>
        </p:nvSpPr>
        <p:spPr>
          <a:xfrm>
            <a:off x="2292692" y="2270702"/>
            <a:ext cx="7334172" cy="3810217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 txBox="1"/>
          <p:nvPr/>
        </p:nvSpPr>
        <p:spPr>
          <a:xfrm>
            <a:off x="2292691" y="3194298"/>
            <a:ext cx="745356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r-HR" sz="2800" b="0" i="0" u="none" strike="noStrike" cap="none" dirty="0">
                <a:solidFill>
                  <a:srgbClr val="29999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PREPORUKE</a:t>
            </a:r>
            <a:endParaRPr sz="1200" b="0" i="0" u="none" strike="noStrike" cap="none" dirty="0">
              <a:solidFill>
                <a:srgbClr val="299991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200" b="0" i="0" u="none" strike="noStrike" cap="none" dirty="0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" name="Google Shape;419;p11"/>
          <p:cNvSpPr/>
          <p:nvPr/>
        </p:nvSpPr>
        <p:spPr>
          <a:xfrm>
            <a:off x="5352713" y="1547839"/>
            <a:ext cx="1275538" cy="1275538"/>
          </a:xfrm>
          <a:prstGeom prst="ellipse">
            <a:avLst/>
          </a:prstGeom>
          <a:solidFill>
            <a:srgbClr val="2999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420;p11"/>
          <p:cNvGrpSpPr/>
          <p:nvPr/>
        </p:nvGrpSpPr>
        <p:grpSpPr>
          <a:xfrm>
            <a:off x="5657680" y="1814391"/>
            <a:ext cx="673609" cy="713164"/>
            <a:chOff x="-40748275" y="3238700"/>
            <a:chExt cx="322600" cy="316950"/>
          </a:xfrm>
        </p:grpSpPr>
        <p:sp>
          <p:nvSpPr>
            <p:cNvPr id="12" name="Google Shape;421;p11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22;p11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23;p11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24;p11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25;p11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26;p11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537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14263" cy="676592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7" y="373427"/>
            <a:ext cx="6096000" cy="1089613"/>
          </a:xfrm>
        </p:spPr>
        <p:txBody>
          <a:bodyPr/>
          <a:lstStyle/>
          <a:p>
            <a:r>
              <a:rPr lang="hr-HR" sz="4000" dirty="0">
                <a:solidFill>
                  <a:srgbClr val="299991"/>
                </a:solidFill>
              </a:rPr>
              <a:t>PREPORUKE </a:t>
            </a:r>
            <a:br>
              <a:rPr lang="hr-HR" sz="4000" dirty="0">
                <a:solidFill>
                  <a:srgbClr val="ED7D31"/>
                </a:solidFill>
              </a:rPr>
            </a:br>
            <a:r>
              <a:rPr lang="hr-HR" sz="3600" dirty="0">
                <a:solidFill>
                  <a:srgbClr val="E71A7A"/>
                </a:solidFill>
              </a:rPr>
              <a:t>ŠKOLE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049" y="1836467"/>
            <a:ext cx="8688620" cy="4340634"/>
          </a:xfrm>
        </p:spPr>
        <p:txBody>
          <a:bodyPr>
            <a:normAutofit/>
          </a:bodyPr>
          <a:lstStyle/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Praćenje interesa učitelja s ciljem njihovog daljnjeg profesionalnog razvoja.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Evaluacija postojeće tehnologije i osiguravanje različitih vrsta IKT-a, a kako bi učitelji imali prilike odabrati optimalnu tehnologiju za ostvarivanje zadanih ishoda učenja i poučavanja.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Praćenje i stalno nadopunjavanje tehnologijske infrastrukture u školama. </a:t>
            </a:r>
          </a:p>
          <a:p>
            <a:pPr marL="228600" indent="0" algn="just" eaLnBrk="1" hangingPunct="1"/>
            <a:endParaRPr lang="hr-HR" dirty="0">
              <a:solidFill>
                <a:srgbClr val="ED7D31"/>
              </a:solidFill>
            </a:endParaRPr>
          </a:p>
          <a:p>
            <a:pPr marL="228600" indent="0" algn="just"/>
            <a:endParaRPr lang="hr-HR" dirty="0"/>
          </a:p>
          <a:p>
            <a:pPr marL="228600" indent="0" algn="just" eaLnBrk="1" hangingPunct="1"/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en-US" altLang="el-GR" dirty="0"/>
          </a:p>
        </p:txBody>
      </p:sp>
      <p:pic>
        <p:nvPicPr>
          <p:cNvPr id="6" name="Google Shape;239;p3" descr="Lightbulb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7442" y="667848"/>
            <a:ext cx="879068" cy="7951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3"/>
          <p:cNvSpPr/>
          <p:nvPr/>
        </p:nvSpPr>
        <p:spPr>
          <a:xfrm>
            <a:off x="10176339" y="368386"/>
            <a:ext cx="1210117" cy="1094654"/>
          </a:xfrm>
          <a:prstGeom prst="ellipse">
            <a:avLst/>
          </a:prstGeom>
          <a:solidFill>
            <a:srgbClr val="E71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7868;p53"/>
          <p:cNvGrpSpPr/>
          <p:nvPr/>
        </p:nvGrpSpPr>
        <p:grpSpPr>
          <a:xfrm>
            <a:off x="10499068" y="590933"/>
            <a:ext cx="564658" cy="649560"/>
            <a:chOff x="-42971725" y="3217825"/>
            <a:chExt cx="275675" cy="317125"/>
          </a:xfrm>
          <a:solidFill>
            <a:schemeClr val="bg1"/>
          </a:solidFill>
        </p:grpSpPr>
        <p:sp>
          <p:nvSpPr>
            <p:cNvPr id="22" name="Google Shape;7869;p53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870;p53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871;p53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0227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14263" cy="676592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373427"/>
            <a:ext cx="8290971" cy="1089613"/>
          </a:xfrm>
        </p:spPr>
        <p:txBody>
          <a:bodyPr/>
          <a:lstStyle/>
          <a:p>
            <a:r>
              <a:rPr lang="hr-HR" sz="4000" dirty="0">
                <a:solidFill>
                  <a:srgbClr val="299991"/>
                </a:solidFill>
              </a:rPr>
              <a:t>PREPORUKE </a:t>
            </a:r>
            <a:br>
              <a:rPr lang="hr-HR" sz="4000" dirty="0">
                <a:solidFill>
                  <a:srgbClr val="ED7D31"/>
                </a:solidFill>
              </a:rPr>
            </a:br>
            <a:r>
              <a:rPr lang="hr-HR" sz="3600" dirty="0">
                <a:solidFill>
                  <a:srgbClr val="84BC2E"/>
                </a:solidFill>
              </a:rPr>
              <a:t>PROFESIONALNI RAZVOJ UČITELJA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049" y="1836467"/>
            <a:ext cx="8688620" cy="4340634"/>
          </a:xfrm>
        </p:spPr>
        <p:txBody>
          <a:bodyPr>
            <a:normAutofit/>
          </a:bodyPr>
          <a:lstStyle/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Potrebu provedbe strukturiranih programa korištenja IKT-a za učitelje u školama. Navedenim pristupom bi se osigurao stalni napredak u znanju i stavovima nastavnika. 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Važnost prepoznavanja individualnih razlika učitelja kod planiranja stručnog usavršavanja za nastavnike.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Usmjerenost na razumijevanje aktivnih metoda poučavanja i korištenja IKT-a uz primjenu aktivnih metoda.</a:t>
            </a:r>
          </a:p>
          <a:p>
            <a:pPr marL="228600" indent="0" algn="just" eaLnBrk="1" hangingPunct="1"/>
            <a:endParaRPr lang="hr-HR" dirty="0">
              <a:solidFill>
                <a:srgbClr val="ED7D31"/>
              </a:solidFill>
            </a:endParaRPr>
          </a:p>
          <a:p>
            <a:pPr marL="228600" indent="0" algn="just"/>
            <a:endParaRPr lang="hr-HR" dirty="0"/>
          </a:p>
          <a:p>
            <a:pPr marL="228600" indent="0" algn="just" eaLnBrk="1" hangingPunct="1"/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en-US" altLang="el-GR" dirty="0"/>
          </a:p>
        </p:txBody>
      </p:sp>
      <p:pic>
        <p:nvPicPr>
          <p:cNvPr id="6" name="Google Shape;239;p3" descr="Lightbulb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7442" y="667848"/>
            <a:ext cx="879068" cy="79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38;p3"/>
          <p:cNvSpPr/>
          <p:nvPr/>
        </p:nvSpPr>
        <p:spPr>
          <a:xfrm>
            <a:off x="10176339" y="368386"/>
            <a:ext cx="1210117" cy="1094654"/>
          </a:xfrm>
          <a:prstGeom prst="ellipse">
            <a:avLst/>
          </a:prstGeom>
          <a:solidFill>
            <a:srgbClr val="84BC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980;p53"/>
          <p:cNvSpPr/>
          <p:nvPr/>
        </p:nvSpPr>
        <p:spPr>
          <a:xfrm>
            <a:off x="10424159" y="554746"/>
            <a:ext cx="773454" cy="65019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71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14263" cy="6765925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7" y="373427"/>
            <a:ext cx="8472126" cy="1089613"/>
          </a:xfrm>
        </p:spPr>
        <p:txBody>
          <a:bodyPr/>
          <a:lstStyle/>
          <a:p>
            <a:r>
              <a:rPr lang="hr-HR" sz="4000" dirty="0">
                <a:solidFill>
                  <a:srgbClr val="299991"/>
                </a:solidFill>
              </a:rPr>
              <a:t>PREPORUKE</a:t>
            </a:r>
            <a:r>
              <a:rPr lang="hr-HR" sz="4000" dirty="0">
                <a:solidFill>
                  <a:srgbClr val="ED7D31"/>
                </a:solidFill>
              </a:rPr>
              <a:t> </a:t>
            </a:r>
            <a:br>
              <a:rPr lang="hr-HR" sz="4000" dirty="0">
                <a:solidFill>
                  <a:srgbClr val="ED7D31"/>
                </a:solidFill>
              </a:rPr>
            </a:br>
            <a:r>
              <a:rPr lang="hr-HR" sz="3600" dirty="0">
                <a:solidFill>
                  <a:srgbClr val="E71A7A"/>
                </a:solidFill>
              </a:rPr>
              <a:t>OBRAZOVNE POLITIKE</a:t>
            </a:r>
            <a:endParaRPr lang="hr-HR" sz="4000" dirty="0">
              <a:solidFill>
                <a:srgbClr val="E71A7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049" y="1836467"/>
            <a:ext cx="8688620" cy="4340634"/>
          </a:xfrm>
        </p:spPr>
        <p:txBody>
          <a:bodyPr>
            <a:normAutofit/>
          </a:bodyPr>
          <a:lstStyle/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Prepoznavanje postojećih znanja i slobode u načinima korištenja tehnologije.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hr-HR" dirty="0"/>
              <a:t>Korištenje digitalnih obrazovnih materijala i otvorenih obrazovnih materijala – temeljeno na prepoznavanju potrebe za dijeljenjem znanja kod učitelja. </a:t>
            </a:r>
            <a:endParaRPr lang="hr-HR" dirty="0">
              <a:solidFill>
                <a:srgbClr val="ED7D31"/>
              </a:solidFill>
            </a:endParaRPr>
          </a:p>
          <a:p>
            <a:pPr marL="228600" indent="0" algn="just"/>
            <a:endParaRPr lang="hr-HR" dirty="0"/>
          </a:p>
          <a:p>
            <a:pPr marL="228600" indent="0" algn="just" eaLnBrk="1" hangingPunct="1"/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en-US" altLang="el-GR" dirty="0"/>
          </a:p>
        </p:txBody>
      </p:sp>
      <p:pic>
        <p:nvPicPr>
          <p:cNvPr id="6" name="Google Shape;239;p3" descr="Lightbulb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7442" y="667848"/>
            <a:ext cx="879068" cy="79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38;p3"/>
          <p:cNvSpPr/>
          <p:nvPr/>
        </p:nvSpPr>
        <p:spPr>
          <a:xfrm>
            <a:off x="10176339" y="368386"/>
            <a:ext cx="1210117" cy="1094654"/>
          </a:xfrm>
          <a:prstGeom prst="ellipse">
            <a:avLst/>
          </a:prstGeom>
          <a:solidFill>
            <a:srgbClr val="E71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7482;p52"/>
          <p:cNvGrpSpPr/>
          <p:nvPr/>
        </p:nvGrpSpPr>
        <p:grpSpPr>
          <a:xfrm>
            <a:off x="10525475" y="683890"/>
            <a:ext cx="511843" cy="509171"/>
            <a:chOff x="-48262200" y="3200500"/>
            <a:chExt cx="301675" cy="300100"/>
          </a:xfrm>
          <a:solidFill>
            <a:schemeClr val="bg1"/>
          </a:solidFill>
        </p:grpSpPr>
        <p:sp>
          <p:nvSpPr>
            <p:cNvPr id="13" name="Google Shape;7483;p52"/>
            <p:cNvSpPr/>
            <p:nvPr/>
          </p:nvSpPr>
          <p:spPr>
            <a:xfrm>
              <a:off x="-48191325" y="32887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72" y="1"/>
                  </a:moveTo>
                  <a:cubicBezTo>
                    <a:pt x="474" y="1"/>
                    <a:pt x="1" y="473"/>
                    <a:pt x="1" y="1041"/>
                  </a:cubicBezTo>
                  <a:cubicBezTo>
                    <a:pt x="1" y="1513"/>
                    <a:pt x="285" y="1891"/>
                    <a:pt x="726" y="2049"/>
                  </a:cubicBezTo>
                  <a:lnTo>
                    <a:pt x="726" y="1041"/>
                  </a:lnTo>
                  <a:cubicBezTo>
                    <a:pt x="726" y="852"/>
                    <a:pt x="883" y="694"/>
                    <a:pt x="1072" y="694"/>
                  </a:cubicBezTo>
                  <a:lnTo>
                    <a:pt x="2049" y="694"/>
                  </a:lnTo>
                  <a:cubicBezTo>
                    <a:pt x="1891" y="253"/>
                    <a:pt x="1513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84;p52"/>
            <p:cNvSpPr/>
            <p:nvPr/>
          </p:nvSpPr>
          <p:spPr>
            <a:xfrm>
              <a:off x="-48155875" y="33241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1"/>
                  </a:moveTo>
                  <a:lnTo>
                    <a:pt x="1" y="631"/>
                  </a:lnTo>
                  <a:cubicBezTo>
                    <a:pt x="284" y="505"/>
                    <a:pt x="536" y="25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85;p52"/>
            <p:cNvSpPr/>
            <p:nvPr/>
          </p:nvSpPr>
          <p:spPr>
            <a:xfrm>
              <a:off x="-48085775" y="3206000"/>
              <a:ext cx="47275" cy="47300"/>
            </a:xfrm>
            <a:custGeom>
              <a:avLst/>
              <a:gdLst/>
              <a:ahLst/>
              <a:cxnLst/>
              <a:rect l="l" t="t" r="r" b="b"/>
              <a:pathLst>
                <a:path w="1891" h="1892" extrusionOk="0">
                  <a:moveTo>
                    <a:pt x="1" y="1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86;p52"/>
            <p:cNvSpPr/>
            <p:nvPr/>
          </p:nvSpPr>
          <p:spPr>
            <a:xfrm>
              <a:off x="-48262200" y="3200500"/>
              <a:ext cx="228425" cy="300100"/>
            </a:xfrm>
            <a:custGeom>
              <a:avLst/>
              <a:gdLst/>
              <a:ahLst/>
              <a:cxnLst/>
              <a:rect l="l" t="t" r="r" b="b"/>
              <a:pathLst>
                <a:path w="9137" h="12004" extrusionOk="0">
                  <a:moveTo>
                    <a:pt x="3907" y="2773"/>
                  </a:moveTo>
                  <a:cubicBezTo>
                    <a:pt x="4789" y="2773"/>
                    <a:pt x="5482" y="3371"/>
                    <a:pt x="5640" y="4190"/>
                  </a:cubicBezTo>
                  <a:lnTo>
                    <a:pt x="6743" y="4190"/>
                  </a:lnTo>
                  <a:cubicBezTo>
                    <a:pt x="6900" y="4222"/>
                    <a:pt x="7058" y="4380"/>
                    <a:pt x="7058" y="4569"/>
                  </a:cubicBezTo>
                  <a:lnTo>
                    <a:pt x="7058" y="7372"/>
                  </a:lnTo>
                  <a:cubicBezTo>
                    <a:pt x="7058" y="7562"/>
                    <a:pt x="6900" y="7719"/>
                    <a:pt x="6711" y="7719"/>
                  </a:cubicBezTo>
                  <a:lnTo>
                    <a:pt x="3907" y="7719"/>
                  </a:lnTo>
                  <a:cubicBezTo>
                    <a:pt x="3718" y="7719"/>
                    <a:pt x="3561" y="7562"/>
                    <a:pt x="3561" y="7372"/>
                  </a:cubicBezTo>
                  <a:lnTo>
                    <a:pt x="3561" y="6270"/>
                  </a:lnTo>
                  <a:cubicBezTo>
                    <a:pt x="2773" y="6112"/>
                    <a:pt x="2143" y="5419"/>
                    <a:pt x="2143" y="4537"/>
                  </a:cubicBezTo>
                  <a:cubicBezTo>
                    <a:pt x="2143" y="3560"/>
                    <a:pt x="2931" y="2773"/>
                    <a:pt x="3907" y="2773"/>
                  </a:cubicBezTo>
                  <a:close/>
                  <a:moveTo>
                    <a:pt x="5293" y="8475"/>
                  </a:moveTo>
                  <a:cubicBezTo>
                    <a:pt x="5482" y="8475"/>
                    <a:pt x="5640" y="8633"/>
                    <a:pt x="5640" y="8822"/>
                  </a:cubicBezTo>
                  <a:cubicBezTo>
                    <a:pt x="5640" y="9042"/>
                    <a:pt x="5482" y="9200"/>
                    <a:pt x="5293" y="9200"/>
                  </a:cubicBezTo>
                  <a:lnTo>
                    <a:pt x="2489" y="9200"/>
                  </a:lnTo>
                  <a:cubicBezTo>
                    <a:pt x="2300" y="9200"/>
                    <a:pt x="2143" y="9042"/>
                    <a:pt x="2143" y="8822"/>
                  </a:cubicBezTo>
                  <a:cubicBezTo>
                    <a:pt x="2143" y="8633"/>
                    <a:pt x="2300" y="8475"/>
                    <a:pt x="2489" y="8475"/>
                  </a:cubicBezTo>
                  <a:close/>
                  <a:moveTo>
                    <a:pt x="6711" y="8475"/>
                  </a:moveTo>
                  <a:cubicBezTo>
                    <a:pt x="6900" y="8475"/>
                    <a:pt x="7058" y="8633"/>
                    <a:pt x="7058" y="8822"/>
                  </a:cubicBezTo>
                  <a:cubicBezTo>
                    <a:pt x="7058" y="9042"/>
                    <a:pt x="6900" y="9200"/>
                    <a:pt x="6711" y="9200"/>
                  </a:cubicBezTo>
                  <a:cubicBezTo>
                    <a:pt x="6522" y="9200"/>
                    <a:pt x="6365" y="9042"/>
                    <a:pt x="6365" y="8822"/>
                  </a:cubicBezTo>
                  <a:cubicBezTo>
                    <a:pt x="6365" y="8633"/>
                    <a:pt x="6522" y="8475"/>
                    <a:pt x="6711" y="8475"/>
                  </a:cubicBezTo>
                  <a:close/>
                  <a:moveTo>
                    <a:pt x="6711" y="9893"/>
                  </a:moveTo>
                  <a:cubicBezTo>
                    <a:pt x="6900" y="9893"/>
                    <a:pt x="7058" y="10050"/>
                    <a:pt x="7058" y="10239"/>
                  </a:cubicBezTo>
                  <a:cubicBezTo>
                    <a:pt x="7058" y="10428"/>
                    <a:pt x="6900" y="10617"/>
                    <a:pt x="6711" y="10617"/>
                  </a:cubicBezTo>
                  <a:lnTo>
                    <a:pt x="2489" y="10617"/>
                  </a:lnTo>
                  <a:cubicBezTo>
                    <a:pt x="2300" y="10617"/>
                    <a:pt x="2143" y="10460"/>
                    <a:pt x="2143" y="10239"/>
                  </a:cubicBezTo>
                  <a:cubicBezTo>
                    <a:pt x="2143" y="10050"/>
                    <a:pt x="2300" y="9893"/>
                    <a:pt x="2489" y="9893"/>
                  </a:cubicBez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1657"/>
                  </a:lnTo>
                  <a:cubicBezTo>
                    <a:pt x="1" y="11878"/>
                    <a:pt x="158" y="12004"/>
                    <a:pt x="379" y="12004"/>
                  </a:cubicBezTo>
                  <a:lnTo>
                    <a:pt x="8790" y="12004"/>
                  </a:lnTo>
                  <a:cubicBezTo>
                    <a:pt x="8979" y="12004"/>
                    <a:pt x="9137" y="11878"/>
                    <a:pt x="9137" y="11657"/>
                  </a:cubicBezTo>
                  <a:lnTo>
                    <a:pt x="9137" y="2804"/>
                  </a:lnTo>
                  <a:lnTo>
                    <a:pt x="6711" y="2804"/>
                  </a:lnTo>
                  <a:cubicBezTo>
                    <a:pt x="6522" y="2804"/>
                    <a:pt x="6365" y="2647"/>
                    <a:pt x="6365" y="2458"/>
                  </a:cubicBezTo>
                  <a:lnTo>
                    <a:pt x="63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87;p52"/>
            <p:cNvSpPr/>
            <p:nvPr/>
          </p:nvSpPr>
          <p:spPr>
            <a:xfrm>
              <a:off x="-48155075" y="3322575"/>
              <a:ext cx="52775" cy="53575"/>
            </a:xfrm>
            <a:custGeom>
              <a:avLst/>
              <a:gdLst/>
              <a:ahLst/>
              <a:cxnLst/>
              <a:rect l="l" t="t" r="r" b="b"/>
              <a:pathLst>
                <a:path w="2111" h="2143" extrusionOk="0">
                  <a:moveTo>
                    <a:pt x="1355" y="1"/>
                  </a:moveTo>
                  <a:cubicBezTo>
                    <a:pt x="1197" y="725"/>
                    <a:pt x="662" y="1261"/>
                    <a:pt x="0" y="1387"/>
                  </a:cubicBez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88;p52"/>
            <p:cNvSpPr/>
            <p:nvPr/>
          </p:nvSpPr>
          <p:spPr>
            <a:xfrm>
              <a:off x="-48014100" y="3417100"/>
              <a:ext cx="53575" cy="18125"/>
            </a:xfrm>
            <a:custGeom>
              <a:avLst/>
              <a:gdLst/>
              <a:ahLst/>
              <a:cxnLst/>
              <a:rect l="l" t="t" r="r" b="b"/>
              <a:pathLst>
                <a:path w="2143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143" y="725"/>
                  </a:ln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9;p52"/>
            <p:cNvSpPr/>
            <p:nvPr/>
          </p:nvSpPr>
          <p:spPr>
            <a:xfrm>
              <a:off x="-48014100" y="3289500"/>
              <a:ext cx="53575" cy="110300"/>
            </a:xfrm>
            <a:custGeom>
              <a:avLst/>
              <a:gdLst/>
              <a:ahLst/>
              <a:cxnLst/>
              <a:rect l="l" t="t" r="r" b="b"/>
              <a:pathLst>
                <a:path w="2143" h="4412" extrusionOk="0">
                  <a:moveTo>
                    <a:pt x="1" y="0"/>
                  </a:moveTo>
                  <a:lnTo>
                    <a:pt x="1" y="4411"/>
                  </a:lnTo>
                  <a:lnTo>
                    <a:pt x="2143" y="4411"/>
                  </a:ln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0;p52"/>
            <p:cNvSpPr/>
            <p:nvPr/>
          </p:nvSpPr>
          <p:spPr>
            <a:xfrm>
              <a:off x="-48014100" y="3451750"/>
              <a:ext cx="53575" cy="48075"/>
            </a:xfrm>
            <a:custGeom>
              <a:avLst/>
              <a:gdLst/>
              <a:ahLst/>
              <a:cxnLst/>
              <a:rect l="l" t="t" r="r" b="b"/>
              <a:pathLst>
                <a:path w="2143" h="1923" extrusionOk="0">
                  <a:moveTo>
                    <a:pt x="1" y="0"/>
                  </a:moveTo>
                  <a:lnTo>
                    <a:pt x="1" y="883"/>
                  </a:lnTo>
                  <a:cubicBezTo>
                    <a:pt x="1" y="1450"/>
                    <a:pt x="473" y="1922"/>
                    <a:pt x="1072" y="1922"/>
                  </a:cubicBezTo>
                  <a:cubicBezTo>
                    <a:pt x="1670" y="1922"/>
                    <a:pt x="2143" y="1450"/>
                    <a:pt x="2143" y="883"/>
                  </a:cubicBez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491;p52"/>
            <p:cNvSpPr/>
            <p:nvPr/>
          </p:nvSpPr>
          <p:spPr>
            <a:xfrm>
              <a:off x="-48011725" y="3220375"/>
              <a:ext cx="48050" cy="51025"/>
            </a:xfrm>
            <a:custGeom>
              <a:avLst/>
              <a:gdLst/>
              <a:ahLst/>
              <a:cxnLst/>
              <a:rect l="l" t="t" r="r" b="b"/>
              <a:pathLst>
                <a:path w="1922" h="2041" extrusionOk="0">
                  <a:moveTo>
                    <a:pt x="985" y="1"/>
                  </a:moveTo>
                  <a:cubicBezTo>
                    <a:pt x="843" y="1"/>
                    <a:pt x="693" y="72"/>
                    <a:pt x="630" y="213"/>
                  </a:cubicBezTo>
                  <a:lnTo>
                    <a:pt x="0" y="2041"/>
                  </a:lnTo>
                  <a:lnTo>
                    <a:pt x="1922" y="2041"/>
                  </a:lnTo>
                  <a:lnTo>
                    <a:pt x="1292" y="213"/>
                  </a:lnTo>
                  <a:cubicBezTo>
                    <a:pt x="1260" y="72"/>
                    <a:pt x="1126" y="1"/>
                    <a:pt x="9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5447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MI_Vizualni identitet-templates\IMI_prozir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" y="65316"/>
            <a:ext cx="2694873" cy="14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9"/>
          <a:stretch/>
        </p:blipFill>
        <p:spPr bwMode="auto">
          <a:xfrm>
            <a:off x="211786" y="5698686"/>
            <a:ext cx="999849" cy="102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4"/>
          <a:stretch/>
        </p:blipFill>
        <p:spPr bwMode="auto">
          <a:xfrm>
            <a:off x="3367152" y="5698685"/>
            <a:ext cx="6519036" cy="102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6767" y="237575"/>
            <a:ext cx="86452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Dozimetrija </a:t>
            </a:r>
          </a:p>
          <a:p>
            <a:pPr algn="ctr"/>
            <a:r>
              <a:rPr lang="hr-HR" sz="4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elektromagnetskog zračenja </a:t>
            </a:r>
            <a:endParaRPr lang="hr-HR" sz="4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2786" y="1853759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provedbu projekta – Faza II </a:t>
            </a:r>
          </a:p>
        </p:txBody>
      </p:sp>
      <p:pic>
        <p:nvPicPr>
          <p:cNvPr id="12" name="Picture 3" descr="D:\RC02.02.08-027_Aktivnosti\MZOS_u-poslano-lipanj-2015\Vidljivost-final\Sticker_IPPS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 bwMode="auto">
          <a:xfrm>
            <a:off x="10009907" y="5419723"/>
            <a:ext cx="2031749" cy="13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4457" y="2245075"/>
            <a:ext cx="3983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 err="1">
                <a:solidFill>
                  <a:prstClr val="white"/>
                </a:solidFill>
              </a:rPr>
              <a:t>dr.sc</a:t>
            </a:r>
            <a:r>
              <a:rPr lang="hr-HR" sz="3200" i="1" dirty="0">
                <a:solidFill>
                  <a:prstClr val="white"/>
                </a:solidFill>
              </a:rPr>
              <a:t>. I. Prlić i suradnici</a:t>
            </a:r>
          </a:p>
        </p:txBody>
      </p:sp>
      <p:pic>
        <p:nvPicPr>
          <p:cNvPr id="3074" name="Picture 2" descr="CUC 2022">
            <a:extLst>
              <a:ext uri="{FF2B5EF4-FFF2-40B4-BE49-F238E27FC236}">
                <a16:creationId xmlns:a16="http://schemas.microsoft.com/office/drawing/2014/main" id="{64B6FF2C-2400-4522-993D-383E869D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" y="3108815"/>
            <a:ext cx="6519036" cy="248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-Škole: Razvoj sustava digitalno zrelih škola (II. faza) logotip">
            <a:extLst>
              <a:ext uri="{FF2B5EF4-FFF2-40B4-BE49-F238E27FC236}">
                <a16:creationId xmlns:a16="http://schemas.microsoft.com/office/drawing/2014/main" id="{48E1301E-9505-43DA-B88D-ACD1F82E2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13668" r="10031" b="22489"/>
          <a:stretch/>
        </p:blipFill>
        <p:spPr bwMode="auto">
          <a:xfrm>
            <a:off x="7674833" y="1707915"/>
            <a:ext cx="4422710" cy="15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9C318F-606A-45CD-9452-F5088005B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873" y="5940837"/>
            <a:ext cx="1617691" cy="2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6717C-99D6-C6F0-39CD-C1EC5ACD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2" y="193813"/>
            <a:ext cx="11443794" cy="1014501"/>
          </a:xfrm>
        </p:spPr>
        <p:txBody>
          <a:bodyPr/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Znanstveno istraživački tim CPP-a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B8AFF-5DFD-8467-A51A-F6EFA582F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1649186"/>
            <a:ext cx="11136086" cy="486591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prof. dr. sc. Svjetlana Kolić-Vehovec, voditeljica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prof. dr. sc. Sanja Smojver-Ažić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prof. dr. sc. Zoran Sušanj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izv. prof. dr. sc. Barbara Rončević Zubković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izv . prof. dr. sc. Tamara Martinac Dorčić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izv. prof. dr. sc. Barbara Kalebić Maglica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doc. dr. sc. Rosanda Pahljina-Reinić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doc. dr. sc. Tamara Mohorić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Martina Bažon, dipl. psiholog – prof.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Irena Miletić, struč. spec. Inf.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Davor Kolarić, prof. savjetnik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Vanja Brandić, str. sur.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Anja Vuković, vanj. sur.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E08D10-E8FD-C559-52BB-16329D40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76" y="1634757"/>
            <a:ext cx="4240937" cy="179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35CD7-7F8B-3EB7-3741-74AB99DD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75" y="3632884"/>
            <a:ext cx="2320337" cy="26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23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RC02.02.08-027_VIDLJIVOST\logos-templates\ippso-cube-zelena+crven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24522" r="7393" b="25944"/>
          <a:stretch/>
        </p:blipFill>
        <p:spPr bwMode="auto">
          <a:xfrm>
            <a:off x="6917094" y="6144368"/>
            <a:ext cx="1013928" cy="4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25BD77-4A73-4FBD-A854-B59407DBD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2" t="4012" r="5717" b="10970"/>
          <a:stretch/>
        </p:blipFill>
        <p:spPr>
          <a:xfrm>
            <a:off x="6374360" y="96900"/>
            <a:ext cx="4729068" cy="3589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3D3D9D-22CF-4922-AED8-BE5A8C84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22" y="3505960"/>
            <a:ext cx="4497356" cy="2531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42891-742D-40FA-A74B-532F6FBEA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08" y="3913623"/>
            <a:ext cx="5353198" cy="2016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61C977-B958-462F-8DAA-5D8AB70BBFD6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492" y="155510"/>
            <a:ext cx="4622190" cy="278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C7342F-CF30-4768-8BB3-D54C3CAB34B8}"/>
              </a:ext>
            </a:extLst>
          </p:cNvPr>
          <p:cNvSpPr/>
          <p:nvPr/>
        </p:nvSpPr>
        <p:spPr>
          <a:xfrm>
            <a:off x="279492" y="3059668"/>
            <a:ext cx="4692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Referentno</a:t>
            </a:r>
            <a:r>
              <a:rPr lang="en-US" dirty="0"/>
              <a:t> </a:t>
            </a:r>
            <a:r>
              <a:rPr lang="en-US" dirty="0" err="1"/>
              <a:t>električno</a:t>
            </a:r>
            <a:r>
              <a:rPr lang="en-US" dirty="0"/>
              <a:t> polje za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mjerenja</a:t>
            </a:r>
            <a:endParaRPr lang="en-US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77D394FB-9A93-422C-9271-090736E27742}"/>
              </a:ext>
            </a:extLst>
          </p:cNvPr>
          <p:cNvSpPr/>
          <p:nvPr/>
        </p:nvSpPr>
        <p:spPr>
          <a:xfrm>
            <a:off x="4972443" y="1418027"/>
            <a:ext cx="540344" cy="364303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027F2F7-03D2-4D7C-AFF9-12BA1C012A6C}"/>
              </a:ext>
            </a:extLst>
          </p:cNvPr>
          <p:cNvSpPr/>
          <p:nvPr/>
        </p:nvSpPr>
        <p:spPr>
          <a:xfrm>
            <a:off x="11426116" y="1365154"/>
            <a:ext cx="540344" cy="364303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52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RC02.02.08-027_VIDLJIVOST\logos-templates\ippso-cube-zelena+crven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24522" r="7393" b="25944"/>
          <a:stretch/>
        </p:blipFill>
        <p:spPr bwMode="auto">
          <a:xfrm>
            <a:off x="6917094" y="6144368"/>
            <a:ext cx="1013928" cy="4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78A96-4A51-4222-A8DE-85446C78F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77" y="-99714"/>
            <a:ext cx="5217849" cy="3346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BD6D37-7FC9-42EB-96DF-76FB98D83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28" y="2704082"/>
            <a:ext cx="5094615" cy="3478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D225F3-4EFE-4459-8BDA-0858B502C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386" y="328286"/>
            <a:ext cx="4273739" cy="2780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9F3E5-F572-4D05-9271-458B0F787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758" y="2392945"/>
            <a:ext cx="1266662" cy="4205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47834-2B8B-4503-8886-AB1AC44CF0E1}"/>
              </a:ext>
            </a:extLst>
          </p:cNvPr>
          <p:cNvSpPr/>
          <p:nvPr/>
        </p:nvSpPr>
        <p:spPr>
          <a:xfrm>
            <a:off x="6655837" y="2894178"/>
            <a:ext cx="5138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Grafički</a:t>
            </a:r>
            <a:r>
              <a:rPr lang="en-US" sz="1400" dirty="0"/>
              <a:t> </a:t>
            </a:r>
            <a:r>
              <a:rPr lang="en-US" sz="1400" dirty="0" err="1"/>
              <a:t>prikaz</a:t>
            </a:r>
            <a:r>
              <a:rPr lang="en-US" sz="1400" dirty="0"/>
              <a:t> </a:t>
            </a:r>
            <a:r>
              <a:rPr lang="en-US" sz="1400" dirty="0" err="1"/>
              <a:t>razine</a:t>
            </a:r>
            <a:r>
              <a:rPr lang="en-US" sz="1400" dirty="0"/>
              <a:t> </a:t>
            </a:r>
            <a:r>
              <a:rPr lang="en-US" sz="1400" dirty="0" err="1"/>
              <a:t>električnog</a:t>
            </a:r>
            <a:r>
              <a:rPr lang="en-US" sz="1400" dirty="0"/>
              <a:t> </a:t>
            </a:r>
            <a:r>
              <a:rPr lang="en-US" sz="1400" dirty="0" err="1"/>
              <a:t>polja</a:t>
            </a:r>
            <a:r>
              <a:rPr lang="en-US" sz="1400" dirty="0"/>
              <a:t> u </a:t>
            </a:r>
            <a:r>
              <a:rPr lang="en-US" sz="1400" dirty="0" err="1"/>
              <a:t>prostoru</a:t>
            </a:r>
            <a:r>
              <a:rPr lang="en-US" sz="1400" dirty="0"/>
              <a:t> </a:t>
            </a:r>
            <a:r>
              <a:rPr lang="en-US" sz="1400" dirty="0" err="1"/>
              <a:t>učionice</a:t>
            </a:r>
            <a:r>
              <a:rPr lang="en-US" sz="1400" dirty="0"/>
              <a:t> „e-</a:t>
            </a:r>
            <a:r>
              <a:rPr lang="en-US" sz="1400" dirty="0" err="1"/>
              <a:t>škole</a:t>
            </a:r>
            <a:r>
              <a:rPr lang="en-US" sz="1400" dirty="0"/>
              <a:t>“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62970-5B23-43D0-847D-BD9880A2320D}"/>
              </a:ext>
            </a:extLst>
          </p:cNvPr>
          <p:cNvSpPr/>
          <p:nvPr/>
        </p:nvSpPr>
        <p:spPr>
          <a:xfrm>
            <a:off x="1187758" y="5866182"/>
            <a:ext cx="353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električno</a:t>
            </a:r>
            <a:r>
              <a:rPr lang="en-US" dirty="0"/>
              <a:t> polje za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mjerenja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9CEE5A-65A5-4102-8D4C-C7AD5B249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86" y="3364089"/>
            <a:ext cx="4359704" cy="272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345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RC02.02.08-027_VIDLJIVOST\logos-templates\ippso-cube-zelena+crven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24522" r="7393" b="25944"/>
          <a:stretch/>
        </p:blipFill>
        <p:spPr bwMode="auto">
          <a:xfrm>
            <a:off x="6917094" y="6144368"/>
            <a:ext cx="1013928" cy="4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04043F-96CB-42A7-9CBC-0EA8D770B79B}"/>
              </a:ext>
            </a:extLst>
          </p:cNvPr>
          <p:cNvSpPr/>
          <p:nvPr/>
        </p:nvSpPr>
        <p:spPr>
          <a:xfrm>
            <a:off x="431316" y="121690"/>
            <a:ext cx="467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</a:rPr>
              <a:t>Modeliranje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prostora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hr-HR" sz="2000" b="1" dirty="0">
                <a:solidFill>
                  <a:srgbClr val="008000"/>
                </a:solidFill>
              </a:rPr>
              <a:t>učionice / </a:t>
            </a:r>
            <a:r>
              <a:rPr lang="en-US" sz="2000" b="1" dirty="0" err="1">
                <a:solidFill>
                  <a:srgbClr val="008000"/>
                </a:solidFill>
              </a:rPr>
              <a:t>simulacije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U:\Projekt\Radno\Skole\Geodetska\Narda\3D_model.jpg">
            <a:extLst>
              <a:ext uri="{FF2B5EF4-FFF2-40B4-BE49-F238E27FC236}">
                <a16:creationId xmlns:a16="http://schemas.microsoft.com/office/drawing/2014/main" id="{37BA6E39-C166-4F8C-9D54-A9D5E5B9DC4B}"/>
              </a:ext>
            </a:extLst>
          </p:cNvPr>
          <p:cNvPicPr/>
          <p:nvPr/>
        </p:nvPicPr>
        <p:blipFill>
          <a:blip r:embed="rId3" cstate="print"/>
          <a:srcRect l="9788" t="9513" r="10650" b="16009"/>
          <a:stretch>
            <a:fillRect/>
          </a:stretch>
        </p:blipFill>
        <p:spPr bwMode="auto">
          <a:xfrm>
            <a:off x="153740" y="1151034"/>
            <a:ext cx="4562475" cy="21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D6074E-EEAE-4EFD-A823-4F20F1637FCA}"/>
              </a:ext>
            </a:extLst>
          </p:cNvPr>
          <p:cNvSpPr/>
          <p:nvPr/>
        </p:nvSpPr>
        <p:spPr>
          <a:xfrm>
            <a:off x="431316" y="2193085"/>
            <a:ext cx="1392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3D model </a:t>
            </a:r>
            <a:r>
              <a:rPr lang="en-US" sz="1400" dirty="0" err="1">
                <a:solidFill>
                  <a:srgbClr val="0033CC"/>
                </a:solidFill>
              </a:rPr>
              <a:t>prostora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dirty="0" err="1">
                <a:solidFill>
                  <a:srgbClr val="0033CC"/>
                </a:solidFill>
              </a:rPr>
              <a:t>simulacije</a:t>
            </a:r>
            <a:endParaRPr lang="en-US" sz="1400" dirty="0">
              <a:solidFill>
                <a:srgbClr val="0033CC"/>
              </a:solidFill>
            </a:endParaRPr>
          </a:p>
        </p:txBody>
      </p:sp>
      <p:pic>
        <p:nvPicPr>
          <p:cNvPr id="8" name="Picture 7" descr="III kat2000_my">
            <a:extLst>
              <a:ext uri="{FF2B5EF4-FFF2-40B4-BE49-F238E27FC236}">
                <a16:creationId xmlns:a16="http://schemas.microsoft.com/office/drawing/2014/main" id="{C84ECE87-8DC7-4B2D-B352-E50824DCF62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16" y="586726"/>
            <a:ext cx="4562475" cy="87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41F06F-01D8-440B-B1AE-091C5E63E23E}"/>
              </a:ext>
            </a:extLst>
          </p:cNvPr>
          <p:cNvCxnSpPr/>
          <p:nvPr/>
        </p:nvCxnSpPr>
        <p:spPr>
          <a:xfrm flipH="1">
            <a:off x="4099249" y="1457325"/>
            <a:ext cx="130629" cy="105572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:\Projekt\Radno\Skole\Geodetska\Narda\po_ucionici_simul.jpg">
            <a:extLst>
              <a:ext uri="{FF2B5EF4-FFF2-40B4-BE49-F238E27FC236}">
                <a16:creationId xmlns:a16="http://schemas.microsoft.com/office/drawing/2014/main" id="{6BC7E4F5-F3D2-4CE1-96A4-5D4BF0F69883}"/>
              </a:ext>
            </a:extLst>
          </p:cNvPr>
          <p:cNvPicPr/>
          <p:nvPr/>
        </p:nvPicPr>
        <p:blipFill>
          <a:blip r:embed="rId5" cstate="print"/>
          <a:srcRect t="11565" r="7531"/>
          <a:stretch>
            <a:fillRect/>
          </a:stretch>
        </p:blipFill>
        <p:spPr bwMode="auto">
          <a:xfrm>
            <a:off x="6493715" y="219340"/>
            <a:ext cx="4562475" cy="219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F9A561-6750-4CF5-A9FE-03C9CA90654C}"/>
              </a:ext>
            </a:extLst>
          </p:cNvPr>
          <p:cNvSpPr/>
          <p:nvPr/>
        </p:nvSpPr>
        <p:spPr>
          <a:xfrm>
            <a:off x="5942260" y="256241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Grafički</a:t>
            </a:r>
            <a:r>
              <a:rPr lang="en-US" sz="1400" dirty="0"/>
              <a:t> </a:t>
            </a:r>
            <a:r>
              <a:rPr lang="en-US" sz="1400" dirty="0" err="1"/>
              <a:t>prikaz</a:t>
            </a:r>
            <a:r>
              <a:rPr lang="en-US" sz="1400" dirty="0"/>
              <a:t> </a:t>
            </a:r>
            <a:r>
              <a:rPr lang="en-US" sz="1400" dirty="0" err="1"/>
              <a:t>razine</a:t>
            </a:r>
            <a:r>
              <a:rPr lang="en-US" sz="1400" dirty="0"/>
              <a:t> </a:t>
            </a:r>
            <a:r>
              <a:rPr lang="en-US" sz="1400" dirty="0" err="1"/>
              <a:t>električnog</a:t>
            </a:r>
            <a:r>
              <a:rPr lang="en-US" sz="1400" dirty="0"/>
              <a:t> </a:t>
            </a:r>
            <a:r>
              <a:rPr lang="en-US" sz="1400" dirty="0" err="1"/>
              <a:t>polja</a:t>
            </a:r>
            <a:r>
              <a:rPr lang="en-US" sz="1400" dirty="0"/>
              <a:t> u </a:t>
            </a:r>
            <a:r>
              <a:rPr lang="en-US" sz="1400" dirty="0" err="1"/>
              <a:t>prostoru</a:t>
            </a:r>
            <a:r>
              <a:rPr lang="en-US" sz="1400" dirty="0"/>
              <a:t> </a:t>
            </a:r>
            <a:r>
              <a:rPr lang="en-US" sz="1400" dirty="0" err="1"/>
              <a:t>učionice</a:t>
            </a:r>
            <a:r>
              <a:rPr lang="en-US" sz="1400" dirty="0"/>
              <a:t> „e-</a:t>
            </a:r>
            <a:r>
              <a:rPr lang="en-US" sz="1400" dirty="0" err="1"/>
              <a:t>škole</a:t>
            </a:r>
            <a:r>
              <a:rPr lang="en-US" sz="1400" dirty="0"/>
              <a:t>“-</a:t>
            </a:r>
            <a:r>
              <a:rPr lang="hr-HR" sz="1400" dirty="0"/>
              <a:t> </a:t>
            </a:r>
            <a:r>
              <a:rPr lang="en-US" sz="1400" dirty="0" err="1">
                <a:solidFill>
                  <a:srgbClr val="FF0000"/>
                </a:solidFill>
              </a:rPr>
              <a:t>simulacija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4" name="Picture 13" descr="U:\Projekt\Radno\Obrada simulacija optimizacija\Modifikacije.jpg">
            <a:extLst>
              <a:ext uri="{FF2B5EF4-FFF2-40B4-BE49-F238E27FC236}">
                <a16:creationId xmlns:a16="http://schemas.microsoft.com/office/drawing/2014/main" id="{C7AAE8BA-45F7-42A9-AF06-A1606B730165}"/>
              </a:ext>
            </a:extLst>
          </p:cNvPr>
          <p:cNvPicPr/>
          <p:nvPr/>
        </p:nvPicPr>
        <p:blipFill rotWithShape="1">
          <a:blip r:embed="rId6" cstate="print"/>
          <a:srcRect l="13316" t="10149" r="24720" b="26634"/>
          <a:stretch/>
        </p:blipFill>
        <p:spPr bwMode="auto">
          <a:xfrm>
            <a:off x="199553" y="3117214"/>
            <a:ext cx="3248823" cy="24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C2C3FC-7EF7-48FB-A67F-84C7A9A2C98D}"/>
              </a:ext>
            </a:extLst>
          </p:cNvPr>
          <p:cNvSpPr/>
          <p:nvPr/>
        </p:nvSpPr>
        <p:spPr>
          <a:xfrm>
            <a:off x="1127640" y="5639191"/>
            <a:ext cx="1472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33CC"/>
                </a:solidFill>
              </a:rPr>
              <a:t>Skica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dirty="0" err="1">
                <a:solidFill>
                  <a:srgbClr val="0033CC"/>
                </a:solidFill>
              </a:rPr>
              <a:t>modifikacija</a:t>
            </a:r>
            <a:endParaRPr lang="en-US" sz="1400" dirty="0">
              <a:solidFill>
                <a:srgbClr val="0033CC"/>
              </a:solidFill>
            </a:endParaRPr>
          </a:p>
        </p:txBody>
      </p:sp>
      <p:pic>
        <p:nvPicPr>
          <p:cNvPr id="17" name="Picture 16" descr="U:\Projekt\Radno\Obrada simulacija optimizacija\Osnovno_stolovi_ormari\detaljno_1.jpg">
            <a:extLst>
              <a:ext uri="{FF2B5EF4-FFF2-40B4-BE49-F238E27FC236}">
                <a16:creationId xmlns:a16="http://schemas.microsoft.com/office/drawing/2014/main" id="{AA652E17-ED47-476B-A2E2-BADFB2D08F55}"/>
              </a:ext>
            </a:extLst>
          </p:cNvPr>
          <p:cNvPicPr/>
          <p:nvPr/>
        </p:nvPicPr>
        <p:blipFill rotWithShape="1">
          <a:blip r:embed="rId7" cstate="print"/>
          <a:srcRect l="1950" t="3397" r="3579" b="3535"/>
          <a:stretch/>
        </p:blipFill>
        <p:spPr bwMode="auto">
          <a:xfrm>
            <a:off x="7980784" y="2995458"/>
            <a:ext cx="4057476" cy="269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D670E3E-450B-42D5-9400-DA542DE2D385}"/>
              </a:ext>
            </a:extLst>
          </p:cNvPr>
          <p:cNvSpPr/>
          <p:nvPr/>
        </p:nvSpPr>
        <p:spPr>
          <a:xfrm>
            <a:off x="8788490" y="5695174"/>
            <a:ext cx="1584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33CC"/>
                </a:solidFill>
              </a:rPr>
              <a:t>Rezultati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dirty="0" err="1">
                <a:solidFill>
                  <a:srgbClr val="0033CC"/>
                </a:solidFill>
              </a:rPr>
              <a:t>simulacija</a:t>
            </a:r>
            <a:endParaRPr lang="en-US" sz="1400" dirty="0">
              <a:solidFill>
                <a:srgbClr val="0033CC"/>
              </a:solidFill>
            </a:endParaRPr>
          </a:p>
        </p:txBody>
      </p:sp>
      <p:pic>
        <p:nvPicPr>
          <p:cNvPr id="20" name="Picture 19" descr="U:\Projekt\Radno\Obrada simulacija optimizacija\Osnovno_2018\Osnovno\1.0.jpg">
            <a:extLst>
              <a:ext uri="{FF2B5EF4-FFF2-40B4-BE49-F238E27FC236}">
                <a16:creationId xmlns:a16="http://schemas.microsoft.com/office/drawing/2014/main" id="{3606059F-E107-4F8F-AFDB-85AE2B580750}"/>
              </a:ext>
            </a:extLst>
          </p:cNvPr>
          <p:cNvPicPr/>
          <p:nvPr/>
        </p:nvPicPr>
        <p:blipFill rotWithShape="1">
          <a:blip r:embed="rId8" cstate="print"/>
          <a:srcRect l="17285" t="7709" r="30554" b="35306"/>
          <a:stretch/>
        </p:blipFill>
        <p:spPr bwMode="auto">
          <a:xfrm rot="19710973">
            <a:off x="4352684" y="3613886"/>
            <a:ext cx="3532337" cy="242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67E75E-4DD6-4729-9F4F-0B9C9458F2C3}"/>
              </a:ext>
            </a:extLst>
          </p:cNvPr>
          <p:cNvCxnSpPr/>
          <p:nvPr/>
        </p:nvCxnSpPr>
        <p:spPr>
          <a:xfrm flipV="1">
            <a:off x="6749143" y="4130351"/>
            <a:ext cx="2656114" cy="472751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69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RC02.02.08-027_VIDLJIVOST\logos-templates\ippso-cube-zelena+crve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24522" r="7393" b="25944"/>
          <a:stretch/>
        </p:blipFill>
        <p:spPr bwMode="auto">
          <a:xfrm>
            <a:off x="6917094" y="6144368"/>
            <a:ext cx="1013928" cy="4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_2">
            <a:hlinkClick r:id="" action="ppaction://media"/>
            <a:extLst>
              <a:ext uri="{FF2B5EF4-FFF2-40B4-BE49-F238E27FC236}">
                <a16:creationId xmlns:a16="http://schemas.microsoft.com/office/drawing/2014/main" id="{EA97D8F3-9A03-4A1A-824B-A41589DAA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352" t="7010" r="12904" b="1372"/>
          <a:stretch/>
        </p:blipFill>
        <p:spPr>
          <a:xfrm>
            <a:off x="155510" y="74645"/>
            <a:ext cx="5940490" cy="5802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AC385-BEB4-4E77-89A4-625D783CCE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17674" b="14786"/>
          <a:stretch/>
        </p:blipFill>
        <p:spPr>
          <a:xfrm>
            <a:off x="6207967" y="74646"/>
            <a:ext cx="5894285" cy="42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0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ARNET_2016-jesen\Vukovar_OŠ_Dragutin Tadijanović\Slike\20160704_1432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r="5312" b="28917"/>
          <a:stretch/>
        </p:blipFill>
        <p:spPr bwMode="auto">
          <a:xfrm>
            <a:off x="552549" y="151842"/>
            <a:ext cx="11447206" cy="405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RC02.02.08-027_VIDLJIVOST\logos-templates\ippso-cube-zelena+crve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24522" r="7393" b="25944"/>
          <a:stretch/>
        </p:blipFill>
        <p:spPr bwMode="auto">
          <a:xfrm>
            <a:off x="6210332" y="6168980"/>
            <a:ext cx="1027448" cy="4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2B191-9B45-45DC-B85F-F77E5EEF8D5F}"/>
              </a:ext>
            </a:extLst>
          </p:cNvPr>
          <p:cNvSpPr/>
          <p:nvPr/>
        </p:nvSpPr>
        <p:spPr>
          <a:xfrm>
            <a:off x="2849277" y="4584641"/>
            <a:ext cx="6369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I,    sad..... primjena  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723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2310" y="1614744"/>
            <a:ext cx="2311400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 txBox="1"/>
          <p:nvPr/>
        </p:nvSpPr>
        <p:spPr>
          <a:xfrm>
            <a:off x="2448228" y="6100198"/>
            <a:ext cx="7059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Kontakt: Hrvatska akademska i istraživačka mreža – CARNET | Josipa Marohnića 5, 10000 Zagreb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Tel.: +385 1 6661 616 | www.carnet.hr</a:t>
            </a: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6" name="Google Shape;496;p20"/>
          <p:cNvCxnSpPr/>
          <p:nvPr/>
        </p:nvCxnSpPr>
        <p:spPr>
          <a:xfrm>
            <a:off x="2544215" y="6038269"/>
            <a:ext cx="676459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7" name="Google Shape;497;p20"/>
          <p:cNvSpPr txBox="1"/>
          <p:nvPr/>
        </p:nvSpPr>
        <p:spPr>
          <a:xfrm>
            <a:off x="2372689" y="4989503"/>
            <a:ext cx="72106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Projekt je sufinancirala Europska unija iz europskih strukturnih i investicijskih fondova.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Više informacija o EU fondovima možete naći na web stranicama Ministarstva regionalnoga razvoja i fondova Europske unije: www.strukturnifondovi.hr</a:t>
            </a: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8" name="Google Shape;498;p20"/>
          <p:cNvSpPr txBox="1"/>
          <p:nvPr/>
        </p:nvSpPr>
        <p:spPr>
          <a:xfrm>
            <a:off x="2054637" y="5602731"/>
            <a:ext cx="7846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Sadržaj ovog materijala isključiva je odgovornost Hrvatske akademske i istraživačke mreže - CARNET.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698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20DBF-71A4-954E-94CB-2BF9A24F4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816" y="3448360"/>
            <a:ext cx="5052459" cy="3811588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Uzorak sudionika</a:t>
            </a:r>
            <a:endParaRPr lang="en-US" dirty="0">
              <a:solidFill>
                <a:schemeClr val="tx1"/>
              </a:solidFill>
            </a:endParaRPr>
          </a:p>
          <a:p>
            <a:endParaRPr lang="en-HR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0BFCCD-61F0-AB4B-B9A9-3C7311BA9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728" y="775252"/>
            <a:ext cx="5026298" cy="5424246"/>
          </a:xfrm>
        </p:spPr>
        <p:txBody>
          <a:bodyPr>
            <a:normAutofit/>
          </a:bodyPr>
          <a:lstStyle/>
          <a:p>
            <a:r>
              <a:rPr lang="hr-HR" sz="2000" b="1" dirty="0">
                <a:solidFill>
                  <a:schemeClr val="tx1"/>
                </a:solidFill>
              </a:rPr>
              <a:t>(1) Razlike između pilot i novih škola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2775 nastavnika: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1531 OŠ (pilot: 588, nove: 943)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1244 SŠ (pilot: 665, nove: 579)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294 ravnatelja (206 OŠ, 88 SŠ)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r-HR" sz="3200" dirty="0">
              <a:solidFill>
                <a:schemeClr val="tx1"/>
              </a:solidFill>
            </a:endParaRPr>
          </a:p>
          <a:p>
            <a:r>
              <a:rPr lang="hr-HR" sz="2000" b="1" dirty="0">
                <a:solidFill>
                  <a:schemeClr val="tx1"/>
                </a:solidFill>
              </a:rPr>
              <a:t>(2) Longitudinalno praćenje škola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923 nastavnika (406 OŠ, 517 SŠ)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78 ravnatelja (64 OŠ, 14 SŠ)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hr-HR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9595DE-5D38-CB4E-9E51-3382A5621A63}"/>
              </a:ext>
            </a:extLst>
          </p:cNvPr>
          <p:cNvSpPr/>
          <p:nvPr/>
        </p:nvSpPr>
        <p:spPr>
          <a:xfrm>
            <a:off x="1769269" y="1688165"/>
            <a:ext cx="1275538" cy="1275538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6" name="Graphic 5" descr="Group of people outline">
            <a:extLst>
              <a:ext uri="{FF2B5EF4-FFF2-40B4-BE49-F238E27FC236}">
                <a16:creationId xmlns:a16="http://schemas.microsoft.com/office/drawing/2014/main" id="{2B095F6B-8FCC-72F3-7C55-1237C0890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9838" y="18687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4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0117C-BE00-3844-A69F-EC2B82D1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816" y="1848160"/>
            <a:ext cx="5023884" cy="1600200"/>
          </a:xfrm>
        </p:spPr>
        <p:txBody>
          <a:bodyPr/>
          <a:lstStyle/>
          <a:p>
            <a:br>
              <a:rPr lang="en-HR" sz="4800" dirty="0"/>
            </a:br>
            <a:r>
              <a:rPr lang="en-HR" sz="4800" dirty="0">
                <a:solidFill>
                  <a:schemeClr val="tx1"/>
                </a:solidFill>
              </a:rPr>
              <a:t>Učinci projekta </a:t>
            </a:r>
            <a:br>
              <a:rPr lang="en-HR" sz="4800" dirty="0">
                <a:solidFill>
                  <a:schemeClr val="tx1"/>
                </a:solidFill>
              </a:rPr>
            </a:br>
            <a:r>
              <a:rPr lang="en-HR" sz="4800" dirty="0">
                <a:solidFill>
                  <a:schemeClr val="tx1"/>
                </a:solidFill>
              </a:rPr>
              <a:t>e-Škole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02908-B379-474C-B42E-FE7E979D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302" y="571500"/>
            <a:ext cx="4997723" cy="5627998"/>
          </a:xfrm>
        </p:spPr>
        <p:txBody>
          <a:bodyPr/>
          <a:lstStyle/>
          <a:p>
            <a:pPr algn="just"/>
            <a:r>
              <a:rPr lang="hr-HR" sz="2400" b="1" i="1" dirty="0">
                <a:solidFill>
                  <a:schemeClr val="tx1"/>
                </a:solidFill>
              </a:rPr>
              <a:t>Svrha I.</a:t>
            </a:r>
          </a:p>
          <a:p>
            <a:pPr algn="just"/>
            <a:endParaRPr lang="hr-HR" sz="2400" dirty="0">
              <a:solidFill>
                <a:schemeClr val="tx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Utvrditi učinak projekta na unaprjeđenje digitalnih kompetencija odgojno-obrazovnog osoblja i ravnatelja škola te na njihove stavove i iskustva vezana uz IKT</a:t>
            </a: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60227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576007-3CAC-E2E6-AD04-67D8C95E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" y="2849731"/>
            <a:ext cx="5113770" cy="1388246"/>
          </a:xfrm>
        </p:spPr>
        <p:txBody>
          <a:bodyPr/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Digitalne kompetencije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E058FA-2A97-00E4-02BD-08BE29101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656" y="381739"/>
            <a:ext cx="5601810" cy="6161103"/>
          </a:xfrm>
        </p:spPr>
        <p:txBody>
          <a:bodyPr/>
          <a:lstStyle/>
          <a:p>
            <a:pPr algn="just"/>
            <a:r>
              <a:rPr lang="hr-HR" sz="2300" dirty="0">
                <a:solidFill>
                  <a:schemeClr val="tx1"/>
                </a:solidFill>
              </a:rPr>
              <a:t>Nastavnici i ravnatelji iz pilot škola: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300" b="1" dirty="0">
                <a:solidFill>
                  <a:schemeClr val="tx1"/>
                </a:solidFill>
              </a:rPr>
              <a:t>sve svoje mjerene digitalne kompetencije</a:t>
            </a:r>
            <a:r>
              <a:rPr lang="hr-HR" sz="2300" dirty="0">
                <a:solidFill>
                  <a:schemeClr val="tx1"/>
                </a:solidFill>
              </a:rPr>
              <a:t> procjenjuju značajno razvijenijima nego nastavnici i ravnatelji iz novih škola,</a:t>
            </a:r>
          </a:p>
          <a:p>
            <a:pPr algn="just"/>
            <a:endParaRPr lang="hr-HR" sz="23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300" b="1" dirty="0">
                <a:solidFill>
                  <a:schemeClr val="tx1"/>
                </a:solidFill>
              </a:rPr>
              <a:t>sve mjerene digitalne kompetencije</a:t>
            </a:r>
            <a:r>
              <a:rPr lang="hr-HR" sz="2300" dirty="0">
                <a:solidFill>
                  <a:schemeClr val="tx1"/>
                </a:solidFill>
              </a:rPr>
              <a:t> </a:t>
            </a:r>
            <a:r>
              <a:rPr lang="hr-HR" sz="2300" dirty="0" err="1">
                <a:solidFill>
                  <a:schemeClr val="tx1"/>
                </a:solidFill>
              </a:rPr>
              <a:t>procijenjuju</a:t>
            </a:r>
            <a:r>
              <a:rPr lang="hr-HR" sz="2300" dirty="0">
                <a:solidFill>
                  <a:schemeClr val="tx1"/>
                </a:solidFill>
              </a:rPr>
              <a:t> značajno razvijenijima u odnosu na prethodna mjerenja iz pilot-projekta.</a:t>
            </a:r>
            <a:endParaRPr lang="sr-Latn-RS" sz="23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D019422-C2A0-7F45-DD63-EE5B7015129A}"/>
              </a:ext>
            </a:extLst>
          </p:cNvPr>
          <p:cNvSpPr/>
          <p:nvPr/>
        </p:nvSpPr>
        <p:spPr>
          <a:xfrm>
            <a:off x="2395262" y="1494280"/>
            <a:ext cx="1275538" cy="1275538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7" name="Graphic 6" descr="Computer outline">
            <a:extLst>
              <a:ext uri="{FF2B5EF4-FFF2-40B4-BE49-F238E27FC236}">
                <a16:creationId xmlns:a16="http://schemas.microsoft.com/office/drawing/2014/main" id="{144FBF68-3B19-1BCE-B6E5-15B209863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831" y="16748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226FE-AD00-A647-B2FC-E8C91C32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00" y="3065587"/>
            <a:ext cx="5317724" cy="1384917"/>
          </a:xfrm>
        </p:spPr>
        <p:txBody>
          <a:bodyPr anchor="b">
            <a:normAutofit/>
          </a:bodyPr>
          <a:lstStyle/>
          <a:p>
            <a:pPr algn="ctr"/>
            <a:r>
              <a:rPr lang="hr-HR" sz="4400" dirty="0">
                <a:solidFill>
                  <a:schemeClr val="tx1"/>
                </a:solidFill>
              </a:rPr>
              <a:t>Stavovi i iskustva (razlike)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1C9066D-0FDF-BE4B-A8AB-2CC39C9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535" y="330739"/>
            <a:ext cx="5924938" cy="6167337"/>
          </a:xfrm>
        </p:spPr>
        <p:txBody>
          <a:bodyPr anchor="ctr"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NASTAVNICI</a:t>
            </a:r>
            <a:endParaRPr lang="hr-HR" sz="15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Nastavnici u pilot školama značajno češće koriste </a:t>
            </a:r>
            <a:r>
              <a:rPr lang="hr-HR" sz="2200" b="1" i="1" dirty="0">
                <a:solidFill>
                  <a:schemeClr val="tx1"/>
                </a:solidFill>
              </a:rPr>
              <a:t>IKT aktivnosti povezane sa školom i poučavanjem</a:t>
            </a:r>
            <a:r>
              <a:rPr lang="hr-HR" sz="2200" dirty="0">
                <a:solidFill>
                  <a:schemeClr val="tx1"/>
                </a:solidFill>
              </a:rPr>
              <a:t>, kao i </a:t>
            </a:r>
            <a:r>
              <a:rPr lang="hr-HR" sz="2200" i="1" dirty="0">
                <a:solidFill>
                  <a:schemeClr val="tx1"/>
                </a:solidFill>
              </a:rPr>
              <a:t>one u kojima se koristi IKT</a:t>
            </a:r>
            <a:r>
              <a:rPr lang="hr-HR" sz="2200" dirty="0">
                <a:solidFill>
                  <a:schemeClr val="tx1"/>
                </a:solidFill>
              </a:rPr>
              <a:t>, nego nastavnici u novim školama.</a:t>
            </a:r>
          </a:p>
          <a:p>
            <a:endParaRPr lang="hr-HR" sz="1500" dirty="0">
              <a:solidFill>
                <a:schemeClr val="tx1"/>
              </a:solidFill>
            </a:endParaRPr>
          </a:p>
          <a:p>
            <a:r>
              <a:rPr lang="hr-HR" sz="2400" b="1" dirty="0">
                <a:solidFill>
                  <a:schemeClr val="tx1"/>
                </a:solidFill>
              </a:rPr>
              <a:t>RAVNATELJI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Ravnatelji pilot OŠ češće se uključuju u </a:t>
            </a:r>
            <a:r>
              <a:rPr lang="hr-HR" sz="2200" b="1" i="1" dirty="0">
                <a:solidFill>
                  <a:schemeClr val="tx1"/>
                </a:solidFill>
              </a:rPr>
              <a:t>IKT aktivnosti povezane s radom i poslovanjem škole</a:t>
            </a:r>
            <a:r>
              <a:rPr lang="hr-HR" sz="2200" i="1" dirty="0">
                <a:solidFill>
                  <a:schemeClr val="tx1"/>
                </a:solidFill>
              </a:rPr>
              <a:t> </a:t>
            </a:r>
            <a:r>
              <a:rPr lang="hr-HR" sz="2200" dirty="0">
                <a:solidFill>
                  <a:schemeClr val="tx1"/>
                </a:solidFill>
              </a:rPr>
              <a:t>te percipiraju </a:t>
            </a:r>
            <a:r>
              <a:rPr lang="hr-HR" sz="2200" b="1" dirty="0">
                <a:solidFill>
                  <a:schemeClr val="tx1"/>
                </a:solidFill>
              </a:rPr>
              <a:t>više </a:t>
            </a:r>
            <a:r>
              <a:rPr lang="hr-HR" sz="2200" b="1" i="1" dirty="0">
                <a:solidFill>
                  <a:schemeClr val="tx1"/>
                </a:solidFill>
              </a:rPr>
              <a:t>prednosti korištenja IKT-a u nastavi i administrativnim poslovima </a:t>
            </a:r>
            <a:r>
              <a:rPr lang="hr-HR" sz="2200" dirty="0">
                <a:solidFill>
                  <a:schemeClr val="tx1"/>
                </a:solidFill>
              </a:rPr>
              <a:t>nego ravnatelji novih škola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Ravnatelji pilot škola percipiraju manje </a:t>
            </a:r>
            <a:r>
              <a:rPr lang="hr-HR" sz="2200" b="1" i="1" dirty="0">
                <a:solidFill>
                  <a:schemeClr val="tx1"/>
                </a:solidFill>
              </a:rPr>
              <a:t>prepreka korištenja IKT-a u nastavi </a:t>
            </a:r>
            <a:r>
              <a:rPr lang="hr-HR" sz="2200" dirty="0">
                <a:solidFill>
                  <a:schemeClr val="tx1"/>
                </a:solidFill>
              </a:rPr>
              <a:t>u odnosu na ravnatelje novih škola.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B9DFFB-56E6-C32C-9CA9-A8096025E286}"/>
              </a:ext>
            </a:extLst>
          </p:cNvPr>
          <p:cNvSpPr/>
          <p:nvPr/>
        </p:nvSpPr>
        <p:spPr>
          <a:xfrm>
            <a:off x="2501794" y="1596777"/>
            <a:ext cx="1275538" cy="1275538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7" name="Graphic 6" descr="Thought outline">
            <a:extLst>
              <a:ext uri="{FF2B5EF4-FFF2-40B4-BE49-F238E27FC236}">
                <a16:creationId xmlns:a16="http://schemas.microsoft.com/office/drawing/2014/main" id="{94D61009-5D75-0EFA-D828-25792A00B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2362" y="17900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 skole template" id="{EE0F9020-0CBD-E242-AC85-51B16B945D8D}" vid="{00E4DB64-0738-AF4D-A129-AECFC376E0C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-sk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skole" id="{E06F23B3-E20D-4D68-ADA7-6EA89B7742F8}" vid="{F9551F09-1960-442B-9F14-D6D1842C0844}"/>
    </a:ext>
  </a:extLst>
</a:theme>
</file>

<file path=ppt/theme/theme4.xml><?xml version="1.0" encoding="utf-8"?>
<a:theme xmlns:a="http://schemas.openxmlformats.org/drawingml/2006/main" name="e-sk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skole" id="{E06F23B3-E20D-4D68-ADA7-6EA89B7742F8}" vid="{F9551F09-1960-442B-9F14-D6D1842C08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Id xmlns="a09c4aa7-7d57-483e-86b1-deb1624c5154" xsi:nil="true"/>
    <FormLocale xmlns="a09c4aa7-7d57-483e-86b1-deb1624c5154" xsi:nil="true"/>
    <CustomContentTypeId xmlns="a09c4aa7-7d57-483e-86b1-deb1624c5154" xsi:nil="true"/>
    <ShowInCatalog xmlns="a09c4aa7-7d57-483e-86b1-deb1624c5154">false</ShowInCatalog>
    <FormCategory xmlns="a09c4aa7-7d57-483e-86b1-deb1624c5154" xsi:nil="true"/>
    <FormName xmlns="a09c4aa7-7d57-483e-86b1-deb1624c5154" xsi:nil="true"/>
    <FormVersion xmlns="a09c4aa7-7d57-483e-86b1-deb1624c5154" xsi:nil="true"/>
    <FormDescription xmlns="a09c4aa7-7d57-483e-86b1-deb1624c515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B39B26238DEDCD418FE8DF07C30C1A76" ma:contentTypeVersion="0" ma:contentTypeDescription="A Microsoft InfoPath Form Template." ma:contentTypeScope="" ma:versionID="ad376129db0c1d495ccc0d2aba7ee081">
  <xsd:schema xmlns:xsd="http://www.w3.org/2001/XMLSchema" xmlns:xs="http://www.w3.org/2001/XMLSchema" xmlns:p="http://schemas.microsoft.com/office/2006/metadata/properties" xmlns:ns2="a09c4aa7-7d57-483e-86b1-deb1624c5154" targetNamespace="http://schemas.microsoft.com/office/2006/metadata/properties" ma:root="true" ma:fieldsID="3a9ddfd78645ec9769edafca6cce0229" ns2:_="">
    <xsd:import namespace="a09c4aa7-7d57-483e-86b1-deb1624c5154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c4aa7-7d57-483e-86b1-deb1624c5154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BE3505-FFA5-461A-A62F-D7310F5B5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4BCC6B-A95A-438F-8B84-2682F7C709FA}">
  <ds:schemaRefs>
    <ds:schemaRef ds:uri="http://schemas.microsoft.com/office/2006/metadata/properties"/>
    <ds:schemaRef ds:uri="http://schemas.microsoft.com/office/infopath/2007/PartnerControls"/>
    <ds:schemaRef ds:uri="a09c4aa7-7d57-483e-86b1-deb1624c5154"/>
  </ds:schemaRefs>
</ds:datastoreItem>
</file>

<file path=customXml/itemProps3.xml><?xml version="1.0" encoding="utf-8"?>
<ds:datastoreItem xmlns:ds="http://schemas.openxmlformats.org/officeDocument/2006/customXml" ds:itemID="{7DF17F38-E641-4966-966C-37F82D274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9c4aa7-7d57-483e-86b1-deb1624c51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430</TotalTime>
  <Words>2996</Words>
  <Application>Microsoft Office PowerPoint</Application>
  <PresentationFormat>Widescreen</PresentationFormat>
  <Paragraphs>297</Paragraphs>
  <Slides>55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Open Sans</vt:lpstr>
      <vt:lpstr>Open Sans ExtraBold</vt:lpstr>
      <vt:lpstr>Open Sans Light</vt:lpstr>
      <vt:lpstr>Custom Design</vt:lpstr>
      <vt:lpstr>Custom Design</vt:lpstr>
      <vt:lpstr>2_e-skole</vt:lpstr>
      <vt:lpstr>e-skole</vt:lpstr>
      <vt:lpstr>ISTRAŽIVANJA U PROJEKTU E-ŠKOLE</vt:lpstr>
      <vt:lpstr>Istraživanje učinaka projekta e-Škole (II. faza) – Rezultati inicijalnog istraživanja  Svjetlana Kolić-Vehovec i Zoran Sušanj Filozofski fakultet u Rijeci</vt:lpstr>
      <vt:lpstr>Sadržaj</vt:lpstr>
      <vt:lpstr>Svrhe istraživanja i elementi projekta</vt:lpstr>
      <vt:lpstr>Znanstveno istraživački tim CPP-a</vt:lpstr>
      <vt:lpstr>PowerPoint Presentation</vt:lpstr>
      <vt:lpstr> Učinci projekta  e-Škole</vt:lpstr>
      <vt:lpstr>Digitalne kompetencije</vt:lpstr>
      <vt:lpstr>Stavovi i iskustva (razlike)</vt:lpstr>
      <vt:lpstr>Stavovi i iskustva (longitudinalno)</vt:lpstr>
      <vt:lpstr>Učinci pojedinih elemenata projekta </vt:lpstr>
      <vt:lpstr>IKT infrastruktura</vt:lpstr>
      <vt:lpstr>e-Usluge korištene u poslovanju – CARNET delta</vt:lpstr>
      <vt:lpstr>e-Usluge korištene u poslovanju – CARNET sigma</vt:lpstr>
      <vt:lpstr>Sigurnost</vt:lpstr>
      <vt:lpstr>Primjena DOS-ova i scenarija poučavanja</vt:lpstr>
      <vt:lpstr>DOS-ovi i scenariji poučavanja</vt:lpstr>
      <vt:lpstr>Učinci primjene DOS-ova</vt:lpstr>
      <vt:lpstr>Učinci primjene DOS-ova</vt:lpstr>
      <vt:lpstr>Učinci primjene scenarija poučavanja</vt:lpstr>
      <vt:lpstr>Učinci primjene scenarija poučavanja</vt:lpstr>
      <vt:lpstr>Obrazovanje za razvoj digitalnih kompetencija</vt:lpstr>
      <vt:lpstr>Podrška korisnicima</vt:lpstr>
      <vt:lpstr>Podrška korisnicima</vt:lpstr>
      <vt:lpstr>e-Usluge za korištenje u učenju i poučavanju (CMS)</vt:lpstr>
      <vt:lpstr>Primjena sustava digitalno zrelih škola</vt:lpstr>
      <vt:lpstr>PowerPoint Presentation</vt:lpstr>
      <vt:lpstr> Učinci projekta  e-Škole</vt:lpstr>
      <vt:lpstr>Promjene u procesu učenja i poučavanja</vt:lpstr>
      <vt:lpstr>Upravljanje školom i Klima za IKT / IKT kultura</vt:lpstr>
      <vt:lpstr>PowerPoint Presentation</vt:lpstr>
      <vt:lpstr>Istraživanje pripreme i provedbe eksperimentalne primjene modela korištenja IKT-a u učenju i poučavanju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NASTAVNIČKA PERCEPCIJA</vt:lpstr>
      <vt:lpstr>UČENIČKA PERCEPCIJA</vt:lpstr>
      <vt:lpstr>FORMATIVNA PROCJENA ZNANJA</vt:lpstr>
      <vt:lpstr>PowerPoint Presentation</vt:lpstr>
      <vt:lpstr>PREPORUKE  ŠKOLE</vt:lpstr>
      <vt:lpstr>PREPORUKE  PROFESIONALNI RAZVOJ UČITELJA</vt:lpstr>
      <vt:lpstr>PREPORUKE  OBRAZOVNE POLITIKE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POZICIJA ZA NASLOV U 2 REDA</dc:title>
  <dc:creator>Jasminka Maravić</dc:creator>
  <cp:lastModifiedBy>Martina Hribar</cp:lastModifiedBy>
  <cp:revision>49</cp:revision>
  <dcterms:created xsi:type="dcterms:W3CDTF">2022-09-29T07:40:24Z</dcterms:created>
  <dcterms:modified xsi:type="dcterms:W3CDTF">2022-10-20T07:19:59Z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0x010100F8EF98760CBA4A94994F13BA881038FA00B39B26238DEDCD418FE8DF07C30C1A76</vt:lpwstr>
  </property>
</Properties>
</file>