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ExtraBold" panose="020B0906030804020204" pitchFamily="34" charset="0"/>
      <p:bold r:id="rId27"/>
      <p:boldItalic r:id="rId28"/>
    </p:embeddedFont>
    <p:embeddedFont>
      <p:font typeface="Open Sans Light" panose="020B03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bb25d264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bb25d2641_0_81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5bb25d2641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bb25d264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5bb25d2641_0_87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5bb25d2641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bb25d264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5bb25d2641_0_99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5bb25d2641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bb25d264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5bb25d2641_0_93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5bb25d2641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bb25d264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5bb25d2641_0_26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5bb25d2641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5c3785562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5c37855628_1_12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15c37855628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bb25d264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bb25d2641_0_33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5bb25d2641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bb25d264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bb25d2641_0_45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5bb25d2641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bb25d264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bb25d2641_0_39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5bb25d2641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bb25d264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bb25d2641_0_51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lijeva strana - rezultati nastavnika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desna strana - rezultati učenika</a:t>
            </a:r>
            <a:endParaRPr/>
          </a:p>
        </p:txBody>
      </p:sp>
      <p:sp>
        <p:nvSpPr>
          <p:cNvPr id="144" name="Google Shape;144;g15bb25d2641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bb25d264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bb25d2641_0_57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15bb25d2641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bb25d264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bb25d2641_0_63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5bb25d2641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bb25d264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bb25d2641_0_69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5bb25d2641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bb25d264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bb25d2641_0_75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15bb25d2641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>
  <p:cSld name="Presenta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9BEA"/>
              </a:gs>
              <a:gs pos="100000">
                <a:srgbClr val="2FD6E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5083036" y="3051729"/>
            <a:ext cx="586158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  <a:defRPr sz="5400" b="1" i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5083036" y="4651929"/>
            <a:ext cx="586158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751866" y="5627915"/>
            <a:ext cx="6523928" cy="816062"/>
            <a:chOff x="1308844" y="5417042"/>
            <a:chExt cx="9574307" cy="1197626"/>
          </a:xfrm>
        </p:grpSpPr>
        <p:pic>
          <p:nvPicPr>
            <p:cNvPr id="17" name="Google Shape;17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08844" y="5417042"/>
              <a:ext cx="7407289" cy="119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91983" y="5755983"/>
              <a:ext cx="2091168" cy="5197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25736" y="900574"/>
            <a:ext cx="5246226" cy="524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hoto">
  <p:cSld name="Title and Pho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4876800" cy="6766500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576816" y="2582862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Light"/>
              <a:buNone/>
              <a:defRPr sz="60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 rot="10800000" flipH="1">
            <a:off x="0" y="6766427"/>
            <a:ext cx="12191951" cy="137203"/>
            <a:chOff x="0" y="6612673"/>
            <a:chExt cx="10036180" cy="245400"/>
          </a:xfrm>
        </p:grpSpPr>
        <p:sp>
          <p:nvSpPr>
            <p:cNvPr id="93" name="Google Shape;93;p11"/>
            <p:cNvSpPr/>
            <p:nvPr/>
          </p:nvSpPr>
          <p:spPr>
            <a:xfrm>
              <a:off x="0" y="6612673"/>
              <a:ext cx="2007300" cy="245400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2007220" y="6612673"/>
              <a:ext cx="2007300" cy="245400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4014440" y="6612673"/>
              <a:ext cx="2007300" cy="245400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6021660" y="6612673"/>
              <a:ext cx="2007300" cy="245400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8028880" y="6612673"/>
              <a:ext cx="2007300" cy="245400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98" name="Google Shape;98;p11"/>
          <p:cNvSpPr>
            <a:spLocks noGrp="1"/>
          </p:cNvSpPr>
          <p:nvPr>
            <p:ph type="pic" idx="2"/>
          </p:nvPr>
        </p:nvSpPr>
        <p:spPr>
          <a:xfrm>
            <a:off x="4876800" y="0"/>
            <a:ext cx="7315200" cy="6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:50">
  <p:cSld name="50:5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0" y="0"/>
            <a:ext cx="6089700" cy="6766500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576816" y="184816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Light"/>
              <a:buNone/>
              <a:defRPr sz="60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576816" y="344836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8050694" y="775252"/>
            <a:ext cx="3538200" cy="54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4" name="Google Shape;104;p12"/>
          <p:cNvGrpSpPr/>
          <p:nvPr/>
        </p:nvGrpSpPr>
        <p:grpSpPr>
          <a:xfrm rot="10800000" flipH="1">
            <a:off x="0" y="6766427"/>
            <a:ext cx="12191951" cy="137203"/>
            <a:chOff x="0" y="6612673"/>
            <a:chExt cx="10036180" cy="245400"/>
          </a:xfrm>
        </p:grpSpPr>
        <p:sp>
          <p:nvSpPr>
            <p:cNvPr id="105" name="Google Shape;105;p12"/>
            <p:cNvSpPr/>
            <p:nvPr/>
          </p:nvSpPr>
          <p:spPr>
            <a:xfrm>
              <a:off x="0" y="6612673"/>
              <a:ext cx="2007300" cy="245400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2007220" y="6612673"/>
              <a:ext cx="2007300" cy="245400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4014440" y="6612673"/>
              <a:ext cx="2007300" cy="245400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6021660" y="6612673"/>
              <a:ext cx="2007300" cy="245400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8028880" y="6612673"/>
              <a:ext cx="2007300" cy="245400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0"/>
            <a:ext cx="73152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6816" y="184816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Light"/>
              <a:buNone/>
              <a:defRPr sz="60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76816" y="344836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8050694" y="775252"/>
            <a:ext cx="3538331" cy="542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26" name="Google Shape;26;p3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0"/>
            <a:ext cx="7315200" cy="6766559"/>
          </a:xfrm>
          <a:prstGeom prst="rect">
            <a:avLst/>
          </a:prstGeom>
          <a:gradFill>
            <a:gsLst>
              <a:gs pos="0">
                <a:srgbClr val="009BEA"/>
              </a:gs>
              <a:gs pos="100000">
                <a:srgbClr val="2FD6E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558065" y="1848160"/>
            <a:ext cx="586158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Light"/>
              <a:buNone/>
              <a:defRPr sz="60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558065" y="3448360"/>
            <a:ext cx="586158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4"/>
          <p:cNvSpPr>
            <a:spLocks noGrp="1"/>
          </p:cNvSpPr>
          <p:nvPr>
            <p:ph type="pic" idx="2"/>
          </p:nvPr>
        </p:nvSpPr>
        <p:spPr>
          <a:xfrm>
            <a:off x="7315200" y="0"/>
            <a:ext cx="4876800" cy="67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37" name="Google Shape;37;p4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5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44" name="Google Shape;44;p5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6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51" name="Google Shape;51;p6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56" name="Google Shape;56;p6"/>
          <p:cNvSpPr/>
          <p:nvPr/>
        </p:nvSpPr>
        <p:spPr>
          <a:xfrm>
            <a:off x="0" y="0"/>
            <a:ext cx="121920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page">
  <p:cSld name="Last p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9BEA"/>
              </a:gs>
              <a:gs pos="100000">
                <a:srgbClr val="2FD6E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61" name="Google Shape;61;p8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66" name="Google Shape;66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:50 + Photo">
  <p:cSld name="50:50 + 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0" y="0"/>
            <a:ext cx="6089715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576816" y="1103443"/>
            <a:ext cx="471162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Light"/>
              <a:buNone/>
              <a:defRPr sz="36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576816" y="3259825"/>
            <a:ext cx="471162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72" name="Google Shape;72;p9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77" name="Google Shape;77;p9"/>
          <p:cNvSpPr>
            <a:spLocks noGrp="1"/>
          </p:cNvSpPr>
          <p:nvPr>
            <p:ph type="pic" idx="2"/>
          </p:nvPr>
        </p:nvSpPr>
        <p:spPr>
          <a:xfrm>
            <a:off x="6089650" y="0"/>
            <a:ext cx="6102350" cy="3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>
            <a:spLocks noGrp="1"/>
          </p:cNvSpPr>
          <p:nvPr>
            <p:ph type="pic" idx="3"/>
          </p:nvPr>
        </p:nvSpPr>
        <p:spPr>
          <a:xfrm>
            <a:off x="6089650" y="3327399"/>
            <a:ext cx="6102350" cy="343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525049" y="765313"/>
            <a:ext cx="557095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525049" y="2365513"/>
            <a:ext cx="557095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7315200" y="0"/>
            <a:ext cx="4876800" cy="67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3" name="Google Shape;83;p10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84" name="Google Shape;84;p10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pen Sans Light"/>
              <a:buNone/>
              <a:defRPr sz="4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4055225" y="859481"/>
            <a:ext cx="7985100" cy="18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Open Sans ExtraBold"/>
              <a:buNone/>
            </a:pPr>
            <a:r>
              <a:rPr lang="en-US" sz="4800"/>
              <a:t>Otvorenost kroz faze</a:t>
            </a: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Open Sans ExtraBold"/>
              <a:buNone/>
            </a:pPr>
            <a:br>
              <a:rPr lang="en-US" sz="2000"/>
            </a:br>
            <a:r>
              <a:rPr lang="en-US" sz="3800"/>
              <a:t>digitalni obrazovni sadržaji u</a:t>
            </a:r>
            <a:br>
              <a:rPr lang="en-US" sz="3800"/>
            </a:br>
            <a:r>
              <a:rPr lang="en-US" sz="3800"/>
              <a:t>II. fazi projekta e-Škole</a:t>
            </a:r>
            <a:endParaRPr sz="3800"/>
          </a:p>
        </p:txBody>
      </p:sp>
      <p:sp>
        <p:nvSpPr>
          <p:cNvPr id="115" name="Google Shape;115;p13"/>
          <p:cNvSpPr txBox="1">
            <a:spLocks noGrp="1"/>
          </p:cNvSpPr>
          <p:nvPr>
            <p:ph type="body" idx="1"/>
          </p:nvPr>
        </p:nvSpPr>
        <p:spPr>
          <a:xfrm>
            <a:off x="4055225" y="3591100"/>
            <a:ext cx="7985100" cy="1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200"/>
              <a:t>Goran Hajdin, Dijana Oreški i Dijana Plantak Vukovac</a:t>
            </a:r>
            <a:endParaRPr sz="22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200"/>
              <a:t>Fakultet organizacije i informatike</a:t>
            </a:r>
            <a:br>
              <a:rPr lang="en-US" sz="2200"/>
            </a:br>
            <a:r>
              <a:rPr lang="en-US" sz="2200"/>
              <a:t>Sveučilište u Zagrebu</a:t>
            </a:r>
            <a:endParaRPr sz="22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200"/>
              <a:t>CUC @Šibenik, 26. do 28. listopada 2022.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" y="76200"/>
            <a:ext cx="5029200" cy="354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" y="3255575"/>
            <a:ext cx="5029200" cy="355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400" y="76200"/>
            <a:ext cx="6400801" cy="335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6400" y="3407967"/>
            <a:ext cx="6400800" cy="3328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" y="76200"/>
            <a:ext cx="5029201" cy="356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" y="3213550"/>
            <a:ext cx="5029200" cy="356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0800" y="88875"/>
            <a:ext cx="5029200" cy="354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0800" y="3238545"/>
            <a:ext cx="5029199" cy="351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576816" y="2582862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Koncept </a:t>
            </a:r>
            <a:r>
              <a:rPr lang="en-US" sz="5500" b="1"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5500"/>
              <a:t>igitalnih </a:t>
            </a:r>
            <a:r>
              <a:rPr lang="en-US" sz="5500" b="1"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5500"/>
              <a:t>brazovnih </a:t>
            </a:r>
            <a:r>
              <a:rPr lang="en-US" sz="5500" b="1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5500"/>
              <a:t>adržaja</a:t>
            </a:r>
            <a:endParaRPr sz="5500"/>
          </a:p>
        </p:txBody>
      </p:sp>
      <p:sp>
        <p:nvSpPr>
          <p:cNvPr id="210" name="Google Shape;210;p24"/>
          <p:cNvSpPr>
            <a:spLocks noGrp="1"/>
          </p:cNvSpPr>
          <p:nvPr>
            <p:ph type="pic" idx="2"/>
          </p:nvPr>
        </p:nvSpPr>
        <p:spPr>
          <a:xfrm>
            <a:off x="5188800" y="0"/>
            <a:ext cx="7003200" cy="676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A415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A415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A415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A415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A415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A41568"/>
                </a:solidFill>
              </a:rPr>
              <a:t>DOS</a:t>
            </a:r>
            <a:r>
              <a:rPr lang="en-US" sz="2000">
                <a:solidFill>
                  <a:srgbClr val="A4156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-</a:t>
            </a: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ovi su izrađeni kao </a:t>
            </a:r>
            <a:r>
              <a:rPr lang="en-US" sz="2000" b="1">
                <a:solidFill>
                  <a:srgbClr val="A41568"/>
                </a:solidFill>
              </a:rPr>
              <a:t>otvoreni obrazovni sadržaji </a:t>
            </a:r>
            <a:endParaRPr sz="2000" b="1">
              <a:solidFill>
                <a:srgbClr val="A415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pod licencom </a:t>
            </a:r>
            <a:r>
              <a:rPr lang="en-US" sz="2000" i="1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Creative Commons</a:t>
            </a: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koja omogućava besplatno korištenje, preradu i dijeljenje obrazovnih materijala i podataka.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Višestruke prednosti otvorenosti: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•"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povećava dostupnost sadržaja,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•"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dodatno promovira korištenje digitalnih sadržaja u obrazovanju.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576816" y="2582862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</a:rPr>
              <a:t>Koncept </a:t>
            </a:r>
            <a:r>
              <a:rPr lang="en-US" sz="5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5500">
                <a:solidFill>
                  <a:schemeClr val="dk1"/>
                </a:solidFill>
              </a:rPr>
              <a:t>igitalnih </a:t>
            </a:r>
            <a:r>
              <a:rPr lang="en-US" sz="5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5500">
                <a:solidFill>
                  <a:schemeClr val="dk1"/>
                </a:solidFill>
              </a:rPr>
              <a:t>brazovnih </a:t>
            </a:r>
            <a:r>
              <a:rPr lang="en-US" sz="5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5500">
                <a:solidFill>
                  <a:schemeClr val="dk1"/>
                </a:solidFill>
              </a:rPr>
              <a:t>adržaja</a:t>
            </a:r>
            <a:endParaRPr/>
          </a:p>
        </p:txBody>
      </p:sp>
      <p:sp>
        <p:nvSpPr>
          <p:cNvPr id="217" name="Google Shape;217;p25"/>
          <p:cNvSpPr>
            <a:spLocks noGrp="1"/>
          </p:cNvSpPr>
          <p:nvPr>
            <p:ph type="pic" idx="2"/>
          </p:nvPr>
        </p:nvSpPr>
        <p:spPr>
          <a:xfrm>
            <a:off x="4876800" y="0"/>
            <a:ext cx="7315200" cy="676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poticanje cjelovitog razvoja i dobrobiti učenika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A4156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povezanost sa životnim iskustvima, očekivanjima i usvojenim znanjima učenika</a:t>
            </a:r>
            <a:endParaRPr sz="2000">
              <a:solidFill>
                <a:srgbClr val="A41568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aktivna uloga učenika u učenju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usmjerenost prema suradnji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osiguravanje poticajnog i sigurnog okruženja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A4156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relevantnost za sadašnji život</a:t>
            </a:r>
            <a:endParaRPr sz="2000">
              <a:solidFill>
                <a:srgbClr val="A41568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zanimljivost kao osnova pozitivne motivacije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poticanje inkluzije i uvažavanje različitosti</a:t>
            </a:r>
            <a:endParaRPr sz="2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>
                <a:solidFill>
                  <a:srgbClr val="77787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naglasak na </a:t>
            </a:r>
            <a:r>
              <a:rPr lang="en-US" sz="2000">
                <a:solidFill>
                  <a:srgbClr val="A4156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multimedijskim sadržajima, interakcijama, </a:t>
            </a:r>
            <a:r>
              <a:rPr lang="en-US" sz="2000">
                <a:solidFill>
                  <a:srgbClr val="77787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simulacijama, vizualizaciji procesa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576816" y="2582862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>
            <a:spLocks noGrp="1"/>
          </p:cNvSpPr>
          <p:nvPr>
            <p:ph type="pic" idx="2"/>
          </p:nvPr>
        </p:nvSpPr>
        <p:spPr>
          <a:xfrm>
            <a:off x="5252325" y="2302125"/>
            <a:ext cx="6939600" cy="44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otvoreni odgojno-obrazovni materijali </a:t>
            </a:r>
            <a:endParaRPr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učenici u osnovnim i srednjim školama</a:t>
            </a:r>
            <a:endParaRPr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recenzirani materijal</a:t>
            </a:r>
            <a:endParaRPr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7F7F7F"/>
              </a:solidFill>
            </a:endParaRPr>
          </a:p>
        </p:txBody>
      </p:sp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12191999" cy="16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52048"/>
            <a:ext cx="4876800" cy="315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576816" y="2582862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>
            <a:spLocks noGrp="1"/>
          </p:cNvSpPr>
          <p:nvPr>
            <p:ph type="pic" idx="2"/>
          </p:nvPr>
        </p:nvSpPr>
        <p:spPr>
          <a:xfrm>
            <a:off x="5378075" y="2094525"/>
            <a:ext cx="6813900" cy="45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javno dostupan, besplatan pristup, slobodno korištenje</a:t>
            </a:r>
            <a:endParaRPr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interaktivnost, multimedijalnost, pristupačnost,  responzivnost i univerzalni dizajn</a:t>
            </a:r>
            <a:endParaRPr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prilagodba i dijeljenje, ponesi svoj uređaj (BYOD)</a:t>
            </a:r>
            <a:endParaRPr>
              <a:solidFill>
                <a:srgbClr val="7F7F7F"/>
              </a:solidFill>
            </a:endParaRPr>
          </a:p>
        </p:txBody>
      </p:sp>
      <p:pic>
        <p:nvPicPr>
          <p:cNvPr id="234" name="Google Shape;2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12191999" cy="16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2461250"/>
            <a:ext cx="4882800" cy="30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2310" y="1614744"/>
            <a:ext cx="2311400" cy="31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/>
        </p:nvSpPr>
        <p:spPr>
          <a:xfrm>
            <a:off x="2448228" y="6100198"/>
            <a:ext cx="70595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Kontakt: Hrvatska akademska i istraživačka mreža – CARNET | Josipa Marohnića 5, 10000 Zagreb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Tel.: +385 1 6661 616 | www.carnet.hr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2" name="Google Shape;242;p28"/>
          <p:cNvCxnSpPr/>
          <p:nvPr/>
        </p:nvCxnSpPr>
        <p:spPr>
          <a:xfrm>
            <a:off x="2544215" y="6038269"/>
            <a:ext cx="676459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28"/>
          <p:cNvSpPr txBox="1"/>
          <p:nvPr/>
        </p:nvSpPr>
        <p:spPr>
          <a:xfrm>
            <a:off x="2372689" y="4989503"/>
            <a:ext cx="72106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Projekt je sufinancirala Europska unija iz europskih strukturnih i investicijskih fondova.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Više informacija o EU fondovima možete naći na web stranicama Ministarstva regionalnoga razvoja i fondova Europske unije: www.strukturnifondovi.hr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2054637" y="5602731"/>
            <a:ext cx="784674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Sadržaj ovog materijala isključiva je odgovornost Hrvatske akademske i istraživačke mreže - CARNET.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4294967295"/>
          </p:nvPr>
        </p:nvSpPr>
        <p:spPr>
          <a:xfrm>
            <a:off x="228600" y="1859825"/>
            <a:ext cx="52350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200" dirty="0" err="1">
                <a:solidFill>
                  <a:schemeClr val="lt1"/>
                </a:solidFill>
              </a:rPr>
              <a:t>Goran.Hajdin</a:t>
            </a:r>
            <a:endParaRPr sz="2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200" dirty="0" err="1">
                <a:solidFill>
                  <a:schemeClr val="lt1"/>
                </a:solidFill>
              </a:rPr>
              <a:t>Dijana.Oreski</a:t>
            </a:r>
            <a:r>
              <a:rPr lang="en-US" sz="2200" dirty="0">
                <a:solidFill>
                  <a:schemeClr val="lt1"/>
                </a:solidFill>
              </a:rPr>
              <a:t>		 @foi.unizg.hr </a:t>
            </a:r>
            <a:endParaRPr sz="2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200" dirty="0" err="1">
                <a:solidFill>
                  <a:schemeClr val="lt1"/>
                </a:solidFill>
              </a:rPr>
              <a:t>Dijana.Plantak</a:t>
            </a:r>
            <a:endParaRPr sz="2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2274750" y="1831300"/>
            <a:ext cx="562800" cy="1073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25" y="3237149"/>
            <a:ext cx="1745576" cy="20008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>
            <a:spLocks noGrp="1"/>
          </p:cNvSpPr>
          <p:nvPr>
            <p:ph type="title" idx="4294967295"/>
          </p:nvPr>
        </p:nvSpPr>
        <p:spPr>
          <a:xfrm>
            <a:off x="114450" y="249875"/>
            <a:ext cx="119895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Open Sans ExtraBold"/>
              <a:buNone/>
            </a:pPr>
            <a:r>
              <a:rPr lang="en-US" sz="2800" dirty="0" err="1">
                <a:solidFill>
                  <a:schemeClr val="lt1"/>
                </a:solidFill>
              </a:rPr>
              <a:t>Otvorenost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kroz</a:t>
            </a:r>
            <a:r>
              <a:rPr lang="en-US" sz="2800" dirty="0">
                <a:solidFill>
                  <a:schemeClr val="lt1"/>
                </a:solidFill>
              </a:rPr>
              <a:t> faze: </a:t>
            </a:r>
            <a:r>
              <a:rPr lang="en-US" sz="2800" dirty="0" err="1">
                <a:solidFill>
                  <a:schemeClr val="lt1"/>
                </a:solidFill>
              </a:rPr>
              <a:t>digitalni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obrazovni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sadržaji</a:t>
            </a:r>
            <a:r>
              <a:rPr lang="en-US" sz="2800" dirty="0">
                <a:solidFill>
                  <a:schemeClr val="lt1"/>
                </a:solidFill>
              </a:rPr>
              <a:t> u II. </a:t>
            </a:r>
            <a:r>
              <a:rPr lang="en-US" sz="2800" dirty="0" err="1">
                <a:solidFill>
                  <a:schemeClr val="lt1"/>
                </a:solidFill>
              </a:rPr>
              <a:t>fazi</a:t>
            </a:r>
            <a:r>
              <a:rPr lang="en-US" sz="2800" dirty="0">
                <a:solidFill>
                  <a:schemeClr val="lt1"/>
                </a:solidFill>
              </a:rPr>
              <a:t> projekta e-Škole</a:t>
            </a: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22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CUC @Šibenik, 26. do 28. </a:t>
            </a:r>
            <a:r>
              <a:rPr lang="en-US" sz="22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listopada</a:t>
            </a:r>
            <a:r>
              <a:rPr lang="en-US" sz="2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2022.</a:t>
            </a:r>
            <a:endParaRPr sz="2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Open Sans ExtraBold"/>
              <a:buNone/>
            </a:pP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7206793" y="2004215"/>
            <a:ext cx="2877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Ljerka Čulina</a:t>
            </a:r>
            <a:br>
              <a:rPr lang="en-US" sz="2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Daria Jandrečić</a:t>
            </a:r>
            <a:br>
              <a:rPr lang="en-US" sz="2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2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9308800" y="1942287"/>
            <a:ext cx="562800" cy="962114"/>
          </a:xfrm>
          <a:prstGeom prst="rightBrace">
            <a:avLst>
              <a:gd name="adj1" fmla="val 53332"/>
              <a:gd name="adj2" fmla="val 49071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8"/>
          <p:cNvSpPr txBox="1"/>
          <p:nvPr/>
        </p:nvSpPr>
        <p:spPr>
          <a:xfrm>
            <a:off x="10081600" y="2215925"/>
            <a:ext cx="210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@CARNET.hr</a:t>
            </a:r>
            <a:endParaRPr sz="22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7717875" y="3489825"/>
            <a:ext cx="98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4" name="Google Shape;25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9042" y="3437512"/>
            <a:ext cx="2857500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125" y="1"/>
            <a:ext cx="7543747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67700" y="1848150"/>
            <a:ext cx="4441200" cy="26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predmetni DOS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&amp;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međupredmetne teme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850" y="-1"/>
            <a:ext cx="8978288" cy="670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5"/>
          <p:cNvCxnSpPr/>
          <p:nvPr/>
        </p:nvCxnSpPr>
        <p:spPr>
          <a:xfrm>
            <a:off x="609375" y="5155600"/>
            <a:ext cx="1267200" cy="1035000"/>
          </a:xfrm>
          <a:prstGeom prst="straightConnector1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" name="Google Shape;130;p15"/>
          <p:cNvCxnSpPr/>
          <p:nvPr/>
        </p:nvCxnSpPr>
        <p:spPr>
          <a:xfrm flipH="1">
            <a:off x="10195175" y="1758125"/>
            <a:ext cx="1119600" cy="1124400"/>
          </a:xfrm>
          <a:prstGeom prst="straightConnector1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Google Shape;131;p15"/>
          <p:cNvCxnSpPr/>
          <p:nvPr/>
        </p:nvCxnSpPr>
        <p:spPr>
          <a:xfrm rot="10800000" flipH="1">
            <a:off x="561025" y="926250"/>
            <a:ext cx="1248000" cy="969600"/>
          </a:xfrm>
          <a:prstGeom prst="straightConnector1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425" y="3604525"/>
            <a:ext cx="843915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525049" y="536713"/>
            <a:ext cx="55710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Usporedba rezultata korištenja DOS-a</a:t>
            </a:r>
            <a:endParaRPr sz="4000"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525049" y="2365513"/>
            <a:ext cx="55710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1.5.2021. do 31.5.2021. vs 1.5.2022. do 31.5.2022.</a:t>
            </a:r>
            <a:endParaRPr/>
          </a:p>
        </p:txBody>
      </p:sp>
      <p:sp>
        <p:nvSpPr>
          <p:cNvPr id="140" name="Google Shape;140;p16"/>
          <p:cNvSpPr>
            <a:spLocks noGrp="1"/>
          </p:cNvSpPr>
          <p:nvPr>
            <p:ph type="pic" idx="2"/>
          </p:nvPr>
        </p:nvSpPr>
        <p:spPr>
          <a:xfrm>
            <a:off x="2207750" y="3163000"/>
            <a:ext cx="7641600" cy="203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Korisnici			Novi korisnici				Sesije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" y="-76200"/>
            <a:ext cx="5029200" cy="357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" y="3167200"/>
            <a:ext cx="5029200" cy="356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400" y="3243400"/>
            <a:ext cx="6400799" cy="338039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>
            <a:spLocks noGrp="1"/>
          </p:cNvSpPr>
          <p:nvPr>
            <p:ph type="body" idx="4294967295"/>
          </p:nvPr>
        </p:nvSpPr>
        <p:spPr>
          <a:xfrm>
            <a:off x="6376275" y="658650"/>
            <a:ext cx="4834800" cy="236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nastavnici = 353</a:t>
            </a:r>
            <a:br>
              <a:rPr lang="en-US">
                <a:solidFill>
                  <a:srgbClr val="7F7F7F"/>
                </a:solidFill>
              </a:rPr>
            </a:br>
            <a:endParaRPr>
              <a:solidFill>
                <a:srgbClr val="7F7F7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učenici = 5 807</a:t>
            </a:r>
            <a:endParaRPr>
              <a:solidFill>
                <a:srgbClr val="7F7F7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7F7F7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</a:rPr>
              <a:t>Bio, Fiz, Kem, Mat |7. i 8. OŠ, 1. i 2. SŠ</a:t>
            </a: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" y="0"/>
            <a:ext cx="5029201" cy="358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" y="3193375"/>
            <a:ext cx="5029201" cy="357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400" y="0"/>
            <a:ext cx="6400800" cy="33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6401" y="3336599"/>
            <a:ext cx="6400799" cy="335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" y="76200"/>
            <a:ext cx="5029200" cy="354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76200"/>
            <a:ext cx="6400800" cy="336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160" y="3211078"/>
            <a:ext cx="5029201" cy="357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6400" y="3310928"/>
            <a:ext cx="6400800" cy="337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1" y="76200"/>
            <a:ext cx="5029199" cy="355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0"/>
            <a:ext cx="6400800" cy="332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160" y="3237113"/>
            <a:ext cx="5029199" cy="352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6400" y="3324688"/>
            <a:ext cx="6400800" cy="331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" y="0"/>
            <a:ext cx="5029199" cy="355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0"/>
            <a:ext cx="6400800" cy="33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160" y="3180348"/>
            <a:ext cx="5029200" cy="36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6400" y="3345873"/>
            <a:ext cx="6400800" cy="338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Widescreen</PresentationFormat>
  <Paragraphs>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Open Sans</vt:lpstr>
      <vt:lpstr>Open Sans Light</vt:lpstr>
      <vt:lpstr>Open Sans ExtraBold</vt:lpstr>
      <vt:lpstr>Arial</vt:lpstr>
      <vt:lpstr>Custom Design</vt:lpstr>
      <vt:lpstr>Otvorenost kroz faze  digitalni obrazovni sadržaji u II. fazi projekta e-Škole</vt:lpstr>
      <vt:lpstr>predmetni DOS  &amp;  međupredmetne teme</vt:lpstr>
      <vt:lpstr>PowerPoint Presentation</vt:lpstr>
      <vt:lpstr>Usporedba rezultata korištenja DOS-a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Koncept Digitalnih Obrazovnih Sadržaja</vt:lpstr>
      <vt:lpstr>Koncept Digitalnih Obrazovnih Sadržaja</vt:lpstr>
      <vt:lpstr>PowerPoint Presentation</vt:lpstr>
      <vt:lpstr>PowerPoint Presentation</vt:lpstr>
      <vt:lpstr>Otvorenost kroz faze: digitalni obrazovni sadržaji u II. fazi projekta e-Škole  CUC @Šibenik, 26. do 28. listopada 2022.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Otvorenost kroz faze  digitalni obrazovni sadržaji u II. fazi projekta e-Škole</dc:title>
  <dc:creator>Ljerka Čulina</dc:creator>
  <cp:lastModifiedBy>Ljerka Čulina</cp:lastModifiedBy>
  <cp:revision>1</cp:revision>
  <dcterms:modified xsi:type="dcterms:W3CDTF">2022-10-01T11:33:24Z</dcterms:modified>
</cp:coreProperties>
</file>