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1" r:id="rId4"/>
    <p:sldId id="258" r:id="rId5"/>
    <p:sldId id="262" r:id="rId6"/>
    <p:sldId id="260" r:id="rId7"/>
    <p:sldId id="263" r:id="rId8"/>
    <p:sldId id="264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8B1AC4-5326-4B08-AF85-84094A5A0C50}" v="174" dt="2021-10-07T20:24:54.979"/>
    <p1510:client id="{F75035DD-ED88-B255-7C50-DC4CD096CFB5}" v="84" dt="2021-10-07T20:41:11.3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9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1818-E75A-458F-AC5B-0E9A2C76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6" y="448056"/>
            <a:ext cx="11292840" cy="3401568"/>
          </a:xfrm>
        </p:spPr>
        <p:txBody>
          <a:bodyPr anchor="b">
            <a:normAutofit/>
          </a:bodyPr>
          <a:lstStyle>
            <a:lvl1pPr algn="l"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E64DE-978B-4F95-BB3C-D027D800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CC717-08C5-4F3E-B8AA-BA93C8755982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6B5700-AA45-4E20-8BE5-27620411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5B7199-CC00-4D38-8B48-F8A539112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BC76EC-3453-4CE0-A71D-BD219407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Friday, September 30,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120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733FC-38A1-463C-BF3D-0D99784E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D076A-A004-4560-A43B-028624E20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8056" y="1956816"/>
            <a:ext cx="11301984" cy="3995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FBA60-9309-4F2A-9FA9-305C4AFB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3CF612A-4CB0-4F57-9A87-F049CECB184D}" type="datetime2">
              <a:rPr lang="en-US" smtClean="0"/>
              <a:t>Friday, September 30,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BF451-928F-4E55-8A76-111D0E21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EC161-BA80-4E93-AEB1-B61E38C0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60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44E3E-5EFE-4FCB-86A2-5E20CC652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232136" y="448056"/>
            <a:ext cx="1581912" cy="5504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5005E-2E0C-4200-BF29-1135A35EE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8912" y="438912"/>
            <a:ext cx="9436608" cy="5504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BBBED-3B21-4271-BC0F-BBA258B5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F397F40-C8F7-4897-A6B8-241042F913A9}" type="datetime2">
              <a:rPr lang="en-US" smtClean="0"/>
              <a:t>Friday, September 30,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9CED5-56F3-4943-8143-918F7A86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7180-7248-4741-8E3B-9AAFB414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86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7685-BDD9-488F-B082-33592E0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B5FF-7FB5-4B8A-BF1C-48765D40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3783013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A03860-F8F0-4186-B5D0-72C935B2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B9D802-9E36-42DA-B6CA-6C937CBE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227B5A7-BF66-4C50-9DAD-A24070310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Friday, September 30,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896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2B8D-DB20-44D1-84BC-F7668591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448056"/>
            <a:ext cx="11311128" cy="3401568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4C298-618E-4642-8F2B-8DD253ED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3ECD5-2EEA-457B-9C93-36F8AF36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10EDCA73-0A86-4195-A787-75037827079D}" type="datetime2">
              <a:rPr lang="en-US" smtClean="0"/>
              <a:t>Friday, September 30,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A15D4-F172-4025-9290-C8F5D419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6CD73-9984-4E1D-BD74-37115C1F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FAD47-5E44-4EE5-A422-A77593F8F3A3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16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4E41-AB27-418C-AA9E-8F863DDE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9E10A-E18D-4122-A71B-0A22F695E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1735200"/>
            <a:ext cx="5431536" cy="4214750"/>
          </a:xfrm>
        </p:spPr>
        <p:txBody>
          <a:bodyPr/>
          <a:lstStyle>
            <a:lvl1pPr marL="450000">
              <a:defRPr/>
            </a:lvl1pPr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25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B980D-2720-431B-88C8-4D837023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1735200"/>
            <a:ext cx="5431536" cy="4214750"/>
          </a:xfrm>
        </p:spPr>
        <p:txBody>
          <a:bodyPr/>
          <a:lstStyle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43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EB211-F6F7-4C53-B25F-F1EBF7A8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3C75374-B296-498E-A935-80631EA9020D}" type="datetime2">
              <a:rPr lang="en-US" smtClean="0"/>
              <a:t>Friday, September 30,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830D-482E-415E-B855-D561B94B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FB2AC-9F49-4D35-8C5E-ECECC6B1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60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5D59-DC0A-4295-8714-902B54B9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114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A33E2-E7AE-4E37-9DF1-69697E45D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E79D5-E651-4B82-AFAA-DE6E16AC3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91196-F771-42C3-A726-A4ECF561F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360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6BA18-D373-4B5F-B812-5D5E4C237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9360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95D0EB-9F99-4C95-ADA6-AC6B493C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B098B728-214A-4ABC-8432-5B3A5A66A987}" type="datetime2">
              <a:rPr lang="en-US" smtClean="0"/>
              <a:t>Friday, September 30, 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69A9-1E48-4683-8873-D888C39E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7E419C-3010-4562-BA4B-ECBC2DBE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29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8066-A255-4886-A4B0-2AC829A7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5559552"/>
          </a:xfrm>
        </p:spPr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8D80A-6560-46E3-AF30-9CEC54EA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015F02D0-6806-43AF-9888-2359BF40C204}" type="datetime2">
              <a:rPr lang="en-US" smtClean="0"/>
              <a:t>Friday, September 30,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673C2-FB1E-46F5-8CFB-93B9DB80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E2120-410F-4382-81AB-37F161F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47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02222-E41B-48E7-BF06-5C5509D6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EE14D2D-B1AF-4197-82D6-FC1F8BD05681}" type="datetime2">
              <a:rPr lang="en-US" smtClean="0"/>
              <a:t>Friday, September 30,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636E3-B721-46E8-882F-C123530F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C1178-3E0E-449A-B799-009C04C0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16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3392-4FF4-4922-A14E-8AA23A9B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FB38E-5055-4C9B-9A3B-A7B3A4887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832" y="393192"/>
            <a:ext cx="7379208" cy="555955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C2DB-2ED3-408C-BFF2-F413C9D8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3550"/>
            <a:ext cx="3447288" cy="421919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74FDF-3000-4B2C-AC88-8CE34D68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98771CEB-9838-4245-91B8-EFBAFE2D8B44}" type="datetime2">
              <a:rPr lang="en-US" smtClean="0"/>
              <a:t>Friday, September 30,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0B7F4-5B8C-49BD-9BDA-FCBD13E2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2BC00-0803-4A53-8657-91CE0DB8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40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C2A98-C272-40D9-B75A-77A3D586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50DAC-9AC3-4A9A-91B7-6C95E4362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0832" y="441324"/>
            <a:ext cx="7373112" cy="55114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21B04-C243-49A9-B5D3-483379290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5200"/>
            <a:ext cx="3447288" cy="42147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E949C-DD35-44F6-B45A-35134D7E1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1D3F6BF-A585-41F8-88DF-7E5D069F892A}" type="datetime2">
              <a:rPr lang="en-US" smtClean="0"/>
              <a:t>Friday, September 30,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70102-4B8E-4FEC-9BB7-97FDC1EA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693AF-08A9-4388-A9B8-174D5395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8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DBCE8-F60C-4E3A-83C0-BDE8DD2D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114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C57F-72F2-48BC-B1EE-1F2C6155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33550"/>
            <a:ext cx="11293200" cy="37830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BC45-A4BC-4EE5-82B1-8BC7912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E1300-1995-409E-B058-59180872B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9030E9-7F3B-403F-96B2-7C2C627C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Friday, September 30,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2798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0000" indent="-448056" algn="l" defTabSz="914400" rtl="0" eaLnBrk="1" latinLnBrk="0" hangingPunct="1">
        <a:lnSpc>
          <a:spcPct val="140000"/>
        </a:lnSpc>
        <a:spcBef>
          <a:spcPts val="10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1pPr>
      <a:lvl2pPr marL="9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2pPr>
      <a:lvl3pPr marL="13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3pPr>
      <a:lvl4pPr marL="18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4pPr>
      <a:lvl5pPr marL="22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python.org/moin/TkInter" TargetMode="External"/><Relationship Id="rId2" Type="http://schemas.openxmlformats.org/officeDocument/2006/relationships/hyperlink" Target="https://www.w3schools.com/python/python_intro.as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D5FC9B-9BC3-4C49-A2EA-11324B2CE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51A33C-CE55-42E3-BFB2-8BC6634B3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9A0505-A6DD-4BC1-9CA6-9D202A949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0100" y="450000"/>
            <a:ext cx="6311901" cy="554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80100" y="1134857"/>
            <a:ext cx="6688530" cy="2289612"/>
          </a:xfrm>
        </p:spPr>
        <p:txBody>
          <a:bodyPr>
            <a:normAutofit fontScale="90000"/>
          </a:bodyPr>
          <a:lstStyle/>
          <a:p>
            <a:r>
              <a:rPr lang="en-US" sz="4400" i="0" dirty="0">
                <a:solidFill>
                  <a:schemeClr val="tx1"/>
                </a:solidFill>
                <a:ea typeface="+mj-lt"/>
                <a:cs typeface="+mj-lt"/>
              </a:rPr>
              <a:t>SQL</a:t>
            </a:r>
            <a:r>
              <a:rPr lang="hr-HR" sz="4400" i="0" dirty="0">
                <a:solidFill>
                  <a:schemeClr val="tx1"/>
                </a:solidFill>
                <a:ea typeface="+mj-lt"/>
                <a:cs typeface="+mj-lt"/>
              </a:rPr>
              <a:t>ITE</a:t>
            </a:r>
            <a:r>
              <a:rPr lang="hr-HR" sz="4400" i="0" dirty="0">
                <a:solidFill>
                  <a:srgbClr val="FF0000"/>
                </a:solidFill>
                <a:ea typeface="+mj-lt"/>
                <a:cs typeface="+mj-lt"/>
              </a:rPr>
              <a:t> </a:t>
            </a:r>
            <a:r>
              <a:rPr lang="en-US" sz="4400" i="0" dirty="0">
                <a:ea typeface="+mj-lt"/>
                <a:cs typeface="+mj-lt"/>
              </a:rPr>
              <a:t>BAZA PODATAKA I PYTHON GUI U REPLIT ONLINE OKRUŽENJU 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30101" y="4471416"/>
            <a:ext cx="5430100" cy="1067526"/>
          </a:xfrm>
        </p:spPr>
        <p:txBody>
          <a:bodyPr vert="horz" lIns="0" tIns="0" rIns="91440" bIns="0" rtlCol="0" anchor="t">
            <a:normAutofit/>
          </a:bodyPr>
          <a:lstStyle/>
          <a:p>
            <a:r>
              <a:rPr lang="en-US" dirty="0">
                <a:solidFill>
                  <a:srgbClr val="E2E8E6">
                    <a:alpha val="55000"/>
                  </a:srgbClr>
                </a:solidFill>
              </a:rPr>
              <a:t>Bojan </a:t>
            </a:r>
            <a:r>
              <a:rPr lang="en-US" dirty="0" err="1">
                <a:solidFill>
                  <a:srgbClr val="E2E8E6">
                    <a:alpha val="55000"/>
                  </a:srgbClr>
                </a:solidFill>
              </a:rPr>
              <a:t>Bembić</a:t>
            </a:r>
          </a:p>
          <a:p>
            <a:r>
              <a:rPr lang="en-US" dirty="0">
                <a:solidFill>
                  <a:srgbClr val="E2E8E6">
                    <a:alpha val="55000"/>
                  </a:srgbClr>
                </a:solidFill>
              </a:rPr>
              <a:t>Davorin Grabar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CC4060-6621-49EA-A90C-71567A922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30101" y="4122000"/>
            <a:ext cx="54301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ka 4">
            <a:extLst>
              <a:ext uri="{FF2B5EF4-FFF2-40B4-BE49-F238E27FC236}">
                <a16:creationId xmlns:a16="http://schemas.microsoft.com/office/drawing/2014/main" id="{DA593127-D860-4E0F-A4CF-732808568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37" y="5857280"/>
            <a:ext cx="44100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99C9-FBE7-43AE-A23F-DF837CCF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Python je...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AB558-9E01-4A43-A274-A6CE561D3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4734000"/>
          </a:xfrm>
        </p:spPr>
        <p:txBody>
          <a:bodyPr vert="horz" wrap="square" lIns="0" tIns="0" rIns="91440" bIns="0" rtlCol="0" anchor="t">
            <a:normAutofit/>
          </a:bodyPr>
          <a:lstStyle/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jedan od najpopularnijih programskih jezika današnjice </a:t>
            </a:r>
          </a:p>
          <a:p>
            <a:pPr marL="449580" indent="-447675"/>
            <a:r>
              <a:rPr lang="en-US" sz="3200" dirty="0" err="1">
                <a:solidFill>
                  <a:srgbClr val="E2E8E6">
                    <a:alpha val="55000"/>
                  </a:srgbClr>
                </a:solidFill>
              </a:rPr>
              <a:t>kreirao</a:t>
            </a:r>
            <a:r>
              <a:rPr lang="en-US" sz="3200" dirty="0">
                <a:solidFill>
                  <a:srgbClr val="E2E8E6">
                    <a:alpha val="55000"/>
                  </a:srgbClr>
                </a:solidFill>
              </a:rPr>
              <a:t> Guido van Rossum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 i</a:t>
            </a:r>
            <a:r>
              <a:rPr lang="en-US" sz="3200" dirty="0">
                <a:solidFill>
                  <a:srgbClr val="E2E8E6">
                    <a:alpha val="55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E2E8E6">
                    <a:alpha val="55000"/>
                  </a:srgbClr>
                </a:solidFill>
              </a:rPr>
              <a:t>objavio</a:t>
            </a:r>
            <a:r>
              <a:rPr lang="en-US" sz="3200" dirty="0">
                <a:solidFill>
                  <a:srgbClr val="E2E8E6">
                    <a:alpha val="55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E2E8E6">
                    <a:alpha val="55000"/>
                  </a:srgbClr>
                </a:solidFill>
              </a:rPr>
              <a:t>ga</a:t>
            </a:r>
            <a:r>
              <a:rPr lang="en-US" sz="3200" dirty="0">
                <a:solidFill>
                  <a:srgbClr val="E2E8E6">
                    <a:alpha val="55000"/>
                  </a:srgbClr>
                </a:solidFill>
              </a:rPr>
              <a:t> 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1991. godine</a:t>
            </a: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i</a:t>
            </a:r>
            <a:r>
              <a:rPr lang="en-US" sz="3200" dirty="0" err="1">
                <a:solidFill>
                  <a:srgbClr val="E2E8E6">
                    <a:alpha val="55000"/>
                  </a:srgbClr>
                </a:solidFill>
              </a:rPr>
              <a:t>nterpreterski</a:t>
            </a:r>
            <a:r>
              <a:rPr lang="en-US" sz="3200" dirty="0">
                <a:solidFill>
                  <a:srgbClr val="E2E8E6">
                    <a:alpha val="55000"/>
                  </a:srgbClr>
                </a:solidFill>
              </a:rPr>
              <a:t>, </a:t>
            </a:r>
            <a:r>
              <a:rPr lang="en-US" sz="3200" dirty="0" err="1">
                <a:solidFill>
                  <a:srgbClr val="E2E8E6">
                    <a:alpha val="55000"/>
                  </a:srgbClr>
                </a:solidFill>
              </a:rPr>
              <a:t>objektno</a:t>
            </a:r>
            <a:r>
              <a:rPr lang="en-US" sz="3200" dirty="0">
                <a:solidFill>
                  <a:srgbClr val="E2E8E6">
                    <a:alpha val="55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E2E8E6">
                    <a:alpha val="55000"/>
                  </a:srgbClr>
                </a:solidFill>
              </a:rPr>
              <a:t>orijentirani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 programski jezik jednostavne sintakse</a:t>
            </a: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jezik s velikom zajednicom 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developera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 koji se koristi u razne svrhe</a:t>
            </a:r>
          </a:p>
          <a:p>
            <a:pPr marL="1905" indent="0">
              <a:buNone/>
            </a:pPr>
            <a:endParaRPr lang="hr-HR" sz="3200" dirty="0">
              <a:solidFill>
                <a:srgbClr val="E2E8E6">
                  <a:alpha val="55000"/>
                </a:srgbClr>
              </a:solidFill>
            </a:endParaRPr>
          </a:p>
          <a:p>
            <a:pPr marL="449580" indent="-447675"/>
            <a:endParaRPr lang="en-US" sz="3200" dirty="0">
              <a:solidFill>
                <a:srgbClr val="E2E8E6">
                  <a:alpha val="55000"/>
                </a:srgbClr>
              </a:solidFill>
            </a:endParaRPr>
          </a:p>
        </p:txBody>
      </p:sp>
      <p:pic>
        <p:nvPicPr>
          <p:cNvPr id="1030" name="Picture 6" descr="Python Png Pic - Python Software Logo Png, Transparent Png - kindpng">
            <a:extLst>
              <a:ext uri="{FF2B5EF4-FFF2-40B4-BE49-F238E27FC236}">
                <a16:creationId xmlns:a16="http://schemas.microsoft.com/office/drawing/2014/main" id="{1883C178-3A54-46E7-BD2A-A4AA6C2CF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318" y="301275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C574263-4142-47FE-A991-42BD83883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426" y="4128417"/>
            <a:ext cx="3791428" cy="70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73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99C9-FBE7-43AE-A23F-DF837CCF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Python </a:t>
            </a:r>
            <a:r>
              <a:rPr lang="hr-HR" sz="4000" dirty="0"/>
              <a:t>se koristi za: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AB558-9E01-4A43-A274-A6CE561D3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4734000"/>
          </a:xfrm>
        </p:spPr>
        <p:txBody>
          <a:bodyPr vert="horz" wrap="square" lIns="0" tIns="0" rIns="91440" bIns="0" rtlCol="0" anchor="t">
            <a:normAutofit/>
          </a:bodyPr>
          <a:lstStyle/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razvoj web aplikacija (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Django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, 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Flask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…)</a:t>
            </a: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numeričke i znanstvene kalkulacije (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ScyPy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, 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Pandas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…)</a:t>
            </a: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razvoj igara (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Pygame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…)</a:t>
            </a: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razvoj desktop aplikacija (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Tkinter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…)</a:t>
            </a:r>
          </a:p>
          <a:p>
            <a:pPr marL="449580" indent="-447675"/>
            <a:endParaRPr lang="en-US" sz="3200" dirty="0">
              <a:solidFill>
                <a:srgbClr val="E2E8E6">
                  <a:alpha val="55000"/>
                </a:srgbClr>
              </a:solidFill>
            </a:endParaRPr>
          </a:p>
        </p:txBody>
      </p:sp>
      <p:pic>
        <p:nvPicPr>
          <p:cNvPr id="1030" name="Picture 6" descr="Python Png Pic - Python Software Logo Png, Transparent Png - kindpng">
            <a:extLst>
              <a:ext uri="{FF2B5EF4-FFF2-40B4-BE49-F238E27FC236}">
                <a16:creationId xmlns:a16="http://schemas.microsoft.com/office/drawing/2014/main" id="{1883C178-3A54-46E7-BD2A-A4AA6C2CF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318" y="301275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526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99C9-FBE7-43AE-A23F-DF837CCF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 err="1"/>
              <a:t>Tkinter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AB558-9E01-4A43-A274-A6CE561D3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wrap="square" lIns="0" tIns="0" rIns="91440" bIns="0" rtlCol="0" anchor="t">
            <a:normAutofit/>
          </a:bodyPr>
          <a:lstStyle/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najčešće korišten modul za izradu grafičkog korisničkog sučelja u jeziku 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Python</a:t>
            </a:r>
            <a:endParaRPr lang="en-US" sz="3200" dirty="0">
              <a:solidFill>
                <a:srgbClr val="E2E8E6">
                  <a:alpha val="55000"/>
                </a:srgbClr>
              </a:solidFill>
            </a:endParaRPr>
          </a:p>
        </p:txBody>
      </p:sp>
      <p:pic>
        <p:nvPicPr>
          <p:cNvPr id="2050" name="Picture 2" descr="John Elder on Twitter: &amp;quot;Free Video: Build a Status Bar using TKinter and  Python #python #tkinter #pythonTKinter #python3 #PythonGUI #GUI #coding  #LearnToCode #Codemy #JohnElder #coder #hacker #learnPython  #CodingChallenge #learningtocode #cs #webdev ...">
            <a:extLst>
              <a:ext uri="{FF2B5EF4-FFF2-40B4-BE49-F238E27FC236}">
                <a16:creationId xmlns:a16="http://schemas.microsoft.com/office/drawing/2014/main" id="{02A11386-C09F-47B3-AD9C-77A52940C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898" y="3604333"/>
            <a:ext cx="2679358" cy="301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2.png">
            <a:extLst>
              <a:ext uri="{FF2B5EF4-FFF2-40B4-BE49-F238E27FC236}">
                <a16:creationId xmlns:a16="http://schemas.microsoft.com/office/drawing/2014/main" id="{91344F36-FC5B-494D-B24B-CBD12460624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778093" y="3604333"/>
            <a:ext cx="5759450" cy="230759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044439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99C9-FBE7-43AE-A23F-DF837CCF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/>
              <a:t>SQLite3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AB558-9E01-4A43-A274-A6CE561D3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wrap="square" lIns="0" tIns="0" rIns="91440" bIns="0" rtlCol="0" anchor="t">
            <a:normAutofit/>
          </a:bodyPr>
          <a:lstStyle/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najčešće korišten modul za izradu grafičkog korisničkog sučelja u jeziku 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Python</a:t>
            </a:r>
            <a:endParaRPr lang="en-US" sz="3200" dirty="0">
              <a:solidFill>
                <a:srgbClr val="E2E8E6">
                  <a:alpha val="55000"/>
                </a:srgbClr>
              </a:solidFill>
            </a:endParaRPr>
          </a:p>
        </p:txBody>
      </p:sp>
      <p:pic>
        <p:nvPicPr>
          <p:cNvPr id="4098" name="Picture 2" descr="SQLite">
            <a:extLst>
              <a:ext uri="{FF2B5EF4-FFF2-40B4-BE49-F238E27FC236}">
                <a16:creationId xmlns:a16="http://schemas.microsoft.com/office/drawing/2014/main" id="{F7B6AA29-B655-459D-8B78-068CEE91E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031" y="516928"/>
            <a:ext cx="209550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799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99C9-FBE7-43AE-A23F-DF837CCF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 err="1"/>
              <a:t>Replit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AB558-9E01-4A43-A274-A6CE561D3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4603456"/>
          </a:xfrm>
        </p:spPr>
        <p:txBody>
          <a:bodyPr vert="horz" wrap="square" lIns="0" tIns="0" rIns="91440" bIns="0" rtlCol="0" anchor="t">
            <a:normAutofit/>
          </a:bodyPr>
          <a:lstStyle/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je integrirana razvojna okolina (IDE) u oblaku</a:t>
            </a: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sustav koji podržava veliki broj programskih jezika (</a:t>
            </a:r>
            <a:r>
              <a:rPr lang="hr-HR" sz="2000" dirty="0" err="1">
                <a:solidFill>
                  <a:srgbClr val="E2E8E6">
                    <a:alpha val="55000"/>
                  </a:srgbClr>
                </a:solidFill>
              </a:rPr>
              <a:t>Python</a:t>
            </a:r>
            <a:r>
              <a:rPr lang="hr-HR" sz="2000" dirty="0">
                <a:solidFill>
                  <a:srgbClr val="E2E8E6">
                    <a:alpha val="55000"/>
                  </a:srgbClr>
                </a:solidFill>
              </a:rPr>
              <a:t>, C, C++, Java, </a:t>
            </a:r>
            <a:r>
              <a:rPr lang="hr-HR" sz="2000" dirty="0" err="1">
                <a:solidFill>
                  <a:srgbClr val="E2E8E6">
                    <a:alpha val="55000"/>
                  </a:srgbClr>
                </a:solidFill>
              </a:rPr>
              <a:t>Javascript</a:t>
            </a:r>
            <a:r>
              <a:rPr lang="hr-HR" sz="2000" dirty="0">
                <a:solidFill>
                  <a:srgbClr val="E2E8E6">
                    <a:alpha val="55000"/>
                  </a:srgbClr>
                </a:solidFill>
              </a:rPr>
              <a:t>, </a:t>
            </a:r>
            <a:r>
              <a:rPr lang="hr-HR" sz="2000" dirty="0" err="1">
                <a:solidFill>
                  <a:srgbClr val="E2E8E6">
                    <a:alpha val="55000"/>
                  </a:srgbClr>
                </a:solidFill>
              </a:rPr>
              <a:t>Ruby</a:t>
            </a:r>
            <a:r>
              <a:rPr lang="hr-HR" sz="2000" dirty="0">
                <a:solidFill>
                  <a:srgbClr val="E2E8E6">
                    <a:alpha val="55000"/>
                  </a:srgbClr>
                </a:solidFill>
              </a:rPr>
              <a:t>, HTML, CSS, JS, PHP...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)</a:t>
            </a: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omogućava suradnju više osoba (npr. nastavnik-učenik) u realnom vremenu</a:t>
            </a: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besplatan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  <a:sym typeface="Wingdings" panose="05000000000000000000" pitchFamily="2" charset="2"/>
              </a:rPr>
              <a:t> :)</a:t>
            </a:r>
            <a:endParaRPr lang="hr-HR" sz="3200" dirty="0">
              <a:solidFill>
                <a:srgbClr val="E2E8E6">
                  <a:alpha val="55000"/>
                </a:srgbClr>
              </a:solidFill>
            </a:endParaRPr>
          </a:p>
          <a:p>
            <a:pPr marL="449580" indent="-447675"/>
            <a:endParaRPr lang="hr-HR" sz="3200" dirty="0">
              <a:solidFill>
                <a:srgbClr val="E2E8E6">
                  <a:alpha val="55000"/>
                </a:srgbClr>
              </a:solidFill>
            </a:endParaRPr>
          </a:p>
        </p:txBody>
      </p:sp>
      <p:pic>
        <p:nvPicPr>
          <p:cNvPr id="3074" name="Picture 2" descr="Replit, logo Free Icon of Vector Logo">
            <a:extLst>
              <a:ext uri="{FF2B5EF4-FFF2-40B4-BE49-F238E27FC236}">
                <a16:creationId xmlns:a16="http://schemas.microsoft.com/office/drawing/2014/main" id="{AE696A0F-FBFD-4ABF-B0D4-76D9B23A8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189" y="202162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9CBD94A-0D2D-4122-8DAD-F838E076D3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7541" r="15097" b="31880"/>
          <a:stretch/>
        </p:blipFill>
        <p:spPr>
          <a:xfrm>
            <a:off x="7225776" y="4862939"/>
            <a:ext cx="4255363" cy="209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14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99C9-FBE7-43AE-A23F-DF837CCF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/>
              <a:t>Što sa svime time?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AB558-9E01-4A43-A274-A6CE561D3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4920638"/>
          </a:xfrm>
        </p:spPr>
        <p:txBody>
          <a:bodyPr vert="horz" wrap="square" lIns="0" tIns="0" rIns="91440" bIns="0" rtlCol="0" anchor="t">
            <a:normAutofit fontScale="85000" lnSpcReduction="20000"/>
          </a:bodyPr>
          <a:lstStyle/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programski baratati bazom podataka, a posebno kad se koristi GUI, daje učenicima uvid u primjenu raznih koncepata koje prethodno nauče.</a:t>
            </a: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korištenje sustava 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Replit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 omogućuje izbjegavanje potrebe za sistemskim postavljanjima sustava (instalacijom DB servera, konektora, 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portova</a:t>
            </a:r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 itd.)</a:t>
            </a: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ovo je posebno prikladno za online nastavu u kojoj su učenici dislocirani, ograničenih znanja instalacije sustava te upitnih administrativnih ovlasti na </a:t>
            </a:r>
            <a:r>
              <a:rPr lang="hr-HR" sz="3200" dirty="0" err="1">
                <a:solidFill>
                  <a:srgbClr val="E2E8E6">
                    <a:alpha val="55000"/>
                  </a:srgbClr>
                </a:solidFill>
              </a:rPr>
              <a:t>račaunalu</a:t>
            </a:r>
            <a:endParaRPr lang="hr-HR" sz="3200" dirty="0">
              <a:solidFill>
                <a:srgbClr val="E2E8E6">
                  <a:alpha val="55000"/>
                </a:srgbClr>
              </a:solidFill>
            </a:endParaRPr>
          </a:p>
          <a:p>
            <a:pPr marL="449580" indent="-447675"/>
            <a:endParaRPr lang="hr-HR" sz="3200" dirty="0">
              <a:solidFill>
                <a:srgbClr val="E2E8E6">
                  <a:alpha val="55000"/>
                </a:srgbClr>
              </a:solidFill>
            </a:endParaRPr>
          </a:p>
          <a:p>
            <a:pPr marL="449580" indent="-447675"/>
            <a:endParaRPr lang="hr-HR" sz="3200" dirty="0">
              <a:solidFill>
                <a:srgbClr val="E2E8E6">
                  <a:alpha val="55000"/>
                </a:srgbClr>
              </a:solidFill>
            </a:endParaRPr>
          </a:p>
        </p:txBody>
      </p:sp>
      <p:pic>
        <p:nvPicPr>
          <p:cNvPr id="3074" name="Picture 2" descr="Replit, logo Free Icon of Vector Logo">
            <a:extLst>
              <a:ext uri="{FF2B5EF4-FFF2-40B4-BE49-F238E27FC236}">
                <a16:creationId xmlns:a16="http://schemas.microsoft.com/office/drawing/2014/main" id="{AE696A0F-FBFD-4ABF-B0D4-76D9B23A8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189" y="202162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815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99C9-FBE7-43AE-A23F-DF837CCF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/>
              <a:t>Pitanja?</a:t>
            </a:r>
            <a:endParaRPr lang="en-US" sz="4000" dirty="0"/>
          </a:p>
        </p:txBody>
      </p:sp>
      <p:pic>
        <p:nvPicPr>
          <p:cNvPr id="5122" name="Picture 2" descr="Q&amp;amp;A - STM – Sea Traffic Management">
            <a:extLst>
              <a:ext uri="{FF2B5EF4-FFF2-40B4-BE49-F238E27FC236}">
                <a16:creationId xmlns:a16="http://schemas.microsoft.com/office/drawing/2014/main" id="{167B9E66-4754-4F20-98CF-BDBE16B0A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149" y="1938655"/>
            <a:ext cx="5439700" cy="351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12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99C9-FBE7-43AE-A23F-DF837CCF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/>
              <a:t>Izvori: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AB558-9E01-4A43-A274-A6CE561D3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wrap="square" lIns="0" tIns="0" rIns="91440" bIns="0" rtlCol="0" anchor="t">
            <a:normAutofit/>
          </a:bodyPr>
          <a:lstStyle/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  <a:hlinkClick r:id="rId2"/>
              </a:rPr>
              <a:t>https://www.w3schools.com/python/python_intro.asp</a:t>
            </a:r>
            <a:endParaRPr lang="hr-HR" sz="3200" dirty="0">
              <a:solidFill>
                <a:srgbClr val="E2E8E6">
                  <a:alpha val="55000"/>
                </a:srgbClr>
              </a:solidFill>
            </a:endParaRP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  <a:hlinkClick r:id="rId3"/>
              </a:rPr>
              <a:t>https://wiki.python.org/moin/TkInter</a:t>
            </a:r>
            <a:endParaRPr lang="hr-HR" sz="3200" dirty="0">
              <a:solidFill>
                <a:srgbClr val="E2E8E6">
                  <a:alpha val="55000"/>
                </a:srgbClr>
              </a:solidFill>
            </a:endParaRP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https://www.sqlite.org/index.html</a:t>
            </a:r>
          </a:p>
          <a:p>
            <a:pPr marL="449580" indent="-447675"/>
            <a:r>
              <a:rPr lang="hr-HR" sz="3200" dirty="0">
                <a:solidFill>
                  <a:srgbClr val="E2E8E6">
                    <a:alpha val="55000"/>
                  </a:srgbClr>
                </a:solidFill>
              </a:rPr>
              <a:t>https://replit.com/site/ide</a:t>
            </a:r>
          </a:p>
          <a:p>
            <a:pPr marL="449580" indent="-447675"/>
            <a:endParaRPr lang="hr-HR" sz="3200" dirty="0">
              <a:solidFill>
                <a:srgbClr val="E2E8E6">
                  <a:alpha val="55000"/>
                </a:srgbClr>
              </a:solidFill>
            </a:endParaRPr>
          </a:p>
          <a:p>
            <a:pPr marL="449580" indent="-447675"/>
            <a:endParaRPr lang="en-US" sz="3200" dirty="0">
              <a:solidFill>
                <a:srgbClr val="E2E8E6">
                  <a:alpha val="55000"/>
                </a:srgbClr>
              </a:solidFill>
            </a:endParaRPr>
          </a:p>
        </p:txBody>
      </p:sp>
      <p:pic>
        <p:nvPicPr>
          <p:cNvPr id="1030" name="Picture 6" descr="Python Png Pic - Python Software Logo Png, Transparent Png - kindpng">
            <a:extLst>
              <a:ext uri="{FF2B5EF4-FFF2-40B4-BE49-F238E27FC236}">
                <a16:creationId xmlns:a16="http://schemas.microsoft.com/office/drawing/2014/main" id="{1883C178-3A54-46E7-BD2A-A4AA6C2CF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866" y="510905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398509"/>
      </p:ext>
    </p:extLst>
  </p:cSld>
  <p:clrMapOvr>
    <a:masterClrMapping/>
  </p:clrMapOvr>
</p:sld>
</file>

<file path=ppt/theme/theme1.xml><?xml version="1.0" encoding="utf-8"?>
<a:theme xmlns:a="http://schemas.openxmlformats.org/drawingml/2006/main" name="ThinLineVTI">
  <a:themeElements>
    <a:clrScheme name="AnalogousFromLightSeedLeftStep">
      <a:dk1>
        <a:srgbClr val="000000"/>
      </a:dk1>
      <a:lt1>
        <a:srgbClr val="FFFFFF"/>
      </a:lt1>
      <a:dk2>
        <a:srgbClr val="243141"/>
      </a:dk2>
      <a:lt2>
        <a:srgbClr val="E2E8E6"/>
      </a:lt2>
      <a:accent1>
        <a:srgbClr val="C696A6"/>
      </a:accent1>
      <a:accent2>
        <a:srgbClr val="BA7FAB"/>
      </a:accent2>
      <a:accent3>
        <a:srgbClr val="BE96C6"/>
      </a:accent3>
      <a:accent4>
        <a:srgbClr val="987FBA"/>
      </a:accent4>
      <a:accent5>
        <a:srgbClr val="9696C6"/>
      </a:accent5>
      <a:accent6>
        <a:srgbClr val="7F97BA"/>
      </a:accent6>
      <a:hlink>
        <a:srgbClr val="568F7C"/>
      </a:hlink>
      <a:folHlink>
        <a:srgbClr val="7F7F7F"/>
      </a:folHlink>
    </a:clrScheme>
    <a:fontScheme name="Custom 3">
      <a:majorFont>
        <a:latin typeface="Sagona Book"/>
        <a:ea typeface=""/>
        <a:cs typeface=""/>
      </a:majorFont>
      <a:minorFont>
        <a:latin typeface="Univer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nLineVTI" id="{DA2A884B-D36C-4F63-9FE8-3C89F2B99A40}" vid="{62C1F77B-42AE-47B9-869B-5CE48C8ED8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930</TotalTime>
  <Words>261</Words>
  <Application>Microsoft Office PowerPoint</Application>
  <PresentationFormat>Široki zaslon</PresentationFormat>
  <Paragraphs>32</Paragraphs>
  <Slides>9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5" baseType="lpstr">
      <vt:lpstr>Arial</vt:lpstr>
      <vt:lpstr>Calibri Light</vt:lpstr>
      <vt:lpstr>Sagona Book</vt:lpstr>
      <vt:lpstr>Univers</vt:lpstr>
      <vt:lpstr>Wingdings</vt:lpstr>
      <vt:lpstr>ThinLineVTI</vt:lpstr>
      <vt:lpstr>SQLITE BAZA PODATAKA I PYTHON GUI U REPLIT ONLINE OKRUŽENJU </vt:lpstr>
      <vt:lpstr>Python je...</vt:lpstr>
      <vt:lpstr>Python se koristi za:</vt:lpstr>
      <vt:lpstr>Tkinter</vt:lpstr>
      <vt:lpstr>SQLite3</vt:lpstr>
      <vt:lpstr>Replit</vt:lpstr>
      <vt:lpstr>Što sa svime time?</vt:lpstr>
      <vt:lpstr>Pitanja?</vt:lpstr>
      <vt:lpstr>Izvori: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dgrabar</dc:creator>
  <cp:lastModifiedBy>Davorin Grabar</cp:lastModifiedBy>
  <cp:revision>115</cp:revision>
  <dcterms:created xsi:type="dcterms:W3CDTF">2021-10-07T19:25:27Z</dcterms:created>
  <dcterms:modified xsi:type="dcterms:W3CDTF">2022-09-30T07:52:12Z</dcterms:modified>
</cp:coreProperties>
</file>