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63" r:id="rId16"/>
    <p:sldId id="264" r:id="rId17"/>
    <p:sldId id="265" r:id="rId18"/>
    <p:sldId id="273" r:id="rId19"/>
    <p:sldId id="274" r:id="rId20"/>
    <p:sldId id="275" r:id="rId21"/>
    <p:sldId id="276" r:id="rId22"/>
    <p:sldId id="277" r:id="rId23"/>
    <p:sldId id="279" r:id="rId24"/>
    <p:sldId id="27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84D20E-EB1B-5CCE-CCDC-541F56BE1CBB}" v="665" dt="2022-10-01T15:32:46.673"/>
    <p1510:client id="{ADA0BBE6-83E8-7604-8997-8B4E662C3406}" v="494" dt="2022-10-01T15:24:31.166"/>
    <p1510:client id="{EF801965-AFA8-4BC0-9CAB-E4C887B5B94B}" v="73" dt="2022-10-01T13:59:55.5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EB46B8FB-F6A2-5F47-A6CD-A7E17E69270F}"/>
              </a:ext>
            </a:extLst>
          </p:cNvPr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419BDE93-3EC2-4E4D-BC0B-417378F49EDA}"/>
                </a:ext>
              </a:extLst>
            </p:cNvPr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FE21F82F-1EE5-8240-97F8-387DF0253FCE}"/>
                </a:ext>
              </a:extLst>
            </p:cNvPr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AE1903E3-6B5F-6B4C-9A1F-62628A050AEB}"/>
                </a:ext>
              </a:extLst>
            </p:cNvPr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F7C55863-3B37-0743-B001-1A970033FBA8}"/>
                </a:ext>
              </a:extLst>
            </p:cNvPr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932B4C24-3A58-924C-B79A-D961EF7C2C48}"/>
                </a:ext>
              </a:extLst>
            </p:cNvPr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21EF52E0-D2CF-544F-93A6-4D7B45A0483A}"/>
                </a:ext>
              </a:extLst>
            </p:cNvPr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6966CFE5-1C8C-2E4F-9B2D-A8438F5A5322}"/>
                </a:ext>
              </a:extLst>
            </p:cNvPr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9FD29EF3-A5B2-554A-A307-6BE1BCE8AF03}"/>
                </a:ext>
              </a:extLst>
            </p:cNvPr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AC1ECAD8-0CF2-934D-AA1E-C108208CDE6F}"/>
                </a:ext>
              </a:extLst>
            </p:cNvPr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DB14DED1-3A58-8C4D-902E-2A9F34043F61}"/>
                </a:ext>
              </a:extLst>
            </p:cNvPr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5D65157-5719-0341-A807-A8956595FB4C}"/>
                </a:ext>
              </a:extLst>
            </p:cNvPr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A7F23F74-B777-2A4C-8EF9-E798880D5942}"/>
                </a:ext>
              </a:extLst>
            </p:cNvPr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E3B9A050-0AE1-1D4B-A2AC-6EEF64B106D9}"/>
                </a:ext>
              </a:extLst>
            </p:cNvPr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C424FE38-F803-8D47-BF56-1B18EC2B1F03}"/>
                </a:ext>
              </a:extLst>
            </p:cNvPr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E37187F2-9212-0641-97D0-1ACD50B748A8}"/>
                </a:ext>
              </a:extLst>
            </p:cNvPr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C760C651-2AC4-564E-BEAA-AB7FAFE7F79F}"/>
                </a:ext>
              </a:extLst>
            </p:cNvPr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58B0A1B8-5BA3-3548-9511-B4904D05264B}"/>
                </a:ext>
              </a:extLst>
            </p:cNvPr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424CD779-EE9A-214D-9488-767327E373AA}"/>
                </a:ext>
              </a:extLst>
            </p:cNvPr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630D08C6-9EFB-8540-875F-2A55DED2AAE3}"/>
                </a:ext>
              </a:extLst>
            </p:cNvPr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D7E8DA86-1294-4641-9C52-6E153150641C}"/>
                </a:ext>
              </a:extLst>
            </p:cNvPr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011063C9-2A43-3348-A018-F27FACAA778D}"/>
                </a:ext>
              </a:extLst>
            </p:cNvPr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EE85C7DE-D965-244F-BD95-3A05FF4AAC61}"/>
                </a:ext>
              </a:extLst>
            </p:cNvPr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315A1389-149A-3342-A863-637D42FDB28D}"/>
                </a:ext>
              </a:extLst>
            </p:cNvPr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B149CC6F-B6C6-BE46-B451-1BF7D47A8936}"/>
                </a:ext>
              </a:extLst>
            </p:cNvPr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DAB39E9-6F50-3F4B-9DDB-FC0E0CA993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150" y="768334"/>
            <a:ext cx="5066001" cy="2866405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B2C33E-E9A6-304D-BBCB-97AD0B213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150" y="4283239"/>
            <a:ext cx="5066001" cy="1475177"/>
          </a:xfrm>
        </p:spPr>
        <p:txBody>
          <a:bodyPr anchor="b"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C75C4-E533-BE48-B528-D1A278BC39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6928" y="457200"/>
            <a:ext cx="3608205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fld id="{A5B0A250-5CC0-1746-B209-08E8B0DAE6AF}" type="datetimeFigureOut">
              <a:rPr lang="en-US" smtClean="0"/>
              <a:pPr algn="l"/>
              <a:t>10/1/2022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9BA8A-EF83-434D-A90E-0805D1104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FDDE0-90B9-AD4E-B0EB-E7464FA9C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3A3282-0389-C547-8CA6-7F3E7F27B34D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2872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7ED46EE4-CE67-DD46-A751-9FEA049A22B8}"/>
              </a:ext>
            </a:extLst>
          </p:cNvPr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55C5B70-D34F-8A49-B220-808CE2BBB7F3}"/>
                </a:ext>
              </a:extLst>
            </p:cNvPr>
            <p:cNvSpPr/>
            <p:nvPr/>
          </p:nvSpPr>
          <p:spPr>
            <a:xfrm>
              <a:off x="8928528" y="491812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BBFE624-6DBD-8541-B43B-180C0AFA21F0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6E01AC23-2120-A542-B140-5A29AA27A2C8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54689C0-9C35-9B4D-906B-DA287DA55A38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96570F0-11E0-6147-9053-E3A4B5DBA0E4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BDD97F6-A366-B54A-B889-42E97AFEDE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58E853BC-EE80-374B-B823-8D51A948C4CF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4B5B70B1-649D-9848-B5D4-6DE04D55F5F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46A2092A-2157-0A49-937F-BBAE14687DE7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F092371E-D526-AF43-816F-F7AEBA9FF16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06995714-B51E-E84A-9FD5-3AD33004E517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0FDB0CC5-76AA-6E44-8376-4EE649C1DE42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3D981F0B-8982-1C45-8D7C-30E744003823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76EEB7-1E87-0447-8CD6-DD220CF4E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8AE526-3A03-9B41-8C9F-27156E701C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08D72-182D-C947-B3F7-B74948D08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10/1/2022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6E396-D059-AF4D-A1D9-C1347978A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845B6-87C0-2F4A-8146-00E911CDF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480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78A912D-4325-C449-BF2E-F331A221C69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733514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7754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C3803ECC-8207-244B-8051-94AA5304EDD9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F2E8536-821C-3846-A152-2001B7BA4BC9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7A02781-FFB4-C04E-97FB-78D26A9E8F1C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4C29607-37D2-7A4B-98E2-2C851CD6776C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12FC7BA-80CC-1C4E-B268-B3EEA08137F1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BEBC8FB1-96B9-D84A-BD2A-BC8410EBE012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A8455B4-A778-B44D-A7E8-C45A4846D9F7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407CCA-80EF-2B45-8F8C-7D5796A61B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50095" y="976630"/>
            <a:ext cx="2268507" cy="47845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A221C3-F2D3-FC4F-938B-4C4CAC737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65150" y="976630"/>
            <a:ext cx="8264057" cy="478459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61B46-3E9A-AC48-8C84-5B46EA1EC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F8F49-5859-714C-8EE1-61A74F324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B6F69-3FFA-D94F-BA99-873D36F7F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31B40EC-87DB-A64F-9D4B-98A86F7CEFFF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7106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F0CAFDA3-320A-C24D-A7A1-20C1267EC987}"/>
              </a:ext>
            </a:extLst>
          </p:cNvPr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2411669-6E2C-2243-99CD-6BC9D724FA1F}"/>
                </a:ext>
              </a:extLst>
            </p:cNvPr>
            <p:cNvSpPr/>
            <p:nvPr/>
          </p:nvSpPr>
          <p:spPr>
            <a:xfrm>
              <a:off x="8928528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C4E0C522-0F40-ED44-A700-F1BCD1CF74F5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79B4380-CBEC-C341-A10E-5EF9A8597959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04AD70E-5490-4C4E-A05D-D67949C51A74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28A8883-9F24-0047-92B7-45B3D2E7D9C0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AC3A3BB-FD2C-FB44-9478-FA87EF229D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BF46B3B1-E981-BB40-B916-51A6D3851969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EA7DAE92-7D6B-B042-83BE-047C8EC322A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06AADCE6-4277-EA49-AF23-63B53CA6772A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8CEA343-047B-DF4E-A7A8-881C7740EA3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FCCBAA07-17CE-2740-AA04-AEDA5EAD2796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BF15C430-7951-6040-BD4C-4E996E94480E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0B3467F9-370D-5C4C-9EDE-E0CA0E401568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52A1E4-52BA-534C-AECC-35C3CF44F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15675-65B4-E14F-9785-663A83B7B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76A1E-2332-684F-BDD2-687C166BD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10/1/2022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B8CB0-B7BE-7D4F-B254-8A2F8AEC2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5A569-A063-8E40-B703-82B11D2A9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7169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231D73A-BA91-794F-8C09-4F4B41A6D08B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733583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1884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3ABDDED5-B489-454D-A72D-46C9473AB018}"/>
              </a:ext>
            </a:extLst>
          </p:cNvPr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6338A9A-49A1-B04D-B479-43604A5CD6D5}"/>
                </a:ext>
              </a:extLst>
            </p:cNvPr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3151B6D8-101B-F34D-992A-1668DB5D0067}"/>
                </a:ext>
              </a:extLst>
            </p:cNvPr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21D4DE71-EB1A-E74C-9364-5FEC5377F4EF}"/>
                </a:ext>
              </a:extLst>
            </p:cNvPr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D99A5CD-9D3A-DA46-AD96-34B9DB522051}"/>
                </a:ext>
              </a:extLst>
            </p:cNvPr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6537DF9-74F2-924C-9B63-22B100C80C92}"/>
                </a:ext>
              </a:extLst>
            </p:cNvPr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7655457-8E4D-F34C-A595-66A45E9C3A1F}"/>
                </a:ext>
              </a:extLst>
            </p:cNvPr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FB0E8D2C-8947-E44C-BC5F-F81B083DAA3E}"/>
                </a:ext>
              </a:extLst>
            </p:cNvPr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ED57F45D-85B8-AC49-A2BA-E941F1BE7F15}"/>
                </a:ext>
              </a:extLst>
            </p:cNvPr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A576359-CAE3-634C-8DF8-A834BCD7D668}"/>
                </a:ext>
              </a:extLst>
            </p:cNvPr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6343F35-6601-BD4A-B9A5-25361D0453D2}"/>
                </a:ext>
              </a:extLst>
            </p:cNvPr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ED1C169-DCD9-9C4B-91B1-519621155A64}"/>
                </a:ext>
              </a:extLst>
            </p:cNvPr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2328AC7-E0BC-0E46-A25B-11D523EC8100}"/>
                </a:ext>
              </a:extLst>
            </p:cNvPr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32BBE02A-588F-6C4D-B310-694098C6A340}"/>
                </a:ext>
              </a:extLst>
            </p:cNvPr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6751D5A0-C90A-0A44-8654-CFE1B719B353}"/>
                </a:ext>
              </a:extLst>
            </p:cNvPr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F0FA086-0D80-B74A-9B37-5EACDE30D61F}"/>
                </a:ext>
              </a:extLst>
            </p:cNvPr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022E302-2A55-8844-A50B-DC16D075E16B}"/>
                </a:ext>
              </a:extLst>
            </p:cNvPr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F4B325F5-A048-2843-A40B-3B2B31ECED76}"/>
                </a:ext>
              </a:extLst>
            </p:cNvPr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7707B616-7E85-5442-B46B-AF9426A7A0E9}"/>
                </a:ext>
              </a:extLst>
            </p:cNvPr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08914A00-D181-5847-A150-77CE67F94369}"/>
                </a:ext>
              </a:extLst>
            </p:cNvPr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DAF2D976-5F49-2848-B465-C85708A6D706}"/>
                </a:ext>
              </a:extLst>
            </p:cNvPr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5E333474-B850-354C-A2E2-01735C948D47}"/>
                </a:ext>
              </a:extLst>
            </p:cNvPr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BC25646C-71B3-4A44-A4FE-C3CABE5580BB}"/>
                </a:ext>
              </a:extLst>
            </p:cNvPr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B598CFE9-67EE-E342-9EF7-F40A1E0BE59E}"/>
                </a:ext>
              </a:extLst>
            </p:cNvPr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1E29AD13-94FE-1349-A28E-10F6E780F510}"/>
                </a:ext>
              </a:extLst>
            </p:cNvPr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50648E-B4D5-4145-84E7-46B5793EA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68351"/>
            <a:ext cx="5066001" cy="2334768"/>
          </a:xfrm>
        </p:spPr>
        <p:txBody>
          <a:bodyPr anchor="t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B92A6-7558-3148-B855-5BC58B415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4255453"/>
            <a:ext cx="5066001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0B541-D211-974B-97FE-C1F9473AB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10/1/2022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27FB0-D95A-D543-8E29-6E5F22B49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C4404-F49D-9F48-A10B-1F60870B4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D6A1FD1-D82F-3141-8687-8D7C0631C21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9635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442ECFEB-12CF-4C4F-BC8A-5816C27CA565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26C9482-2804-144B-88B2-0AF191BD757D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1363F79-96BD-9240-86E2-DF26C9C2437D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153F0BF1-DA57-1D49-82F0-802F4D385A85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CD42A1B-A03A-C946-8A2A-CE437EA433FD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591FE00-3AAF-9B4B-8107-E94D50828227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49E92E9-89A7-4842-B271-411C7DF75D2D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DC29C99-0841-9F46-AB1A-E9751DFE4487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0AB684-BDA8-014B-8DCC-125F8B8DC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40E05-0F5F-6243-AD57-66BFC33ADB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2851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70B3A4-11FE-D94C-9B93-255E36231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9638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BEEAF-F881-6E48-84AF-E5CEEF1C7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10/1/2022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472753-1CC3-9244-9AF0-6927018A6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D55D0-FCC7-AC42-9810-9B49E3348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FC736C3-88FB-244C-83B8-B2856998D221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3822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B7D16A9C-7411-5242-A59C-816B8907E3BE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997260B-7D44-7049-B605-7FD6E6CE5612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D6AF601-77C3-D74A-B1E5-7F33703A6927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DFCA921-0F9E-2E41-A285-75409E25501A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20B9E03-438B-FC42-9DA1-835D5BC3FE88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D670E1F-61CD-8940-A898-6D5092A78BB9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80C64CF-0C6A-3449-9709-AE038C4A7995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EC46D5B-957F-A24C-8E36-CC71F660EC8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058182F-7B5E-FD42-AFC6-A3848D833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768096"/>
            <a:ext cx="7333488" cy="12710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D9E4DE-75C0-C841-A68D-9D7BBAD76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2149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5C87F7-356E-9E43-97A0-D972B22853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2149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AB4C28-30CB-CC4E-A25E-F4FEFA49BC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3066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ED0191-963B-1E4C-BEC5-9B42E39514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83066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0E0BED-3EB7-BB4A-A556-FA967FB01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10/1/2022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A2466A-4D90-174C-B382-AC4674D72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EADE49-8082-214B-9742-5EE8DA2E9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5E39200-18D5-014B-BAB8-FF5D0BA15E0C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2972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7DF52F6-A06E-0343-95B8-DAAC38DB4B8C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7092C52-7052-0749-9DA0-9374DBF495AE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64E1C2F-81E1-C44D-859C-946596C950F2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3626485-4263-0A44-9561-E278A7056C33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D45AAB5-3CCC-DE4A-A962-3702911B55CC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8CAFB16F-8EDE-D44F-A51E-34EDC41E7404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DCD51329-732C-BB4C-98E5-715BAF9F8853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192B5D44-BC55-AF4C-984D-C8231B22F80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A1E9E2-564E-7049-A22F-BB5B876BA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359D05-C08D-7747-B2FC-3F62B3357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10/1/2022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FF615-BB08-A844-B689-BAA7C5040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63A67D-F96F-4849-8C83-49CC3A653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DCFAAB9-2B6B-8D4C-A748-433E2C393EA6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9477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8BCA70-D63D-40F6-B9B3-4E49B96E2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10/1/2022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F12559-BD91-4904-A24A-0CF0A2324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658BB7-74A5-4A6F-A0FF-021E68F02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509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D0914A35-7AAF-4B42-9C68-47A633EFD9D0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DABCED79-0E70-FB4D-ABF2-D859BF5556E4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8364885D-A3A4-5144-AB4E-7624F27287E6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22073D5-CC72-0549-BD26-F7AF9851BE45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1827A049-C9FD-554E-9B01-F151B0D9E86B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76832559-4D18-8744-AB91-9FCFAB732477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BF97A623-E5DC-1B44-B687-8643B9F0D741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637BBE1-2C82-4E45-B5C5-35E07B05E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1" y="764973"/>
            <a:ext cx="3609982" cy="1395043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01F2E-A734-364B-8A7D-990D6B88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832" y="770890"/>
            <a:ext cx="6112517" cy="48005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7CBAD9-5515-1748-8E77-F48160F4E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7089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A6C22B-80D4-AA42-9999-401E37B46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10/1/2022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055DE4-33E8-7F4B-9334-95EA6084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470FA5-21EE-D742-8F01-C1BAE0FDB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EF966AA-D7DF-F84D-80D4-E216A641B00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4418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210D391A-F01E-4947-8A01-95438AA0B323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D499306-B4E0-064D-8F6C-96E9C4BD04DA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F3D0241-0A21-8047-8CE3-B3FDD5FDF719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3083F97-6891-0447-957C-AB0834B826D2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2EF7D75-E7C1-5147-A03B-3EC641CF3B08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6D7CA94-94B4-C140-8C68-01C0ADFA1C71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11CD629-C318-A848-BDDE-BBA9465EBF9D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A5AC1F8-1370-E946-977E-E4CFC6947BA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4CEE63B-B967-0A48-9623-220376760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89"/>
            <a:ext cx="3609983" cy="138912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11F680-28C8-FA44-9CD5-20709DA02E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23838" y="890816"/>
            <a:ext cx="6060136" cy="4870411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D507CD-197E-BB4C-83A6-DA3FC97A22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60121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9E00AC-DF6C-D548-8A06-D6269BDB0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10/1/2022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ED113B-57D4-9A4F-BFE0-2A3963B42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0D9954-FA18-8948-AA52-21CED0594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E3EB25D-2379-5040-B990-1C99B0B7D931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8584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0D98E2-86CE-4D4F-9F8F-17C83D19A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7335835" cy="12689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04B4F2-48A4-A140-B59B-7A2ED9FD4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2160016"/>
            <a:ext cx="7335835" cy="3601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F4A7E-D5FF-BF48-8E01-8F46150ABF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6928" y="457200"/>
            <a:ext cx="360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5B0A250-5CC0-1746-B209-08E8B0DAE6AF}" type="datetimeFigureOut">
              <a:rPr lang="en-US" smtClean="0"/>
              <a:pPr/>
              <a:t>10/1/2022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31757-5039-BF46-B47A-50DA8FFBC0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5150" y="6141085"/>
            <a:ext cx="360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3FD16-4337-B940-905E-D20A26FD48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9678" y="6141085"/>
            <a:ext cx="8138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752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CUCBW" TargetMode="External"/><Relationship Id="rId2" Type="http://schemas.openxmlformats.org/officeDocument/2006/relationships/hyperlink" Target="https://www.bookwidgets.com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drazena.potocki@skole.hr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hyperlink" Target="https://bit.ly/cucBW" TargetMode="External"/><Relationship Id="rId4" Type="http://schemas.openxmlformats.org/officeDocument/2006/relationships/hyperlink" Target="mailto:ksenija.lekic@skole.hr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/Bookwidgets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6F2B51C-9578-EB41-A17E-FFF9D491A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4E9CAEA-4CF4-D249-8127-CD2FA20187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85">
              <a:extLst>
                <a:ext uri="{FF2B5EF4-FFF2-40B4-BE49-F238E27FC236}">
                  <a16:creationId xmlns:a16="http://schemas.microsoft.com/office/drawing/2014/main" id="{E51EDD93-C3A3-DF47-BCFC-43B049E34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 86">
              <a:extLst>
                <a:ext uri="{FF2B5EF4-FFF2-40B4-BE49-F238E27FC236}">
                  <a16:creationId xmlns:a16="http://schemas.microsoft.com/office/drawing/2014/main" id="{D574DB0D-896A-D649-89B1-33753E1D46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87">
              <a:extLst>
                <a:ext uri="{FF2B5EF4-FFF2-40B4-BE49-F238E27FC236}">
                  <a16:creationId xmlns:a16="http://schemas.microsoft.com/office/drawing/2014/main" id="{62256DD9-FEA3-4A40-80D1-B33F0FF158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 88">
              <a:extLst>
                <a:ext uri="{FF2B5EF4-FFF2-40B4-BE49-F238E27FC236}">
                  <a16:creationId xmlns:a16="http://schemas.microsoft.com/office/drawing/2014/main" id="{534E9839-EAD7-3C49-8D10-E4BFE08208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 89">
              <a:extLst>
                <a:ext uri="{FF2B5EF4-FFF2-40B4-BE49-F238E27FC236}">
                  <a16:creationId xmlns:a16="http://schemas.microsoft.com/office/drawing/2014/main" id="{DDFC3FA6-9BB5-A34E-9337-A2E9A1EED9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97">
              <a:extLst>
                <a:ext uri="{FF2B5EF4-FFF2-40B4-BE49-F238E27FC236}">
                  <a16:creationId xmlns:a16="http://schemas.microsoft.com/office/drawing/2014/main" id="{45000D9E-4AD7-5A4F-8E99-302F388C83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81775" y="1205090"/>
            <a:ext cx="6479629" cy="2866405"/>
          </a:xfrm>
        </p:spPr>
        <p:txBody>
          <a:bodyPr>
            <a:normAutofit/>
          </a:bodyPr>
          <a:lstStyle/>
          <a:p>
            <a:pPr algn="ctr"/>
            <a:r>
              <a:rPr lang="en-US" dirty="0" err="1"/>
              <a:t>BookWidgets</a:t>
            </a:r>
            <a:r>
              <a:rPr lang="en-US" dirty="0"/>
              <a:t> 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matematika</a:t>
            </a:r>
            <a:r>
              <a:rPr lang="en-US" dirty="0"/>
              <a:t> se vole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02996" y="5454117"/>
            <a:ext cx="7027897" cy="415812"/>
          </a:xfrm>
        </p:spPr>
        <p:txBody>
          <a:bodyPr vert="horz" lIns="91440" tIns="45720" rIns="91440" bIns="45720" rtlCol="0">
            <a:noAutofit/>
          </a:bodyPr>
          <a:lstStyle/>
          <a:p>
            <a:pPr algn="r"/>
            <a:r>
              <a:rPr lang="en-US" sz="2800">
                <a:cs typeface="Calibri"/>
              </a:rPr>
              <a:t>Antonela </a:t>
            </a:r>
            <a:r>
              <a:rPr lang="en-US" sz="2800" err="1">
                <a:cs typeface="Calibri"/>
              </a:rPr>
              <a:t>Matajić</a:t>
            </a:r>
            <a:r>
              <a:rPr lang="en-US" sz="2800">
                <a:cs typeface="Calibri"/>
              </a:rPr>
              <a:t> </a:t>
            </a:r>
            <a:r>
              <a:rPr lang="en-US" sz="2800" err="1">
                <a:cs typeface="Calibri"/>
              </a:rPr>
              <a:t>i</a:t>
            </a:r>
            <a:r>
              <a:rPr lang="en-US" sz="2800">
                <a:cs typeface="Calibri"/>
              </a:rPr>
              <a:t> Dražena </a:t>
            </a:r>
            <a:r>
              <a:rPr lang="en-US" sz="2800" err="1">
                <a:cs typeface="Calibri"/>
              </a:rPr>
              <a:t>Potočki</a:t>
            </a:r>
            <a:endParaRPr lang="en-US" sz="2800"/>
          </a:p>
          <a:p>
            <a:pPr algn="r"/>
            <a:r>
              <a:rPr lang="en-US" sz="2400">
                <a:cs typeface="Calibri"/>
              </a:rPr>
              <a:t>CUC, </a:t>
            </a:r>
            <a:r>
              <a:rPr lang="en-US" sz="2400" err="1">
                <a:cs typeface="Calibri"/>
              </a:rPr>
              <a:t>Šibenik</a:t>
            </a:r>
            <a:r>
              <a:rPr lang="en-US" sz="2400">
                <a:cs typeface="Calibri"/>
              </a:rPr>
              <a:t>, 26. - 28. 10. 2022.</a:t>
            </a:r>
          </a:p>
        </p:txBody>
      </p:sp>
      <p:pic>
        <p:nvPicPr>
          <p:cNvPr id="4" name="Picture 3" descr="Abstract red geometric pattern">
            <a:extLst>
              <a:ext uri="{FF2B5EF4-FFF2-40B4-BE49-F238E27FC236}">
                <a16:creationId xmlns:a16="http://schemas.microsoft.com/office/drawing/2014/main" id="{628A5ECE-045E-747C-8E07-C41499B344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13" r="42626" b="-3"/>
          <a:stretch/>
        </p:blipFill>
        <p:spPr>
          <a:xfrm>
            <a:off x="20" y="1"/>
            <a:ext cx="4173349" cy="6857999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EA70831-9A8D-3B4D-8EA5-EE32F93E9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39752" y="6087110"/>
            <a:ext cx="688374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able&#10;&#10;Description automatically generated">
            <a:extLst>
              <a:ext uri="{FF2B5EF4-FFF2-40B4-BE49-F238E27FC236}">
                <a16:creationId xmlns:a16="http://schemas.microsoft.com/office/drawing/2014/main" id="{23EAC8F6-23A0-89B0-912D-2561B70A7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97" y="1275880"/>
            <a:ext cx="11685219" cy="347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02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277671DE-5747-1A21-1C8D-2F42EDA89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254" y="456549"/>
            <a:ext cx="10865002" cy="2348633"/>
          </a:xfrm>
          <a:prstGeom prst="rect">
            <a:avLst/>
          </a:prstGeom>
        </p:spPr>
      </p:pic>
      <p:pic>
        <p:nvPicPr>
          <p:cNvPr id="5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3EB106D-81BF-272B-8954-550FAE6C8C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2523" y="3287198"/>
            <a:ext cx="6172198" cy="296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104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A99E6-9461-794D-A6FD-6DBB588C2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399183"/>
            <a:ext cx="8339444" cy="1268984"/>
          </a:xfrm>
        </p:spPr>
        <p:txBody>
          <a:bodyPr>
            <a:normAutofit/>
          </a:bodyPr>
          <a:lstStyle/>
          <a:p>
            <a:r>
              <a:rPr lang="en-US" sz="2400" err="1"/>
              <a:t>Vrste</a:t>
            </a:r>
            <a:r>
              <a:rPr lang="en-US" sz="2400"/>
              <a:t> </a:t>
            </a:r>
            <a:r>
              <a:rPr lang="en-US" sz="2400" err="1"/>
              <a:t>pitanje</a:t>
            </a:r>
            <a:r>
              <a:rPr lang="en-US" sz="2400"/>
              <a:t> (</a:t>
            </a:r>
            <a:r>
              <a:rPr lang="en-US" sz="2400" err="1"/>
              <a:t>radni</a:t>
            </a:r>
            <a:r>
              <a:rPr lang="en-US" sz="2400"/>
              <a:t> list/</a:t>
            </a:r>
            <a:r>
              <a:rPr lang="en-US" sz="2400" err="1"/>
              <a:t>kviz</a:t>
            </a:r>
            <a:r>
              <a:rPr lang="en-US" sz="2400"/>
              <a:t>/</a:t>
            </a:r>
            <a:r>
              <a:rPr lang="en-US" sz="2400" err="1"/>
              <a:t>podijeljeni</a:t>
            </a:r>
            <a:r>
              <a:rPr lang="en-US" sz="2400"/>
              <a:t> </a:t>
            </a:r>
            <a:r>
              <a:rPr lang="en-US" sz="2400" err="1"/>
              <a:t>radni</a:t>
            </a:r>
            <a:r>
              <a:rPr lang="en-US" sz="2400"/>
              <a:t> list)</a:t>
            </a:r>
          </a:p>
        </p:txBody>
      </p:sp>
      <p:pic>
        <p:nvPicPr>
          <p:cNvPr id="4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02F5061-CF6D-D478-3ED4-6AE4B7DCE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643" y="1435985"/>
            <a:ext cx="7937808" cy="398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918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0236D08-C8B0-925D-AEDA-780BBFBE52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4970" y="227138"/>
            <a:ext cx="6561073" cy="3331725"/>
          </a:xfrm>
        </p:spPr>
      </p:pic>
      <p:pic>
        <p:nvPicPr>
          <p:cNvPr id="5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445E969A-CCAB-13BA-6EA5-A19855DA08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9962" y="3196737"/>
            <a:ext cx="7212980" cy="351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055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027ED8B6-8630-E6C2-AA8C-E92C53D75B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180" y="491853"/>
            <a:ext cx="6516028" cy="3170123"/>
          </a:xfrm>
          <a:prstGeom prst="rect">
            <a:avLst/>
          </a:prstGeom>
        </p:spPr>
      </p:pic>
      <p:pic>
        <p:nvPicPr>
          <p:cNvPr id="7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B636376-C7AC-4F50-6BE8-E6CFEA6503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1139" y="3898629"/>
            <a:ext cx="2607991" cy="181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797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5D016-3E75-8FB2-782B-31EC3FE33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367478"/>
            <a:ext cx="7335835" cy="1268984"/>
          </a:xfrm>
        </p:spPr>
        <p:txBody>
          <a:bodyPr/>
          <a:lstStyle/>
          <a:p>
            <a:r>
              <a:rPr lang="en-US" dirty="0">
                <a:solidFill>
                  <a:srgbClr val="365257"/>
                </a:solidFill>
                <a:ea typeface="+mj-lt"/>
                <a:cs typeface="+mj-lt"/>
              </a:rPr>
              <a:t> LaTeX</a:t>
            </a:r>
          </a:p>
          <a:p>
            <a:endParaRPr lang="en-US" dirty="0">
              <a:solidFill>
                <a:srgbClr val="365257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3EEFB1-AE7A-0D3C-FDF8-FA47B2F6D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1386810"/>
            <a:ext cx="10428658" cy="4867476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Donald E. Knuth je </a:t>
            </a:r>
            <a:r>
              <a:rPr lang="en-US" dirty="0" err="1"/>
              <a:t>kreirao</a:t>
            </a:r>
            <a:r>
              <a:rPr lang="en-US" dirty="0"/>
              <a:t> </a:t>
            </a:r>
            <a:r>
              <a:rPr lang="en-US" dirty="0" err="1"/>
              <a:t>TeX</a:t>
            </a:r>
            <a:r>
              <a:rPr lang="en-US" dirty="0"/>
              <a:t> 1977. </a:t>
            </a:r>
            <a:r>
              <a:rPr lang="en-US" dirty="0" err="1"/>
              <a:t>godine</a:t>
            </a:r>
            <a:r>
              <a:rPr lang="en-US" dirty="0"/>
              <a:t>, koji je </a:t>
            </a:r>
            <a:r>
              <a:rPr lang="en-US" dirty="0" err="1"/>
              <a:t>dizajniran</a:t>
            </a:r>
            <a:r>
              <a:rPr lang="en-US" dirty="0"/>
              <a:t> za </a:t>
            </a:r>
            <a:r>
              <a:rPr lang="en-US" dirty="0" err="1"/>
              <a:t>postavljanje</a:t>
            </a:r>
            <a:r>
              <a:rPr lang="en-US" dirty="0"/>
              <a:t> </a:t>
            </a:r>
            <a:r>
              <a:rPr lang="en-US" dirty="0" err="1"/>
              <a:t>matematičkih</a:t>
            </a:r>
            <a:r>
              <a:rPr lang="en-US" dirty="0"/>
              <a:t> formula </a:t>
            </a:r>
            <a:r>
              <a:rPr lang="en-US" dirty="0" err="1"/>
              <a:t>i</a:t>
            </a:r>
            <a:r>
              <a:rPr lang="en-US" dirty="0"/>
              <a:t> </a:t>
            </a:r>
            <a:r>
              <a:rPr lang="en-US" dirty="0" err="1"/>
              <a:t>tekstova</a:t>
            </a:r>
            <a:r>
              <a:rPr lang="en-US" dirty="0"/>
              <a:t>. 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LaTeX , koji je </a:t>
            </a:r>
            <a:r>
              <a:rPr lang="en-US" dirty="0" err="1"/>
              <a:t>kreirala</a:t>
            </a:r>
            <a:r>
              <a:rPr lang="en-US" dirty="0"/>
              <a:t> Leslie Lamport , </a:t>
            </a:r>
            <a:r>
              <a:rPr lang="en-US" dirty="0" err="1"/>
              <a:t>sustav</a:t>
            </a:r>
            <a:r>
              <a:rPr lang="en-US" dirty="0"/>
              <a:t> je za </a:t>
            </a:r>
            <a:r>
              <a:rPr lang="en-US" dirty="0" err="1"/>
              <a:t>pripremu</a:t>
            </a:r>
            <a:r>
              <a:rPr lang="en-US" dirty="0"/>
              <a:t> </a:t>
            </a:r>
            <a:r>
              <a:rPr lang="en-US" dirty="0" err="1"/>
              <a:t>dokumenata</a:t>
            </a:r>
            <a:r>
              <a:rPr lang="en-US" dirty="0"/>
              <a:t> </a:t>
            </a:r>
            <a:r>
              <a:rPr lang="en-US" dirty="0" err="1"/>
              <a:t>zasnovan</a:t>
            </a:r>
            <a:r>
              <a:rPr lang="en-US" dirty="0"/>
              <a:t> </a:t>
            </a:r>
            <a:r>
              <a:rPr lang="en-US" dirty="0" err="1"/>
              <a:t>na</a:t>
            </a:r>
            <a:r>
              <a:rPr lang="en-US" dirty="0"/>
              <a:t> </a:t>
            </a:r>
            <a:r>
              <a:rPr lang="en-US" dirty="0" err="1"/>
              <a:t>TeX</a:t>
            </a:r>
            <a:r>
              <a:rPr lang="en-US" dirty="0"/>
              <a:t>-u. 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LaTeX je </a:t>
            </a:r>
            <a:r>
              <a:rPr lang="en-US" dirty="0" err="1"/>
              <a:t>označni</a:t>
            </a:r>
            <a:r>
              <a:rPr lang="en-US" dirty="0"/>
              <a:t> </a:t>
            </a:r>
            <a:r>
              <a:rPr lang="en-US" dirty="0" err="1"/>
              <a:t>jezik</a:t>
            </a:r>
            <a:r>
              <a:rPr lang="en-US" dirty="0"/>
              <a:t>. </a:t>
            </a:r>
            <a:r>
              <a:rPr lang="en-US" dirty="0" err="1"/>
              <a:t>Više</a:t>
            </a:r>
            <a:r>
              <a:rPr lang="en-US" dirty="0"/>
              <a:t> ne </a:t>
            </a:r>
            <a:r>
              <a:rPr lang="en-US" dirty="0" err="1"/>
              <a:t>koristite</a:t>
            </a:r>
            <a:r>
              <a:rPr lang="en-US" dirty="0"/>
              <a:t> </a:t>
            </a:r>
            <a:r>
              <a:rPr lang="en-US" dirty="0" err="1"/>
              <a:t>sučelje</a:t>
            </a:r>
            <a:r>
              <a:rPr lang="en-US" dirty="0"/>
              <a:t> WYSIWYG (ono </a:t>
            </a:r>
            <a:r>
              <a:rPr lang="en-US" dirty="0" err="1"/>
              <a:t>što</a:t>
            </a:r>
            <a:r>
              <a:rPr lang="en-US" dirty="0"/>
              <a:t> </a:t>
            </a:r>
            <a:r>
              <a:rPr lang="en-US" dirty="0" err="1"/>
              <a:t>vidite</a:t>
            </a:r>
            <a:r>
              <a:rPr lang="en-US" dirty="0"/>
              <a:t>, to </a:t>
            </a:r>
            <a:r>
              <a:rPr lang="en-US" dirty="0" err="1"/>
              <a:t>i</a:t>
            </a:r>
            <a:r>
              <a:rPr lang="en-US" dirty="0"/>
              <a:t> </a:t>
            </a:r>
            <a:r>
              <a:rPr lang="en-US" dirty="0" err="1"/>
              <a:t>dobijete</a:t>
            </a:r>
            <a:r>
              <a:rPr lang="en-US" dirty="0"/>
              <a:t>) za </a:t>
            </a:r>
            <a:r>
              <a:rPr lang="en-US" dirty="0" err="1"/>
              <a:t>dizajniranje</a:t>
            </a:r>
            <a:r>
              <a:rPr lang="en-US" dirty="0"/>
              <a:t> formula, </a:t>
            </a:r>
            <a:r>
              <a:rPr lang="en-US" dirty="0" err="1"/>
              <a:t>ali</a:t>
            </a:r>
            <a:r>
              <a:rPr lang="en-US" dirty="0"/>
              <a:t> </a:t>
            </a:r>
            <a:r>
              <a:rPr lang="en-US" dirty="0" err="1"/>
              <a:t>sada</a:t>
            </a:r>
            <a:r>
              <a:rPr lang="en-US" dirty="0"/>
              <a:t> </a:t>
            </a:r>
            <a:r>
              <a:rPr lang="en-US" dirty="0" err="1"/>
              <a:t>koristite</a:t>
            </a:r>
            <a:r>
              <a:rPr lang="en-US" dirty="0"/>
              <a:t> </a:t>
            </a:r>
            <a:r>
              <a:rPr lang="en-US" dirty="0" err="1"/>
              <a:t>jednostavne</a:t>
            </a:r>
            <a:r>
              <a:rPr lang="en-US" dirty="0"/>
              <a:t> </a:t>
            </a:r>
            <a:r>
              <a:rPr lang="en-US" dirty="0" err="1"/>
              <a:t>tekstualne</a:t>
            </a:r>
            <a:r>
              <a:rPr lang="en-US" dirty="0"/>
              <a:t> </a:t>
            </a:r>
            <a:r>
              <a:rPr lang="en-US" dirty="0" err="1"/>
              <a:t>naredbe</a:t>
            </a:r>
            <a:r>
              <a:rPr lang="en-US" dirty="0"/>
              <a:t>. To je </a:t>
            </a:r>
            <a:r>
              <a:rPr lang="en-US" dirty="0" err="1"/>
              <a:t>glavni</a:t>
            </a:r>
            <a:r>
              <a:rPr lang="en-US" dirty="0"/>
              <a:t> </a:t>
            </a:r>
            <a:r>
              <a:rPr lang="en-US" dirty="0" err="1"/>
              <a:t>nedostatak</a:t>
            </a:r>
            <a:r>
              <a:rPr lang="en-US" dirty="0"/>
              <a:t> LaTeX-a: </a:t>
            </a:r>
            <a:r>
              <a:rPr lang="en-US" dirty="0" err="1"/>
              <a:t>nećete</a:t>
            </a:r>
            <a:r>
              <a:rPr lang="en-US" dirty="0"/>
              <a:t> </a:t>
            </a:r>
            <a:r>
              <a:rPr lang="en-US" dirty="0" err="1"/>
              <a:t>odmah</a:t>
            </a:r>
            <a:r>
              <a:rPr lang="en-US" dirty="0"/>
              <a:t> </a:t>
            </a:r>
            <a:r>
              <a:rPr lang="en-US" dirty="0" err="1"/>
              <a:t>vidjeti</a:t>
            </a:r>
            <a:r>
              <a:rPr lang="en-US" dirty="0"/>
              <a:t> </a:t>
            </a:r>
            <a:r>
              <a:rPr lang="en-US" dirty="0" err="1"/>
              <a:t>kako</a:t>
            </a:r>
            <a:r>
              <a:rPr lang="en-US" dirty="0"/>
              <a:t> </a:t>
            </a:r>
            <a:r>
              <a:rPr lang="en-US" dirty="0" err="1"/>
              <a:t>izgleda</a:t>
            </a:r>
            <a:r>
              <a:rPr lang="en-US" dirty="0"/>
              <a:t> </a:t>
            </a:r>
            <a:r>
              <a:rPr lang="en-US" dirty="0" err="1"/>
              <a:t>izlaz</a:t>
            </a:r>
            <a:r>
              <a:rPr lang="en-US" dirty="0"/>
              <a:t>, a </a:t>
            </a:r>
            <a:r>
              <a:rPr lang="en-US" dirty="0" err="1"/>
              <a:t>morate</a:t>
            </a:r>
            <a:r>
              <a:rPr lang="en-US" dirty="0"/>
              <a:t> </a:t>
            </a:r>
            <a:r>
              <a:rPr lang="en-US" dirty="0" err="1"/>
              <a:t>razumjeti</a:t>
            </a:r>
            <a:r>
              <a:rPr lang="en-US" dirty="0"/>
              <a:t> </a:t>
            </a:r>
            <a:r>
              <a:rPr lang="en-US" dirty="0" err="1"/>
              <a:t>sintaksu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 </a:t>
            </a:r>
            <a:r>
              <a:rPr lang="en-US" dirty="0" err="1"/>
              <a:t>druge</a:t>
            </a:r>
            <a:r>
              <a:rPr lang="en-US" dirty="0"/>
              <a:t> </a:t>
            </a:r>
            <a:r>
              <a:rPr lang="en-US" dirty="0" err="1"/>
              <a:t>strane</a:t>
            </a:r>
            <a:r>
              <a:rPr lang="en-US" dirty="0"/>
              <a:t>, </a:t>
            </a:r>
            <a:r>
              <a:rPr lang="en-US" dirty="0" err="1"/>
              <a:t>složene</a:t>
            </a:r>
            <a:r>
              <a:rPr lang="en-US" dirty="0"/>
              <a:t> </a:t>
            </a:r>
            <a:r>
              <a:rPr lang="en-US" dirty="0" err="1"/>
              <a:t>formule</a:t>
            </a:r>
            <a:r>
              <a:rPr lang="en-US" dirty="0"/>
              <a:t> </a:t>
            </a:r>
            <a:r>
              <a:rPr lang="en-US" dirty="0" err="1"/>
              <a:t>mogu</a:t>
            </a:r>
            <a:r>
              <a:rPr lang="en-US" dirty="0"/>
              <a:t> se </a:t>
            </a:r>
            <a:r>
              <a:rPr lang="en-US" dirty="0" err="1"/>
              <a:t>pravilno</a:t>
            </a:r>
            <a:r>
              <a:rPr lang="en-US" dirty="0"/>
              <a:t> </a:t>
            </a:r>
            <a:r>
              <a:rPr lang="en-US" dirty="0" err="1"/>
              <a:t>matematički</a:t>
            </a:r>
            <a:r>
              <a:rPr lang="en-US" dirty="0"/>
              <a:t> </a:t>
            </a:r>
            <a:r>
              <a:rPr lang="en-US" dirty="0" err="1"/>
              <a:t>natipkati</a:t>
            </a:r>
            <a:r>
              <a:rPr lang="en-US" dirty="0"/>
              <a:t>, a </a:t>
            </a:r>
            <a:r>
              <a:rPr lang="en-US" dirty="0" err="1"/>
              <a:t>sintaksu</a:t>
            </a:r>
            <a:r>
              <a:rPr lang="en-US" dirty="0"/>
              <a:t> je </a:t>
            </a:r>
            <a:r>
              <a:rPr lang="en-US" dirty="0" err="1"/>
              <a:t>dovoljno</a:t>
            </a:r>
            <a:r>
              <a:rPr lang="en-US" dirty="0"/>
              <a:t> </a:t>
            </a:r>
            <a:r>
              <a:rPr lang="en-US" dirty="0" err="1"/>
              <a:t>lako</a:t>
            </a:r>
            <a:r>
              <a:rPr lang="en-US" dirty="0"/>
              <a:t> </a:t>
            </a:r>
            <a:r>
              <a:rPr lang="en-US" dirty="0" err="1"/>
              <a:t>naučiti</a:t>
            </a:r>
            <a:r>
              <a:rPr lang="en-US" dirty="0"/>
              <a:t> </a:t>
            </a:r>
            <a:r>
              <a:rPr lang="en-US" dirty="0" err="1"/>
              <a:t>i</a:t>
            </a:r>
            <a:r>
              <a:rPr lang="en-US" dirty="0"/>
              <a:t> </a:t>
            </a:r>
            <a:r>
              <a:rPr lang="en-US" dirty="0" err="1"/>
              <a:t>razumjeti</a:t>
            </a:r>
            <a:r>
              <a:rPr lang="en-US" dirty="0"/>
              <a:t>. </a:t>
            </a:r>
            <a:r>
              <a:rPr lang="en-US" dirty="0" err="1"/>
              <a:t>Zbog</a:t>
            </a:r>
            <a:r>
              <a:rPr lang="en-US" dirty="0"/>
              <a:t> toga se LaTeX </a:t>
            </a:r>
            <a:r>
              <a:rPr lang="en-US" dirty="0" err="1"/>
              <a:t>široko</a:t>
            </a:r>
            <a:r>
              <a:rPr lang="en-US" dirty="0"/>
              <a:t> </a:t>
            </a:r>
            <a:r>
              <a:rPr lang="en-US" dirty="0" err="1"/>
              <a:t>koristi</a:t>
            </a:r>
            <a:r>
              <a:rPr lang="en-US" dirty="0"/>
              <a:t> u </a:t>
            </a:r>
            <a:r>
              <a:rPr lang="en-US" dirty="0" err="1"/>
              <a:t>akademskom</a:t>
            </a:r>
            <a:r>
              <a:rPr lang="en-US" dirty="0"/>
              <a:t> </a:t>
            </a:r>
            <a:r>
              <a:rPr lang="en-US" dirty="0" err="1"/>
              <a:t>svijetu</a:t>
            </a:r>
            <a:r>
              <a:rPr lang="en-US" dirty="0"/>
              <a:t> za </a:t>
            </a:r>
            <a:r>
              <a:rPr lang="en-US" dirty="0" err="1"/>
              <a:t>znanstvene</a:t>
            </a:r>
            <a:r>
              <a:rPr lang="en-US" dirty="0"/>
              <a:t> </a:t>
            </a:r>
            <a:r>
              <a:rPr lang="en-US" dirty="0" err="1"/>
              <a:t>dokumente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168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90520-212F-D963-3FB0-CF84B86FC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9610629" cy="1268984"/>
          </a:xfrm>
        </p:spPr>
        <p:txBody>
          <a:bodyPr>
            <a:normAutofit/>
          </a:bodyPr>
          <a:lstStyle/>
          <a:p>
            <a:r>
              <a:rPr lang="en-US" dirty="0"/>
              <a:t>Kako </a:t>
            </a:r>
            <a:r>
              <a:rPr lang="en-US" dirty="0" err="1"/>
              <a:t>koristiti</a:t>
            </a:r>
            <a:r>
              <a:rPr lang="en-US" dirty="0"/>
              <a:t> </a:t>
            </a:r>
            <a:r>
              <a:rPr lang="en-US" dirty="0" err="1"/>
              <a:t>LaTex</a:t>
            </a:r>
            <a:r>
              <a:rPr lang="en-US" dirty="0"/>
              <a:t> u </a:t>
            </a:r>
            <a:r>
              <a:rPr lang="en-US" dirty="0" err="1"/>
              <a:t>Bookwidgetsu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09D69-F093-C480-3341-FF1D25593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1711781"/>
            <a:ext cx="7335835" cy="42623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 err="1"/>
              <a:t>LaTex</a:t>
            </a:r>
            <a:r>
              <a:rPr lang="en-US" dirty="0"/>
              <a:t> je </a:t>
            </a:r>
            <a:r>
              <a:rPr lang="en-US" dirty="0" err="1"/>
              <a:t>podržan</a:t>
            </a:r>
            <a:r>
              <a:rPr lang="en-US" dirty="0"/>
              <a:t> u </a:t>
            </a:r>
            <a:r>
              <a:rPr lang="en-US" dirty="0" err="1"/>
              <a:t>sljedećim</a:t>
            </a:r>
            <a:r>
              <a:rPr lang="en-US" dirty="0"/>
              <a:t> </a:t>
            </a:r>
            <a:r>
              <a:rPr lang="en-US" dirty="0" err="1"/>
              <a:t>widgetsima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dirty="0" err="1"/>
              <a:t>Izlazni</a:t>
            </a:r>
            <a:r>
              <a:rPr lang="en-US" dirty="0"/>
              <a:t> </a:t>
            </a:r>
            <a:r>
              <a:rPr lang="en-US" dirty="0" err="1"/>
              <a:t>listić</a:t>
            </a:r>
          </a:p>
          <a:p>
            <a:pPr marL="0" indent="0">
              <a:buNone/>
            </a:pPr>
            <a:r>
              <a:rPr lang="en-US" dirty="0"/>
              <a:t>- Flash </a:t>
            </a:r>
            <a:r>
              <a:rPr lang="en-US" dirty="0" err="1"/>
              <a:t>kartice</a:t>
            </a:r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dirty="0" err="1"/>
              <a:t>Kviz</a:t>
            </a:r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dirty="0" err="1"/>
              <a:t>Radni</a:t>
            </a:r>
            <a:r>
              <a:rPr lang="en-US" dirty="0"/>
              <a:t> list</a:t>
            </a:r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dirty="0" err="1"/>
              <a:t>Podijeljeni</a:t>
            </a:r>
            <a:r>
              <a:rPr lang="en-US" dirty="0"/>
              <a:t> </a:t>
            </a:r>
            <a:r>
              <a:rPr lang="en-US" dirty="0" err="1"/>
              <a:t>radni</a:t>
            </a:r>
            <a:r>
              <a:rPr lang="en-US" dirty="0"/>
              <a:t> list</a:t>
            </a:r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dirty="0" err="1"/>
              <a:t>Igra</a:t>
            </a:r>
            <a:r>
              <a:rPr lang="en-US" dirty="0"/>
              <a:t> </a:t>
            </a:r>
            <a:r>
              <a:rPr lang="en-US" dirty="0" err="1"/>
              <a:t>pamćenja</a:t>
            </a:r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dirty="0" err="1"/>
              <a:t>Podudaranje</a:t>
            </a:r>
            <a:r>
              <a:rPr lang="en-US" dirty="0"/>
              <a:t> </a:t>
            </a:r>
            <a:r>
              <a:rPr lang="en-US" dirty="0" err="1"/>
              <a:t>parova</a:t>
            </a:r>
          </a:p>
        </p:txBody>
      </p:sp>
    </p:spTree>
    <p:extLst>
      <p:ext uri="{BB962C8B-B14F-4D97-AF65-F5344CB8AC3E}">
        <p14:creationId xmlns:p14="http://schemas.microsoft.com/office/powerpoint/2010/main" val="3880126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0ADFC-CC4C-0737-CDD4-E8F9DF5541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679" y="198986"/>
            <a:ext cx="9173599" cy="63165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 err="1"/>
              <a:t>Početak</a:t>
            </a:r>
            <a:r>
              <a:rPr lang="en-US" dirty="0"/>
              <a:t> </a:t>
            </a:r>
            <a:r>
              <a:rPr lang="en-US" dirty="0" err="1"/>
              <a:t>i</a:t>
            </a:r>
            <a:r>
              <a:rPr lang="en-US" dirty="0"/>
              <a:t> </a:t>
            </a:r>
            <a:r>
              <a:rPr lang="en-US" dirty="0" err="1"/>
              <a:t>kraj</a:t>
            </a:r>
            <a:r>
              <a:rPr lang="en-US" dirty="0"/>
              <a:t> </a:t>
            </a:r>
            <a:r>
              <a:rPr lang="en-US" dirty="0" err="1"/>
              <a:t>LateX</a:t>
            </a:r>
            <a:r>
              <a:rPr lang="en-US" dirty="0"/>
              <a:t>-a </a:t>
            </a:r>
            <a:r>
              <a:rPr lang="en-US" dirty="0" err="1"/>
              <a:t>označavate</a:t>
            </a:r>
            <a:r>
              <a:rPr lang="en-US" dirty="0"/>
              <a:t> </a:t>
            </a:r>
            <a:r>
              <a:rPr lang="en-US" dirty="0" err="1"/>
              <a:t>znakovima</a:t>
            </a:r>
            <a:r>
              <a:rPr lang="en-US" dirty="0"/>
              <a:t> od 2 </a:t>
            </a:r>
            <a:r>
              <a:rPr lang="en-US" dirty="0" err="1"/>
              <a:t>dolara</a:t>
            </a:r>
            <a:r>
              <a:rPr lang="en-US" dirty="0"/>
              <a:t> $$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076781-9194-88F6-4830-FD0157B9ADC6}"/>
              </a:ext>
            </a:extLst>
          </p:cNvPr>
          <p:cNvSpPr txBox="1"/>
          <p:nvPr/>
        </p:nvSpPr>
        <p:spPr>
          <a:xfrm>
            <a:off x="1759323" y="840440"/>
            <a:ext cx="2310092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$$ x+2 $$</a:t>
            </a:r>
          </a:p>
          <a:p>
            <a:pPr algn="l"/>
            <a:endParaRPr lang="en-US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C115045F-FB94-5938-74FC-415855652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1464" y="843524"/>
            <a:ext cx="879101" cy="4308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09A6B2-7EF1-9961-C10F-9D5251CE80AA}"/>
              </a:ext>
            </a:extLst>
          </p:cNvPr>
          <p:cNvSpPr txBox="1"/>
          <p:nvPr/>
        </p:nvSpPr>
        <p:spPr>
          <a:xfrm>
            <a:off x="389403" y="1666874"/>
            <a:ext cx="10277473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LaTeX </a:t>
            </a:r>
            <a:r>
              <a:rPr lang="en-US" sz="2400" dirty="0" err="1"/>
              <a:t>dolazi</a:t>
            </a:r>
            <a:r>
              <a:rPr lang="en-US" sz="2400" dirty="0"/>
              <a:t> s </a:t>
            </a:r>
            <a:r>
              <a:rPr lang="en-US" sz="2400" dirty="0" err="1"/>
              <a:t>nizom</a:t>
            </a:r>
            <a:r>
              <a:rPr lang="en-US" sz="2400" dirty="0"/>
              <a:t> </a:t>
            </a:r>
            <a:r>
              <a:rPr lang="en-US" sz="2400" dirty="0" err="1"/>
              <a:t>matematičkih</a:t>
            </a:r>
            <a:r>
              <a:rPr lang="en-US" sz="2400" dirty="0"/>
              <a:t> </a:t>
            </a:r>
            <a:r>
              <a:rPr lang="en-US" sz="2400" dirty="0" err="1"/>
              <a:t>simbola</a:t>
            </a:r>
            <a:r>
              <a:rPr lang="en-US" sz="2400" dirty="0"/>
              <a:t> (</a:t>
            </a:r>
            <a:r>
              <a:rPr lang="en-US" sz="2400" dirty="0" err="1"/>
              <a:t>ili</a:t>
            </a:r>
            <a:r>
              <a:rPr lang="en-US" sz="2400" dirty="0"/>
              <a:t> </a:t>
            </a:r>
            <a:r>
              <a:rPr lang="en-US" sz="2400" dirty="0" err="1"/>
              <a:t>naredbi</a:t>
            </a:r>
            <a:r>
              <a:rPr lang="en-US" sz="2400" dirty="0"/>
              <a:t> ). </a:t>
            </a:r>
            <a:r>
              <a:rPr lang="en-US" sz="2400" dirty="0" err="1"/>
              <a:t>Početak</a:t>
            </a:r>
            <a:r>
              <a:rPr lang="en-US" sz="2400" dirty="0"/>
              <a:t> </a:t>
            </a:r>
            <a:r>
              <a:rPr lang="en-US" sz="2400" dirty="0" err="1"/>
              <a:t>takve</a:t>
            </a:r>
            <a:r>
              <a:rPr lang="en-US" sz="2400" dirty="0"/>
              <a:t> LaTeX </a:t>
            </a:r>
            <a:r>
              <a:rPr lang="en-US" sz="2400" dirty="0" err="1"/>
              <a:t>naredbe</a:t>
            </a:r>
            <a:r>
              <a:rPr lang="en-US" sz="2400" dirty="0"/>
              <a:t> </a:t>
            </a:r>
            <a:r>
              <a:rPr lang="en-US" sz="2400" dirty="0" err="1"/>
              <a:t>označite</a:t>
            </a:r>
            <a:r>
              <a:rPr lang="en-US" sz="2400" dirty="0"/>
              <a:t> </a:t>
            </a:r>
            <a:r>
              <a:rPr lang="en-US" sz="2400" dirty="0" err="1"/>
              <a:t>kosom</a:t>
            </a:r>
            <a:r>
              <a:rPr lang="en-US" sz="2400" dirty="0"/>
              <a:t> </a:t>
            </a:r>
            <a:r>
              <a:rPr lang="en-US" sz="2400" dirty="0" err="1"/>
              <a:t>crtom</a:t>
            </a:r>
            <a:r>
              <a:rPr lang="en-US" sz="2400" dirty="0"/>
              <a:t> \, </a:t>
            </a:r>
            <a:r>
              <a:rPr lang="en-US" sz="2400" dirty="0" err="1"/>
              <a:t>na</a:t>
            </a:r>
            <a:r>
              <a:rPr lang="en-US" sz="2400" dirty="0"/>
              <a:t> </a:t>
            </a:r>
            <a:r>
              <a:rPr lang="en-US" sz="2400" dirty="0" err="1"/>
              <a:t>primjer</a:t>
            </a:r>
            <a:r>
              <a:rPr lang="en-US" sz="2400" dirty="0"/>
              <a:t>:</a:t>
            </a:r>
          </a:p>
          <a:p>
            <a:pPr algn="l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07C1DF-2853-C302-9965-0F3C75CBF1B7}"/>
              </a:ext>
            </a:extLst>
          </p:cNvPr>
          <p:cNvSpPr txBox="1"/>
          <p:nvPr/>
        </p:nvSpPr>
        <p:spPr>
          <a:xfrm>
            <a:off x="1641662" y="2689411"/>
            <a:ext cx="235491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$$ \alpha $$</a:t>
            </a: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C364F39E-007C-AF24-9899-FE455B6B4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8382" y="2632262"/>
            <a:ext cx="560294" cy="73062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33566D5-13A1-5434-AE96-F9D07A39769D}"/>
              </a:ext>
            </a:extLst>
          </p:cNvPr>
          <p:cNvSpPr txBox="1"/>
          <p:nvPr/>
        </p:nvSpPr>
        <p:spPr>
          <a:xfrm>
            <a:off x="316565" y="3361764"/>
            <a:ext cx="1042314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 err="1"/>
              <a:t>Sve</a:t>
            </a:r>
            <a:r>
              <a:rPr lang="en-US" sz="2400" dirty="0"/>
              <a:t> </a:t>
            </a:r>
            <a:r>
              <a:rPr lang="en-US" sz="2400" dirty="0" err="1"/>
              <a:t>što</a:t>
            </a:r>
            <a:r>
              <a:rPr lang="en-US" sz="2400" dirty="0"/>
              <a:t> </a:t>
            </a:r>
            <a:r>
              <a:rPr lang="en-US" sz="2400" dirty="0" err="1"/>
              <a:t>slijedi</a:t>
            </a:r>
            <a:r>
              <a:rPr lang="en-US" sz="2400" dirty="0"/>
              <a:t> </a:t>
            </a:r>
            <a:r>
              <a:rPr lang="en-US" sz="2400" dirty="0" err="1"/>
              <a:t>kosu</a:t>
            </a:r>
            <a:r>
              <a:rPr lang="en-US" sz="2400" dirty="0"/>
              <a:t> </a:t>
            </a:r>
            <a:r>
              <a:rPr lang="en-US" sz="2400" dirty="0" err="1"/>
              <a:t>crtu</a:t>
            </a:r>
            <a:r>
              <a:rPr lang="en-US" sz="2400" dirty="0"/>
              <a:t> \ </a:t>
            </a:r>
            <a:r>
              <a:rPr lang="en-US" sz="2400" dirty="0" err="1"/>
              <a:t>dio</a:t>
            </a:r>
            <a:r>
              <a:rPr lang="en-US" sz="2400" dirty="0"/>
              <a:t> je </a:t>
            </a:r>
            <a:r>
              <a:rPr lang="en-US" sz="2400" dirty="0" err="1"/>
              <a:t>naredbe</a:t>
            </a:r>
            <a:r>
              <a:rPr lang="en-US" sz="2400" dirty="0"/>
              <a:t> LaTeX. Ako </a:t>
            </a:r>
            <a:r>
              <a:rPr lang="en-US" sz="2400" dirty="0" err="1"/>
              <a:t>naredba</a:t>
            </a:r>
            <a:r>
              <a:rPr lang="en-US" sz="2400" dirty="0"/>
              <a:t> </a:t>
            </a:r>
            <a:r>
              <a:rPr lang="en-US" sz="2400" dirty="0" err="1"/>
              <a:t>treba</a:t>
            </a:r>
            <a:r>
              <a:rPr lang="en-US" sz="2400" dirty="0"/>
              <a:t> </a:t>
            </a:r>
            <a:r>
              <a:rPr lang="en-US" sz="2400" dirty="0" err="1"/>
              <a:t>neke</a:t>
            </a:r>
            <a:r>
              <a:rPr lang="en-US" sz="2400" dirty="0"/>
              <a:t> </a:t>
            </a:r>
            <a:r>
              <a:rPr lang="en-US" sz="2400" dirty="0" err="1"/>
              <a:t>parametre</a:t>
            </a:r>
            <a:r>
              <a:rPr lang="en-US" sz="2400" dirty="0"/>
              <a:t>, </a:t>
            </a:r>
            <a:r>
              <a:rPr lang="en-US" sz="2400" dirty="0" err="1"/>
              <a:t>dodajte</a:t>
            </a:r>
            <a:r>
              <a:rPr lang="en-US" sz="2400" dirty="0"/>
              <a:t> </a:t>
            </a:r>
            <a:r>
              <a:rPr lang="en-US" sz="2400" dirty="0" err="1"/>
              <a:t>ih</a:t>
            </a:r>
            <a:r>
              <a:rPr lang="en-US" sz="2400" dirty="0"/>
              <a:t> </a:t>
            </a:r>
            <a:r>
              <a:rPr lang="en-US" sz="2400" dirty="0" err="1"/>
              <a:t>između</a:t>
            </a:r>
            <a:r>
              <a:rPr lang="en-US" sz="2400" dirty="0"/>
              <a:t> </a:t>
            </a:r>
            <a:r>
              <a:rPr lang="en-US" sz="2400" dirty="0" err="1"/>
              <a:t>vitičastih</a:t>
            </a:r>
            <a:r>
              <a:rPr lang="en-US" sz="2400" dirty="0"/>
              <a:t> </a:t>
            </a:r>
            <a:r>
              <a:rPr lang="en-US" sz="2400" dirty="0" err="1"/>
              <a:t>zagrada</a:t>
            </a:r>
            <a:r>
              <a:rPr lang="en-US" sz="2400" dirty="0"/>
              <a:t> {}, </a:t>
            </a:r>
            <a:r>
              <a:rPr lang="en-US" sz="2400" dirty="0" err="1"/>
              <a:t>na</a:t>
            </a:r>
            <a:r>
              <a:rPr lang="en-US" sz="2400" dirty="0"/>
              <a:t> </a:t>
            </a:r>
            <a:r>
              <a:rPr lang="en-US" sz="2400" dirty="0" err="1"/>
              <a:t>primjer</a:t>
            </a:r>
            <a:r>
              <a:rPr lang="en-US" sz="2400" dirty="0"/>
              <a:t>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35FDB7-25EE-646B-E796-0372D914A78B}"/>
              </a:ext>
            </a:extLst>
          </p:cNvPr>
          <p:cNvSpPr txBox="1"/>
          <p:nvPr/>
        </p:nvSpPr>
        <p:spPr>
          <a:xfrm>
            <a:off x="1524000" y="4387103"/>
            <a:ext cx="349791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$$ \frac {3}{4}$$</a:t>
            </a:r>
          </a:p>
        </p:txBody>
      </p:sp>
      <p:pic>
        <p:nvPicPr>
          <p:cNvPr id="13" name="Picture 13">
            <a:extLst>
              <a:ext uri="{FF2B5EF4-FFF2-40B4-BE49-F238E27FC236}">
                <a16:creationId xmlns:a16="http://schemas.microsoft.com/office/drawing/2014/main" id="{9D5AF10C-7057-64F3-0F16-D14A0D5E51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7434" y="4199404"/>
            <a:ext cx="554691" cy="93569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676A923-9729-2036-A6D3-3C6F30C18FCE}"/>
              </a:ext>
            </a:extLst>
          </p:cNvPr>
          <p:cNvSpPr txBox="1"/>
          <p:nvPr/>
        </p:nvSpPr>
        <p:spPr>
          <a:xfrm>
            <a:off x="1137395" y="5771029"/>
            <a:ext cx="628817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$$ y=\frac{2}{3} x^2+\sqrt[3]{18}x+2 $$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42ABA9-47BD-A0D9-6132-A1B6FB5A29DF}"/>
              </a:ext>
            </a:extLst>
          </p:cNvPr>
          <p:cNvSpPr txBox="1"/>
          <p:nvPr/>
        </p:nvSpPr>
        <p:spPr>
          <a:xfrm>
            <a:off x="1302683" y="5771029"/>
            <a:ext cx="180975" cy="3619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50E003-AE78-713B-C67E-D2827AFC8233}"/>
              </a:ext>
            </a:extLst>
          </p:cNvPr>
          <p:cNvSpPr txBox="1"/>
          <p:nvPr/>
        </p:nvSpPr>
        <p:spPr>
          <a:xfrm rot="-10800000" flipV="1">
            <a:off x="431424" y="5172626"/>
            <a:ext cx="10625978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 err="1"/>
              <a:t>Možete</a:t>
            </a:r>
            <a:r>
              <a:rPr lang="en-US" sz="2400" dirty="0"/>
              <a:t> </a:t>
            </a:r>
            <a:r>
              <a:rPr lang="en-US" sz="2400" dirty="0" err="1"/>
              <a:t>dodati</a:t>
            </a:r>
            <a:r>
              <a:rPr lang="en-US" sz="2400" dirty="0"/>
              <a:t> </a:t>
            </a:r>
            <a:r>
              <a:rPr lang="en-US" sz="2400" dirty="0" err="1"/>
              <a:t>onoliko</a:t>
            </a:r>
            <a:r>
              <a:rPr lang="en-US" sz="2400" dirty="0"/>
              <a:t> </a:t>
            </a:r>
            <a:r>
              <a:rPr lang="en-US" sz="2400" dirty="0" err="1"/>
              <a:t>matematičkih</a:t>
            </a:r>
            <a:r>
              <a:rPr lang="en-US" sz="2400" dirty="0"/>
              <a:t> formula </a:t>
            </a:r>
            <a:r>
              <a:rPr lang="en-US" sz="2400" dirty="0" err="1"/>
              <a:t>koliko</a:t>
            </a:r>
            <a:r>
              <a:rPr lang="en-US" sz="2400" dirty="0"/>
              <a:t> </a:t>
            </a:r>
            <a:r>
              <a:rPr lang="en-US" sz="2400" dirty="0" err="1"/>
              <a:t>želite</a:t>
            </a:r>
            <a:r>
              <a:rPr lang="en-US" sz="2400" dirty="0"/>
              <a:t>, </a:t>
            </a:r>
            <a:r>
              <a:rPr lang="en-US" sz="2400" dirty="0" err="1"/>
              <a:t>jednu</a:t>
            </a:r>
            <a:r>
              <a:rPr lang="en-US" sz="2400" dirty="0"/>
              <a:t> </a:t>
            </a:r>
            <a:r>
              <a:rPr lang="en-US" sz="2400" dirty="0" err="1"/>
              <a:t>iza</a:t>
            </a:r>
            <a:r>
              <a:rPr lang="en-US" sz="2400" dirty="0"/>
              <a:t> </a:t>
            </a:r>
            <a:r>
              <a:rPr lang="en-US" sz="2400" dirty="0" err="1"/>
              <a:t>druge</a:t>
            </a:r>
            <a:r>
              <a:rPr lang="en-US" sz="2400" dirty="0"/>
              <a:t>.</a:t>
            </a:r>
          </a:p>
          <a:p>
            <a:pPr algn="l"/>
            <a:endParaRPr lang="en-US" dirty="0"/>
          </a:p>
        </p:txBody>
      </p:sp>
      <p:pic>
        <p:nvPicPr>
          <p:cNvPr id="17" name="Picture 17" descr="Diagram, schematic&#10;&#10;Description automatically generated">
            <a:extLst>
              <a:ext uri="{FF2B5EF4-FFF2-40B4-BE49-F238E27FC236}">
                <a16:creationId xmlns:a16="http://schemas.microsoft.com/office/drawing/2014/main" id="{E07797D1-5541-7749-C4CC-50E7FE8EAC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0988" y="5644963"/>
            <a:ext cx="3101788" cy="969308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9A0FE67-D8FB-08AD-13CB-CB861CFAC8C1}"/>
              </a:ext>
            </a:extLst>
          </p:cNvPr>
          <p:cNvCxnSpPr/>
          <p:nvPr/>
        </p:nvCxnSpPr>
        <p:spPr>
          <a:xfrm flipV="1">
            <a:off x="3484469" y="1059517"/>
            <a:ext cx="869576" cy="448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3BAB950-9F13-48CD-AE4C-0D358E224712}"/>
              </a:ext>
            </a:extLst>
          </p:cNvPr>
          <p:cNvCxnSpPr>
            <a:cxnSpLocks/>
          </p:cNvCxnSpPr>
          <p:nvPr/>
        </p:nvCxnSpPr>
        <p:spPr>
          <a:xfrm flipV="1">
            <a:off x="3630145" y="2942105"/>
            <a:ext cx="869576" cy="448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CFD9336-FDF3-6DA8-487D-7E0CD2AD6FCA}"/>
              </a:ext>
            </a:extLst>
          </p:cNvPr>
          <p:cNvCxnSpPr>
            <a:cxnSpLocks/>
          </p:cNvCxnSpPr>
          <p:nvPr/>
        </p:nvCxnSpPr>
        <p:spPr>
          <a:xfrm flipV="1">
            <a:off x="4100792" y="4611781"/>
            <a:ext cx="869576" cy="448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ACE164C-6138-2668-BAA0-8E1542ACAC32}"/>
              </a:ext>
            </a:extLst>
          </p:cNvPr>
          <p:cNvCxnSpPr>
            <a:cxnSpLocks/>
          </p:cNvCxnSpPr>
          <p:nvPr/>
        </p:nvCxnSpPr>
        <p:spPr>
          <a:xfrm flipV="1">
            <a:off x="7115174" y="6057340"/>
            <a:ext cx="869576" cy="448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234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1" grpId="0"/>
      <p:bldP spid="12" grpId="0"/>
      <p:bldP spid="14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837C01F-C160-7121-F1F1-1E0053717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936" y="591683"/>
            <a:ext cx="5047785" cy="2942585"/>
          </a:xfrm>
          <a:prstGeom prst="rect">
            <a:avLst/>
          </a:prstGeom>
        </p:spPr>
      </p:pic>
      <p:pic>
        <p:nvPicPr>
          <p:cNvPr id="5" name="Picture 5" descr="Table&#10;&#10;Description automatically generated">
            <a:extLst>
              <a:ext uri="{FF2B5EF4-FFF2-40B4-BE49-F238E27FC236}">
                <a16:creationId xmlns:a16="http://schemas.microsoft.com/office/drawing/2014/main" id="{DB92DFEC-DCF8-C6A3-90ED-9B65E80487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5254" y="1206330"/>
            <a:ext cx="3691053" cy="479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2908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81AF4-8348-D8C0-9C39-62643F578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979" y="259792"/>
            <a:ext cx="7335835" cy="1268984"/>
          </a:xfrm>
        </p:spPr>
        <p:txBody>
          <a:bodyPr>
            <a:normAutofit/>
          </a:bodyPr>
          <a:lstStyle/>
          <a:p>
            <a:r>
              <a:rPr lang="en-US" sz="2400" err="1"/>
              <a:t>Primjeri</a:t>
            </a:r>
            <a:endParaRPr lang="en-US" sz="2400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EE9C134B-BC20-EE94-5697-9D03978825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8119" y="766113"/>
            <a:ext cx="3641704" cy="2941432"/>
          </a:xfrm>
        </p:spPr>
      </p:pic>
      <p:pic>
        <p:nvPicPr>
          <p:cNvPr id="9" name="Picture 9" descr="Timeline&#10;&#10;Description automatically generated">
            <a:extLst>
              <a:ext uri="{FF2B5EF4-FFF2-40B4-BE49-F238E27FC236}">
                <a16:creationId xmlns:a16="http://schemas.microsoft.com/office/drawing/2014/main" id="{E17239AB-724B-4304-1050-333740ADB2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0131" y="173852"/>
            <a:ext cx="3997712" cy="2951200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7DEBB894-8197-9475-2283-0B09C7CB2E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2815" y="3456527"/>
            <a:ext cx="4127809" cy="3048702"/>
          </a:xfrm>
          <a:prstGeom prst="rect">
            <a:avLst/>
          </a:prstGeom>
        </p:spPr>
      </p:pic>
      <p:pic>
        <p:nvPicPr>
          <p:cNvPr id="11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EB9E274C-A4F5-00F5-556C-BCC12E181A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8888" y="3811097"/>
            <a:ext cx="3746809" cy="278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45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EF8F5-5E7B-D39C-551D-FFF7B0834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Sudionici</a:t>
            </a:r>
            <a:r>
              <a:rPr lang="en-US" dirty="0"/>
              <a:t> </a:t>
            </a:r>
            <a:r>
              <a:rPr lang="en-US" dirty="0" err="1"/>
              <a:t>radionice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: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BE8D1E8-1FE9-93E2-412D-C06126328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1633339"/>
            <a:ext cx="9330482" cy="45313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ea typeface="+mn-lt"/>
                <a:cs typeface="+mn-lt"/>
              </a:rPr>
              <a:t>upoznati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BookWidgets</a:t>
            </a:r>
            <a:r>
              <a:rPr lang="en-US" dirty="0">
                <a:ea typeface="+mn-lt"/>
                <a:cs typeface="+mn-lt"/>
              </a:rPr>
              <a:t> (po </a:t>
            </a:r>
            <a:r>
              <a:rPr lang="en-US" dirty="0" err="1">
                <a:ea typeface="+mn-lt"/>
                <a:cs typeface="+mn-lt"/>
              </a:rPr>
              <a:t>potrebi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izraditi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korisnički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račun</a:t>
            </a:r>
            <a:r>
              <a:rPr lang="en-US" dirty="0">
                <a:ea typeface="+mn-lt"/>
                <a:cs typeface="+mn-lt"/>
              </a:rPr>
              <a:t>)</a:t>
            </a:r>
            <a:endParaRPr lang="en-US" dirty="0" err="1">
              <a:ea typeface="+mn-lt"/>
              <a:cs typeface="+mn-lt"/>
            </a:endParaRPr>
          </a:p>
          <a:p>
            <a:r>
              <a:rPr lang="en-US" dirty="0" err="1">
                <a:ea typeface="+mn-lt"/>
                <a:cs typeface="+mn-lt"/>
              </a:rPr>
              <a:t>naučiti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koristiti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matematički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zapis</a:t>
            </a:r>
            <a:r>
              <a:rPr lang="en-US" dirty="0">
                <a:ea typeface="+mn-lt"/>
                <a:cs typeface="+mn-lt"/>
              </a:rPr>
              <a:t> u </a:t>
            </a:r>
            <a:r>
              <a:rPr lang="en-US" dirty="0" err="1">
                <a:ea typeface="+mn-lt"/>
                <a:cs typeface="+mn-lt"/>
              </a:rPr>
              <a:t>widgetima</a:t>
            </a:r>
            <a:r>
              <a:rPr lang="en-US" dirty="0">
                <a:ea typeface="+mn-lt"/>
                <a:cs typeface="+mn-lt"/>
              </a:rPr>
              <a:t>(</a:t>
            </a:r>
            <a:r>
              <a:rPr lang="en-US" dirty="0" err="1">
                <a:ea typeface="+mn-lt"/>
                <a:cs typeface="+mn-lt"/>
              </a:rPr>
              <a:t>LaTex</a:t>
            </a:r>
            <a:r>
              <a:rPr lang="en-US" dirty="0">
                <a:ea typeface="+mn-lt"/>
                <a:cs typeface="+mn-lt"/>
              </a:rPr>
              <a:t>)</a:t>
            </a:r>
          </a:p>
          <a:p>
            <a:r>
              <a:rPr lang="en-US" dirty="0" err="1">
                <a:ea typeface="+mn-lt"/>
                <a:cs typeface="+mn-lt"/>
              </a:rPr>
              <a:t>upoznati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kreirati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matematička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pitanja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widgete</a:t>
            </a:r>
            <a:r>
              <a:rPr lang="en-US" dirty="0">
                <a:ea typeface="+mn-lt"/>
                <a:cs typeface="+mn-lt"/>
              </a:rPr>
              <a:t> za </a:t>
            </a:r>
            <a:r>
              <a:rPr lang="en-US" dirty="0" err="1">
                <a:ea typeface="+mn-lt"/>
                <a:cs typeface="+mn-lt"/>
              </a:rPr>
              <a:t>matematičke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sadržaje</a:t>
            </a:r>
          </a:p>
          <a:p>
            <a:r>
              <a:rPr lang="en-US" dirty="0" err="1">
                <a:ea typeface="+mn-lt"/>
                <a:cs typeface="+mn-lt"/>
              </a:rPr>
              <a:t>naučiti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načine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dijeljenja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učenicima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učiteljima</a:t>
            </a:r>
            <a:r>
              <a:rPr lang="en-US" dirty="0">
                <a:ea typeface="+mn-lt"/>
                <a:cs typeface="+mn-lt"/>
              </a:rPr>
              <a:t> </a:t>
            </a:r>
          </a:p>
          <a:p>
            <a:r>
              <a:rPr lang="en-US" dirty="0" err="1">
                <a:ea typeface="+mn-lt"/>
                <a:cs typeface="+mn-lt"/>
              </a:rPr>
              <a:t>prezentirati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svoj</a:t>
            </a:r>
            <a:r>
              <a:rPr lang="en-US" dirty="0">
                <a:ea typeface="+mn-lt"/>
                <a:cs typeface="+mn-lt"/>
              </a:rPr>
              <a:t> rad </a:t>
            </a:r>
            <a:r>
              <a:rPr lang="en-US" dirty="0" err="1">
                <a:ea typeface="+mn-lt"/>
                <a:cs typeface="+mn-lt"/>
              </a:rPr>
              <a:t>ostalim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sudionicima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radionice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1653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aphical user interface, application, chat or text message&#10;&#10;Description automatically generated">
            <a:extLst>
              <a:ext uri="{FF2B5EF4-FFF2-40B4-BE49-F238E27FC236}">
                <a16:creationId xmlns:a16="http://schemas.microsoft.com/office/drawing/2014/main" id="{0E8B6108-F56D-141E-D01F-C42AA6F313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302" y="252843"/>
            <a:ext cx="3152078" cy="2412214"/>
          </a:xfrm>
          <a:prstGeom prst="rect">
            <a:avLst/>
          </a:prstGeom>
        </p:spPr>
      </p:pic>
      <p:pic>
        <p:nvPicPr>
          <p:cNvPr id="5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0A54C05-5170-52E3-972D-A5FE6AFEC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083" y="3300007"/>
            <a:ext cx="3235712" cy="2460353"/>
          </a:xfrm>
          <a:prstGeom prst="rect">
            <a:avLst/>
          </a:prstGeom>
        </p:spPr>
      </p:pic>
      <p:pic>
        <p:nvPicPr>
          <p:cNvPr id="6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B33305E-F5D0-D75D-8584-2889E09FA6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4912" y="411666"/>
            <a:ext cx="3477321" cy="2605668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48A7D8B9-A282-E06A-1A41-968D208980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4498" y="3556109"/>
            <a:ext cx="3681760" cy="2747317"/>
          </a:xfrm>
          <a:prstGeom prst="rect">
            <a:avLst/>
          </a:prstGeom>
        </p:spPr>
      </p:pic>
      <p:pic>
        <p:nvPicPr>
          <p:cNvPr id="8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D2943AB-1048-21FB-D52E-FD606105DB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8741" y="1538897"/>
            <a:ext cx="3347224" cy="268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3914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B828FC56-6354-334F-3F8B-620A3A8C0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448" y="303746"/>
            <a:ext cx="3904785" cy="2886557"/>
          </a:xfrm>
          <a:prstGeom prst="rect">
            <a:avLst/>
          </a:prstGeom>
        </p:spPr>
      </p:pic>
      <p:pic>
        <p:nvPicPr>
          <p:cNvPr id="5" name="Picture 5" descr="A picture containing text, device, gauge&#10;&#10;Description automatically generated">
            <a:extLst>
              <a:ext uri="{FF2B5EF4-FFF2-40B4-BE49-F238E27FC236}">
                <a16:creationId xmlns:a16="http://schemas.microsoft.com/office/drawing/2014/main" id="{8C6EC93A-E170-B8C4-A083-CEF21A1E5A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8693" y="3457191"/>
            <a:ext cx="3579541" cy="2880106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D13A1D78-9799-F811-6125-75D4349815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5695" y="358697"/>
            <a:ext cx="3195998" cy="538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7108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0325B9A-6096-9796-FD10-087117E77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717" y="320489"/>
            <a:ext cx="5326565" cy="4070412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F463CDDB-BCBC-A28B-44FD-27EE2DFA1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4546" y="1891471"/>
            <a:ext cx="5066370" cy="422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4565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C56CB-F0C3-5E33-2ED9-789719E37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053" y="826646"/>
            <a:ext cx="7335835" cy="1268984"/>
          </a:xfrm>
        </p:spPr>
        <p:txBody>
          <a:bodyPr/>
          <a:lstStyle/>
          <a:p>
            <a:r>
              <a:rPr lang="en-US"/>
              <a:t>Rad u </a:t>
            </a:r>
            <a:r>
              <a:rPr lang="en-US" err="1"/>
              <a:t>korisničkom</a:t>
            </a:r>
            <a:r>
              <a:rPr lang="en-US"/>
              <a:t> </a:t>
            </a:r>
            <a:r>
              <a:rPr lang="en-US" err="1"/>
              <a:t>računu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103D7-2983-77A7-128D-AD3DE2A06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4784" y="2141431"/>
            <a:ext cx="7335835" cy="10457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ea typeface="+mn-lt"/>
                <a:cs typeface="+mn-lt"/>
                <a:hlinkClick r:id="rId2"/>
              </a:rPr>
              <a:t>https://www.bookwidgets.com/</a:t>
            </a:r>
            <a:endParaRPr lang="en-US">
              <a:ea typeface="+mn-lt"/>
              <a:cs typeface="+mn-lt"/>
            </a:endParaRPr>
          </a:p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7E0F2D-FFDA-E464-EB40-4A718BD4C607}"/>
              </a:ext>
            </a:extLst>
          </p:cNvPr>
          <p:cNvSpPr txBox="1"/>
          <p:nvPr/>
        </p:nvSpPr>
        <p:spPr>
          <a:xfrm>
            <a:off x="3875710" y="3655868"/>
            <a:ext cx="679480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ea typeface="+mn-lt"/>
                <a:cs typeface="+mn-lt"/>
                <a:hlinkClick r:id="rId3"/>
              </a:rPr>
              <a:t>https://bit.ly/CUCBW</a:t>
            </a:r>
            <a:endParaRPr lang="en-US" sz="24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ECF1D0-6569-DF9F-5A44-B659FAB5B02E}"/>
              </a:ext>
            </a:extLst>
          </p:cNvPr>
          <p:cNvSpPr txBox="1"/>
          <p:nvPr/>
        </p:nvSpPr>
        <p:spPr>
          <a:xfrm>
            <a:off x="816800" y="3653424"/>
            <a:ext cx="318722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 err="1"/>
              <a:t>Ploča</a:t>
            </a:r>
            <a:r>
              <a:rPr lang="en-US" sz="2400" dirty="0"/>
              <a:t> s </a:t>
            </a:r>
            <a:r>
              <a:rPr lang="en-US" sz="2400" dirty="0" err="1"/>
              <a:t>materijalima</a:t>
            </a:r>
            <a:r>
              <a:rPr lang="en-US" sz="24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0151521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8086F-C9F0-238F-97B9-2297E6F81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Hvala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pažnji</a:t>
            </a:r>
            <a:r>
              <a:rPr lang="en-US" dirty="0"/>
              <a:t>!</a:t>
            </a:r>
          </a:p>
        </p:txBody>
      </p:sp>
      <p:pic>
        <p:nvPicPr>
          <p:cNvPr id="4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68DEBCE9-3D7B-8921-9851-A1FF5F6507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30741" y="631074"/>
            <a:ext cx="3924300" cy="1952625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789443F-1FA6-2649-D569-FDA6635931C7}"/>
              </a:ext>
            </a:extLst>
          </p:cNvPr>
          <p:cNvSpPr txBox="1"/>
          <p:nvPr/>
        </p:nvSpPr>
        <p:spPr>
          <a:xfrm>
            <a:off x="8418419" y="5070661"/>
            <a:ext cx="359876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cs typeface="Arial"/>
                <a:hlinkClick r:id="rId3"/>
              </a:rPr>
              <a:t>drazena.potocki@skole.hr</a:t>
            </a:r>
            <a:endParaRPr lang="en-US">
              <a:ea typeface="+mn-lt"/>
              <a:cs typeface="+mn-lt"/>
            </a:endParaRPr>
          </a:p>
          <a:p>
            <a:pPr algn="l"/>
            <a:r>
              <a:rPr lang="en-US" dirty="0">
                <a:latin typeface="Arial"/>
                <a:cs typeface="Arial"/>
                <a:hlinkClick r:id="rId4"/>
              </a:rPr>
              <a:t>antonela.matajic@skole.hr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1B9778-185C-0D53-008D-A18EE166FBB7}"/>
              </a:ext>
            </a:extLst>
          </p:cNvPr>
          <p:cNvSpPr txBox="1"/>
          <p:nvPr/>
        </p:nvSpPr>
        <p:spPr>
          <a:xfrm>
            <a:off x="9289676" y="2706220"/>
            <a:ext cx="140241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FB GRUPA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CBBD9F-85E1-6FD5-0BE5-0C7417F407A2}"/>
              </a:ext>
            </a:extLst>
          </p:cNvPr>
          <p:cNvSpPr txBox="1"/>
          <p:nvPr/>
        </p:nvSpPr>
        <p:spPr>
          <a:xfrm>
            <a:off x="838185" y="2118458"/>
            <a:ext cx="194029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 err="1"/>
              <a:t>Evaluacija</a:t>
            </a:r>
            <a:r>
              <a:rPr lang="en-US" sz="2400" dirty="0"/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075416-F907-07E2-24D0-ABC12F8DF599}"/>
              </a:ext>
            </a:extLst>
          </p:cNvPr>
          <p:cNvSpPr txBox="1"/>
          <p:nvPr/>
        </p:nvSpPr>
        <p:spPr>
          <a:xfrm>
            <a:off x="890213" y="2844222"/>
            <a:ext cx="4395897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ea typeface="+mn-lt"/>
                <a:cs typeface="+mn-lt"/>
                <a:hlinkClick r:id="rId5"/>
              </a:rPr>
              <a:t>https://bit.ly/cucBW</a:t>
            </a:r>
            <a:endParaRPr lang="en-US"/>
          </a:p>
          <a:p>
            <a:endParaRPr lang="en-US" sz="2800"/>
          </a:p>
        </p:txBody>
      </p:sp>
      <p:pic>
        <p:nvPicPr>
          <p:cNvPr id="9" name="Picture 9" descr="Qr code&#10;&#10;Description automatically generated">
            <a:extLst>
              <a:ext uri="{FF2B5EF4-FFF2-40B4-BE49-F238E27FC236}">
                <a16:creationId xmlns:a16="http://schemas.microsoft.com/office/drawing/2014/main" id="{03D4C39D-99E0-261F-2382-D5C2E73E51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8638" y="3802102"/>
            <a:ext cx="2153114" cy="217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079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01A7A-E013-4F70-F516-345635480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8497420" cy="1268984"/>
          </a:xfrm>
        </p:spPr>
        <p:txBody>
          <a:bodyPr>
            <a:normAutofit/>
          </a:bodyPr>
          <a:lstStyle/>
          <a:p>
            <a:r>
              <a:rPr lang="en-US" b="0">
                <a:ea typeface="+mj-lt"/>
                <a:cs typeface="+mj-lt"/>
              </a:rPr>
              <a:t>https://www.bookwidgets.com/</a:t>
            </a:r>
            <a:endParaRPr lang="en-US"/>
          </a:p>
        </p:txBody>
      </p:sp>
      <p:pic>
        <p:nvPicPr>
          <p:cNvPr id="4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965B633-D55D-32AA-EDD2-32B687DE3C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1609" y="1602456"/>
            <a:ext cx="5501625" cy="4586236"/>
          </a:xfrm>
        </p:spPr>
      </p:pic>
    </p:spTree>
    <p:extLst>
      <p:ext uri="{BB962C8B-B14F-4D97-AF65-F5344CB8AC3E}">
        <p14:creationId xmlns:p14="http://schemas.microsoft.com/office/powerpoint/2010/main" val="507325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34F8E-A386-9F58-51D2-CF8662504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443" y="585036"/>
            <a:ext cx="8516005" cy="126898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200000"/>
              </a:lnSpc>
            </a:pPr>
            <a:r>
              <a:rPr lang="en-US" sz="2400">
                <a:ea typeface="+mj-lt"/>
                <a:cs typeface="+mj-lt"/>
              </a:rPr>
              <a:t>BOOKWIDGETS</a:t>
            </a:r>
            <a:r>
              <a:rPr lang="en-US" sz="2400" b="0">
                <a:ea typeface="+mj-lt"/>
                <a:cs typeface="+mj-lt"/>
              </a:rPr>
              <a:t> je </a:t>
            </a:r>
            <a:r>
              <a:rPr lang="en-US" sz="2400" b="0" err="1">
                <a:ea typeface="+mj-lt"/>
                <a:cs typeface="+mj-lt"/>
              </a:rPr>
              <a:t>digitalni</a:t>
            </a:r>
            <a:r>
              <a:rPr lang="en-US" sz="2400" b="0">
                <a:ea typeface="+mj-lt"/>
                <a:cs typeface="+mj-lt"/>
              </a:rPr>
              <a:t> </a:t>
            </a:r>
            <a:r>
              <a:rPr lang="en-US" sz="2400" b="0" err="1">
                <a:ea typeface="+mj-lt"/>
                <a:cs typeface="+mj-lt"/>
              </a:rPr>
              <a:t>alat</a:t>
            </a:r>
            <a:r>
              <a:rPr lang="en-US" sz="2400" b="0">
                <a:ea typeface="+mj-lt"/>
                <a:cs typeface="+mj-lt"/>
              </a:rPr>
              <a:t> koji </a:t>
            </a:r>
            <a:r>
              <a:rPr lang="en-US" sz="2400" b="0" err="1">
                <a:ea typeface="+mj-lt"/>
                <a:cs typeface="+mj-lt"/>
              </a:rPr>
              <a:t>sadrži</a:t>
            </a:r>
            <a:r>
              <a:rPr lang="en-US" sz="2400" b="0">
                <a:ea typeface="+mj-lt"/>
                <a:cs typeface="+mj-lt"/>
              </a:rPr>
              <a:t> </a:t>
            </a:r>
            <a:r>
              <a:rPr lang="en-US" sz="2400" b="0" err="1">
                <a:ea typeface="+mj-lt"/>
                <a:cs typeface="+mj-lt"/>
              </a:rPr>
              <a:t>preko</a:t>
            </a:r>
            <a:r>
              <a:rPr lang="en-US" sz="2400" b="0">
                <a:ea typeface="+mj-lt"/>
                <a:cs typeface="+mj-lt"/>
              </a:rPr>
              <a:t> 40 </a:t>
            </a:r>
            <a:r>
              <a:rPr lang="en-US" sz="2400" b="0" err="1">
                <a:ea typeface="+mj-lt"/>
                <a:cs typeface="+mj-lt"/>
              </a:rPr>
              <a:t>različitih</a:t>
            </a:r>
            <a:r>
              <a:rPr lang="en-US" sz="2400" b="0">
                <a:ea typeface="+mj-lt"/>
                <a:cs typeface="+mj-lt"/>
              </a:rPr>
              <a:t> </a:t>
            </a:r>
            <a:r>
              <a:rPr lang="en-US" sz="2400" b="0" err="1">
                <a:ea typeface="+mj-lt"/>
                <a:cs typeface="+mj-lt"/>
              </a:rPr>
              <a:t>predložaka</a:t>
            </a:r>
            <a:r>
              <a:rPr lang="en-US" sz="2400" b="0">
                <a:ea typeface="+mj-lt"/>
                <a:cs typeface="+mj-lt"/>
              </a:rPr>
              <a:t> za </a:t>
            </a:r>
            <a:r>
              <a:rPr lang="en-US" sz="2400" b="0" err="1">
                <a:ea typeface="+mj-lt"/>
                <a:cs typeface="+mj-lt"/>
              </a:rPr>
              <a:t>izradu</a:t>
            </a:r>
            <a:r>
              <a:rPr lang="en-US" sz="2400" b="0">
                <a:ea typeface="+mj-lt"/>
                <a:cs typeface="+mj-lt"/>
              </a:rPr>
              <a:t> </a:t>
            </a:r>
            <a:r>
              <a:rPr lang="en-US" sz="2400" b="0" err="1">
                <a:ea typeface="+mj-lt"/>
                <a:cs typeface="+mj-lt"/>
              </a:rPr>
              <a:t>interaktivnih</a:t>
            </a:r>
            <a:r>
              <a:rPr lang="en-US" sz="2400" b="0">
                <a:ea typeface="+mj-lt"/>
                <a:cs typeface="+mj-lt"/>
              </a:rPr>
              <a:t> </a:t>
            </a:r>
            <a:r>
              <a:rPr lang="en-US" sz="2400" b="0" err="1">
                <a:ea typeface="+mj-lt"/>
                <a:cs typeface="+mj-lt"/>
              </a:rPr>
              <a:t>vježbi</a:t>
            </a:r>
            <a:r>
              <a:rPr lang="en-US" sz="2400" b="0">
                <a:ea typeface="+mj-lt"/>
                <a:cs typeface="+mj-lt"/>
              </a:rPr>
              <a:t>.</a:t>
            </a:r>
            <a:endParaRPr lang="en-US" sz="2400"/>
          </a:p>
          <a:p>
            <a:pPr>
              <a:lnSpc>
                <a:spcPct val="200000"/>
              </a:lnSpc>
            </a:pPr>
            <a:r>
              <a:rPr lang="en-US" sz="2400" b="0" err="1">
                <a:ea typeface="+mj-lt"/>
                <a:cs typeface="+mj-lt"/>
              </a:rPr>
              <a:t>Koristi</a:t>
            </a:r>
            <a:r>
              <a:rPr lang="en-US" sz="2400" b="0">
                <a:ea typeface="+mj-lt"/>
                <a:cs typeface="+mj-lt"/>
              </a:rPr>
              <a:t> se </a:t>
            </a:r>
            <a:r>
              <a:rPr lang="en-US" sz="2400" b="0" err="1">
                <a:ea typeface="+mj-lt"/>
                <a:cs typeface="+mj-lt"/>
              </a:rPr>
              <a:t>na</a:t>
            </a:r>
            <a:r>
              <a:rPr lang="en-US" sz="2400" b="0">
                <a:ea typeface="+mj-lt"/>
                <a:cs typeface="+mj-lt"/>
              </a:rPr>
              <a:t> </a:t>
            </a:r>
            <a:r>
              <a:rPr lang="en-US" sz="2400" b="0" err="1">
                <a:ea typeface="+mj-lt"/>
                <a:cs typeface="+mj-lt"/>
              </a:rPr>
              <a:t>računalima</a:t>
            </a:r>
            <a:r>
              <a:rPr lang="en-US" sz="2400" b="0">
                <a:ea typeface="+mj-lt"/>
                <a:cs typeface="+mj-lt"/>
              </a:rPr>
              <a:t>, </a:t>
            </a:r>
            <a:r>
              <a:rPr lang="en-US" sz="2400" b="0" err="1">
                <a:ea typeface="+mj-lt"/>
                <a:cs typeface="+mj-lt"/>
              </a:rPr>
              <a:t>tabletima</a:t>
            </a:r>
            <a:r>
              <a:rPr lang="en-US" sz="2400" b="0">
                <a:ea typeface="+mj-lt"/>
                <a:cs typeface="+mj-lt"/>
              </a:rPr>
              <a:t>, </a:t>
            </a:r>
            <a:r>
              <a:rPr lang="en-US" sz="2400" b="0" err="1">
                <a:ea typeface="+mj-lt"/>
                <a:cs typeface="+mj-lt"/>
              </a:rPr>
              <a:t>pametnim</a:t>
            </a:r>
            <a:r>
              <a:rPr lang="en-US" sz="2400" b="0">
                <a:ea typeface="+mj-lt"/>
                <a:cs typeface="+mj-lt"/>
              </a:rPr>
              <a:t> </a:t>
            </a:r>
            <a:r>
              <a:rPr lang="en-US" sz="2400" b="0" err="1">
                <a:ea typeface="+mj-lt"/>
                <a:cs typeface="+mj-lt"/>
              </a:rPr>
              <a:t>telefonima</a:t>
            </a:r>
            <a:r>
              <a:rPr lang="en-US" sz="2400" b="0">
                <a:ea typeface="+mj-lt"/>
                <a:cs typeface="+mj-lt"/>
              </a:rPr>
              <a:t>.</a:t>
            </a:r>
            <a:endParaRPr lang="en-US" sz="2400"/>
          </a:p>
          <a:p>
            <a:pPr>
              <a:lnSpc>
                <a:spcPct val="200000"/>
              </a:lnSpc>
            </a:pPr>
            <a:endParaRPr lang="en-US" sz="2400" b="0"/>
          </a:p>
          <a:p>
            <a:endParaRPr lang="en-US"/>
          </a:p>
        </p:txBody>
      </p:sp>
      <p:pic>
        <p:nvPicPr>
          <p:cNvPr id="7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60C1948-0407-5720-C71B-82B4A1F80C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8881" y="3151556"/>
            <a:ext cx="9231543" cy="2668203"/>
          </a:xfrm>
        </p:spPr>
      </p:pic>
    </p:spTree>
    <p:extLst>
      <p:ext uri="{BB962C8B-B14F-4D97-AF65-F5344CB8AC3E}">
        <p14:creationId xmlns:p14="http://schemas.microsoft.com/office/powerpoint/2010/main" val="49350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imeline&#10;&#10;Description automatically generated">
            <a:extLst>
              <a:ext uri="{FF2B5EF4-FFF2-40B4-BE49-F238E27FC236}">
                <a16:creationId xmlns:a16="http://schemas.microsoft.com/office/drawing/2014/main" id="{0961882C-2DB9-325C-FE56-52E5AA9052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9012" y="422284"/>
            <a:ext cx="7651278" cy="4790675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423EE9-DB6C-EDA8-190A-07B7C6397F41}"/>
              </a:ext>
            </a:extLst>
          </p:cNvPr>
          <p:cNvSpPr txBox="1"/>
          <p:nvPr/>
        </p:nvSpPr>
        <p:spPr>
          <a:xfrm>
            <a:off x="1077952" y="5547731"/>
            <a:ext cx="876299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>
                <a:ea typeface="+mn-lt"/>
                <a:cs typeface="+mn-lt"/>
              </a:rPr>
              <a:t>Youtube kanal: </a:t>
            </a:r>
            <a:r>
              <a:rPr lang="en-US" sz="2400">
                <a:ea typeface="+mn-lt"/>
                <a:cs typeface="+mn-lt"/>
                <a:hlinkClick r:id="rId3"/>
              </a:rPr>
              <a:t>https://www.youtube.com/c/Bookwidgets/</a:t>
            </a:r>
            <a:endParaRPr lang="en-US"/>
          </a:p>
          <a:p>
            <a:endParaRPr lang="en-US" sz="240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8452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3A7AF-BCC6-E1C7-790F-9AEAE53CD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345" y="213329"/>
            <a:ext cx="7335835" cy="1268984"/>
          </a:xfrm>
        </p:spPr>
        <p:txBody>
          <a:bodyPr/>
          <a:lstStyle/>
          <a:p>
            <a:r>
              <a:rPr lang="en-US" sz="3200" err="1"/>
              <a:t>Predlošci</a:t>
            </a:r>
            <a:r>
              <a:rPr lang="en-US" sz="3200"/>
              <a:t>:</a:t>
            </a:r>
          </a:p>
        </p:txBody>
      </p:sp>
      <p:pic>
        <p:nvPicPr>
          <p:cNvPr id="9" name="Picture 9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F49F448-78F9-B760-C46C-CEEB835B7E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1711" y="847836"/>
            <a:ext cx="8562469" cy="1625692"/>
          </a:xfrm>
        </p:spPr>
      </p:pic>
      <p:pic>
        <p:nvPicPr>
          <p:cNvPr id="10" name="Picture 10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33CB936-A1AB-2129-E9AB-65D154410A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839" y="2541133"/>
            <a:ext cx="8551126" cy="2017343"/>
          </a:xfrm>
          <a:prstGeom prst="rect">
            <a:avLst/>
          </a:prstGeom>
        </p:spPr>
      </p:pic>
      <p:pic>
        <p:nvPicPr>
          <p:cNvPr id="11" name="Picture 11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8CD6004-5465-9A01-6FD5-67E2145F5C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839" y="4671099"/>
            <a:ext cx="8597590" cy="196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86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CF33B67D-B8F7-13CF-65D5-242C6A5834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2966" r="202" b="33103"/>
          <a:stretch/>
        </p:blipFill>
        <p:spPr>
          <a:xfrm>
            <a:off x="872572" y="2238329"/>
            <a:ext cx="10288607" cy="1541907"/>
          </a:xfrm>
        </p:spPr>
      </p:pic>
      <p:pic>
        <p:nvPicPr>
          <p:cNvPr id="8" name="Picture 4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5FE07A58-5F04-473C-10C6-721FE86FEC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304" t="66667" r="101" b="-460"/>
          <a:stretch/>
        </p:blipFill>
        <p:spPr>
          <a:xfrm>
            <a:off x="872185" y="354255"/>
            <a:ext cx="10330317" cy="1535660"/>
          </a:xfrm>
          <a:prstGeom prst="rect">
            <a:avLst/>
          </a:prstGeom>
        </p:spPr>
      </p:pic>
      <p:pic>
        <p:nvPicPr>
          <p:cNvPr id="10" name="Picture 4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E13B75DC-3AB3-ABC1-87CD-FCAE4F71BE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01" b="68807"/>
          <a:stretch/>
        </p:blipFill>
        <p:spPr>
          <a:xfrm>
            <a:off x="856073" y="4078228"/>
            <a:ext cx="10319947" cy="141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43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5C6C7-85F1-2A9F-1D97-40A776A19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445646"/>
            <a:ext cx="8999225" cy="711424"/>
          </a:xfrm>
        </p:spPr>
        <p:txBody>
          <a:bodyPr>
            <a:normAutofit/>
          </a:bodyPr>
          <a:lstStyle/>
          <a:p>
            <a:r>
              <a:rPr lang="en-US" sz="2400" err="1"/>
              <a:t>Dijeljenje</a:t>
            </a:r>
            <a:endParaRPr lang="en-US" sz="2400"/>
          </a:p>
        </p:txBody>
      </p:sp>
      <p:pic>
        <p:nvPicPr>
          <p:cNvPr id="4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B4CF935-9467-F874-6DE6-EBAC337F25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016" y="994604"/>
            <a:ext cx="6506886" cy="4346813"/>
          </a:xfr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EF283DA-1816-F2E2-3EF2-C694F9AA408C}"/>
              </a:ext>
            </a:extLst>
          </p:cNvPr>
          <p:cNvSpPr/>
          <p:nvPr/>
        </p:nvSpPr>
        <p:spPr>
          <a:xfrm>
            <a:off x="674594" y="4619065"/>
            <a:ext cx="2711823" cy="5378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5" descr="Graphical user interface, text, application, Word, email&#10;&#10;Description automatically generated">
            <a:extLst>
              <a:ext uri="{FF2B5EF4-FFF2-40B4-BE49-F238E27FC236}">
                <a16:creationId xmlns:a16="http://schemas.microsoft.com/office/drawing/2014/main" id="{4CAF2D5D-8565-1FA7-286E-5BE857EE43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0327" y="1239708"/>
            <a:ext cx="5921296" cy="375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43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2C281-7731-CB11-A591-1914EC54A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638" y="287671"/>
            <a:ext cx="8367322" cy="1268984"/>
          </a:xfrm>
        </p:spPr>
        <p:txBody>
          <a:bodyPr>
            <a:normAutofit fontScale="90000"/>
          </a:bodyPr>
          <a:lstStyle/>
          <a:p>
            <a:r>
              <a:rPr lang="en-US" sz="2400" err="1">
                <a:ea typeface="+mj-lt"/>
                <a:cs typeface="+mj-lt"/>
              </a:rPr>
              <a:t>Povratna</a:t>
            </a:r>
            <a:r>
              <a:rPr lang="en-US" sz="2400">
                <a:ea typeface="+mj-lt"/>
                <a:cs typeface="+mj-lt"/>
              </a:rPr>
              <a:t> </a:t>
            </a:r>
            <a:r>
              <a:rPr lang="en-US" sz="2400" err="1">
                <a:ea typeface="+mj-lt"/>
                <a:cs typeface="+mj-lt"/>
              </a:rPr>
              <a:t>informacija</a:t>
            </a:r>
            <a:r>
              <a:rPr lang="en-US" sz="2400">
                <a:ea typeface="+mj-lt"/>
                <a:cs typeface="+mj-lt"/>
              </a:rPr>
              <a:t>, </a:t>
            </a:r>
            <a:r>
              <a:rPr lang="en-US" sz="2400" err="1">
                <a:ea typeface="+mj-lt"/>
                <a:cs typeface="+mj-lt"/>
              </a:rPr>
              <a:t>evaluacija</a:t>
            </a:r>
            <a:r>
              <a:rPr lang="en-US" sz="2400">
                <a:ea typeface="+mj-lt"/>
                <a:cs typeface="+mj-lt"/>
              </a:rPr>
              <a:t> </a:t>
            </a:r>
            <a:r>
              <a:rPr lang="en-US" sz="2400" err="1">
                <a:ea typeface="+mj-lt"/>
                <a:cs typeface="+mj-lt"/>
              </a:rPr>
              <a:t>i</a:t>
            </a:r>
            <a:r>
              <a:rPr lang="en-US" sz="2400">
                <a:ea typeface="+mj-lt"/>
                <a:cs typeface="+mj-lt"/>
              </a:rPr>
              <a:t> </a:t>
            </a:r>
            <a:r>
              <a:rPr lang="en-US" sz="2400" err="1">
                <a:ea typeface="+mj-lt"/>
                <a:cs typeface="+mj-lt"/>
              </a:rPr>
              <a:t>ocjenjivanje</a:t>
            </a:r>
            <a:endParaRPr lang="en-US" sz="2400" err="1"/>
          </a:p>
        </p:txBody>
      </p:sp>
      <p:pic>
        <p:nvPicPr>
          <p:cNvPr id="4" name="Picture 4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83DE24A9-52EE-E152-3836-294A3ED60F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3638" y="743689"/>
            <a:ext cx="10848469" cy="2558815"/>
          </a:xfrm>
        </p:spPr>
      </p:pic>
      <p:pic>
        <p:nvPicPr>
          <p:cNvPr id="5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140DB68-A95B-6FAF-9BD2-A2E64578CD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3352" y="3364222"/>
            <a:ext cx="7714783" cy="320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47662"/>
      </p:ext>
    </p:extLst>
  </p:cSld>
  <p:clrMapOvr>
    <a:masterClrMapping/>
  </p:clrMapOvr>
</p:sld>
</file>

<file path=ppt/theme/theme1.xml><?xml version="1.0" encoding="utf-8"?>
<a:theme xmlns:a="http://schemas.openxmlformats.org/drawingml/2006/main" name="PunchcardVTI">
  <a:themeElements>
    <a:clrScheme name="AnalogousFromLightSeedRightStep">
      <a:dk1>
        <a:srgbClr val="000000"/>
      </a:dk1>
      <a:lt1>
        <a:srgbClr val="FFFFFF"/>
      </a:lt1>
      <a:dk2>
        <a:srgbClr val="412429"/>
      </a:dk2>
      <a:lt2>
        <a:srgbClr val="E5E8E2"/>
      </a:lt2>
      <a:accent1>
        <a:srgbClr val="B67CE0"/>
      </a:accent1>
      <a:accent2>
        <a:srgbClr val="D95FD9"/>
      </a:accent2>
      <a:accent3>
        <a:srgbClr val="E07CB7"/>
      </a:accent3>
      <a:accent4>
        <a:srgbClr val="D95F74"/>
      </a:accent4>
      <a:accent5>
        <a:srgbClr val="DE8F74"/>
      </a:accent5>
      <a:accent6>
        <a:srgbClr val="C59D4F"/>
      </a:accent6>
      <a:hlink>
        <a:srgbClr val="6C8C55"/>
      </a:hlink>
      <a:folHlink>
        <a:srgbClr val="7F7F7F"/>
      </a:folHlink>
    </a:clrScheme>
    <a:fontScheme name="Punchcard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nchcardVTI" id="{C7262591-AF98-8F48-B56D-6342D2439B1A}" vid="{261D9F73-974A-B14E-9EAF-4871CCA60BB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PunchcardVTI</vt:lpstr>
      <vt:lpstr>BookWidgets i matematika se vole</vt:lpstr>
      <vt:lpstr>Sudionici radionice će:</vt:lpstr>
      <vt:lpstr>https://www.bookwidgets.com/</vt:lpstr>
      <vt:lpstr>BOOKWIDGETS je digitalni alat koji sadrži preko 40 različitih predložaka za izradu interaktivnih vježbi. Koristi se na računalima, tabletima, pametnim telefonima.  </vt:lpstr>
      <vt:lpstr>PowerPoint Presentation</vt:lpstr>
      <vt:lpstr>Predlošci:</vt:lpstr>
      <vt:lpstr>PowerPoint Presentation</vt:lpstr>
      <vt:lpstr>Dijeljenje</vt:lpstr>
      <vt:lpstr>Povratna informacija, evaluacija i ocjenjivanje</vt:lpstr>
      <vt:lpstr>PowerPoint Presentation</vt:lpstr>
      <vt:lpstr>PowerPoint Presentation</vt:lpstr>
      <vt:lpstr>Vrste pitanje (radni list/kviz/podijeljeni radni list)</vt:lpstr>
      <vt:lpstr>PowerPoint Presentation</vt:lpstr>
      <vt:lpstr>PowerPoint Presentation</vt:lpstr>
      <vt:lpstr> LaTeX </vt:lpstr>
      <vt:lpstr>Kako koristiti LaTex u Bookwidgetsu</vt:lpstr>
      <vt:lpstr>PowerPoint Presentation</vt:lpstr>
      <vt:lpstr>PowerPoint Presentation</vt:lpstr>
      <vt:lpstr>Primjeri</vt:lpstr>
      <vt:lpstr>PowerPoint Presentation</vt:lpstr>
      <vt:lpstr>PowerPoint Presentation</vt:lpstr>
      <vt:lpstr>PowerPoint Presentation</vt:lpstr>
      <vt:lpstr>Rad u korisničkom računu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526</cp:revision>
  <dcterms:created xsi:type="dcterms:W3CDTF">2022-10-01T13:57:17Z</dcterms:created>
  <dcterms:modified xsi:type="dcterms:W3CDTF">2022-10-01T15:35:21Z</dcterms:modified>
</cp:coreProperties>
</file>