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73" r:id="rId1"/>
  </p:sldMasterIdLst>
  <p:notesMasterIdLst>
    <p:notesMasterId r:id="rId46"/>
  </p:notesMasterIdLst>
  <p:sldIdLst>
    <p:sldId id="339" r:id="rId2"/>
    <p:sldId id="294" r:id="rId3"/>
    <p:sldId id="297" r:id="rId4"/>
    <p:sldId id="275" r:id="rId5"/>
    <p:sldId id="299" r:id="rId6"/>
    <p:sldId id="302" r:id="rId7"/>
    <p:sldId id="301" r:id="rId8"/>
    <p:sldId id="304" r:id="rId9"/>
    <p:sldId id="303" r:id="rId10"/>
    <p:sldId id="293" r:id="rId11"/>
    <p:sldId id="288" r:id="rId12"/>
    <p:sldId id="305" r:id="rId13"/>
    <p:sldId id="306" r:id="rId14"/>
    <p:sldId id="269" r:id="rId15"/>
    <p:sldId id="270" r:id="rId16"/>
    <p:sldId id="271" r:id="rId17"/>
    <p:sldId id="272" r:id="rId18"/>
    <p:sldId id="313" r:id="rId19"/>
    <p:sldId id="314" r:id="rId20"/>
    <p:sldId id="315" r:id="rId21"/>
    <p:sldId id="335" r:id="rId22"/>
    <p:sldId id="316" r:id="rId23"/>
    <p:sldId id="264" r:id="rId24"/>
    <p:sldId id="266" r:id="rId25"/>
    <p:sldId id="286" r:id="rId26"/>
    <p:sldId id="285" r:id="rId27"/>
    <p:sldId id="332" r:id="rId28"/>
    <p:sldId id="333" r:id="rId29"/>
    <p:sldId id="308" r:id="rId30"/>
    <p:sldId id="307" r:id="rId31"/>
    <p:sldId id="329" r:id="rId32"/>
    <p:sldId id="310" r:id="rId33"/>
    <p:sldId id="321" r:id="rId34"/>
    <p:sldId id="342" r:id="rId35"/>
    <p:sldId id="265" r:id="rId36"/>
    <p:sldId id="340" r:id="rId37"/>
    <p:sldId id="334" r:id="rId38"/>
    <p:sldId id="330" r:id="rId39"/>
    <p:sldId id="257" r:id="rId40"/>
    <p:sldId id="259" r:id="rId41"/>
    <p:sldId id="324" r:id="rId42"/>
    <p:sldId id="292" r:id="rId43"/>
    <p:sldId id="344" r:id="rId44"/>
    <p:sldId id="261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hPz3mPMgsPYbR28bgd589BExPBS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sna" initials="V" lastIdx="18" clrIdx="0">
    <p:extLst>
      <p:ext uri="{19B8F6BF-5375-455C-9EA6-DF929625EA0E}">
        <p15:presenceInfo xmlns:p15="http://schemas.microsoft.com/office/powerpoint/2012/main" userId="Vesna" providerId="None"/>
      </p:ext>
    </p:extLst>
  </p:cmAuthor>
  <p:cmAuthor id="2" name="Ines Alujević" initials="IA" lastIdx="6" clrIdx="1">
    <p:extLst>
      <p:ext uri="{19B8F6BF-5375-455C-9EA6-DF929625EA0E}">
        <p15:presenceInfo xmlns:p15="http://schemas.microsoft.com/office/powerpoint/2012/main" userId="3c8479025624dbcc" providerId="Windows Live"/>
      </p:ext>
    </p:extLst>
  </p:cmAuthor>
  <p:cmAuthor id="3" name="Ines Alujević" initials="IA [2]" lastIdx="2" clrIdx="2">
    <p:extLst>
      <p:ext uri="{19B8F6BF-5375-455C-9EA6-DF929625EA0E}">
        <p15:presenceInfo xmlns:p15="http://schemas.microsoft.com/office/powerpoint/2012/main" userId="S::ines.alujevic@skole.hr::bde2171c-387d-4c8f-8382-f2989c3bcef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4991"/>
    <a:srgbClr val="E6E6E6"/>
    <a:srgbClr val="B6D2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23FDBD-6CC7-4756-84A6-3CE3C817343B}" v="4" dt="2022-10-01T07:40:54.7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50" Type="http://customschemas.google.com/relationships/presentationmetadata" Target="meta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5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sna" userId="36b9cf70-fcd8-443d-af36-795e99939a02" providerId="ADAL" clId="{3A23FDBD-6CC7-4756-84A6-3CE3C817343B}"/>
    <pc:docChg chg="custSel modSld">
      <pc:chgData name="Vesna" userId="36b9cf70-fcd8-443d-af36-795e99939a02" providerId="ADAL" clId="{3A23FDBD-6CC7-4756-84A6-3CE3C817343B}" dt="2022-10-01T07:40:54.746" v="49"/>
      <pc:docMkLst>
        <pc:docMk/>
      </pc:docMkLst>
      <pc:sldChg chg="modSp mod">
        <pc:chgData name="Vesna" userId="36b9cf70-fcd8-443d-af36-795e99939a02" providerId="ADAL" clId="{3A23FDBD-6CC7-4756-84A6-3CE3C817343B}" dt="2022-10-01T07:36:51.793" v="42" actId="20577"/>
        <pc:sldMkLst>
          <pc:docMk/>
          <pc:sldMk cId="0" sldId="261"/>
        </pc:sldMkLst>
        <pc:spChg chg="mod">
          <ac:chgData name="Vesna" userId="36b9cf70-fcd8-443d-af36-795e99939a02" providerId="ADAL" clId="{3A23FDBD-6CC7-4756-84A6-3CE3C817343B}" dt="2022-10-01T07:36:51.793" v="42" actId="20577"/>
          <ac:spMkLst>
            <pc:docMk/>
            <pc:sldMk cId="0" sldId="261"/>
            <ac:spMk id="3" creationId="{CD3A08D3-F5B9-0C48-896A-8DE8E6CE7B62}"/>
          </ac:spMkLst>
        </pc:spChg>
        <pc:spChg chg="mod">
          <ac:chgData name="Vesna" userId="36b9cf70-fcd8-443d-af36-795e99939a02" providerId="ADAL" clId="{3A23FDBD-6CC7-4756-84A6-3CE3C817343B}" dt="2022-10-01T07:36:08.934" v="38" actId="14100"/>
          <ac:spMkLst>
            <pc:docMk/>
            <pc:sldMk cId="0" sldId="261"/>
            <ac:spMk id="9" creationId="{982BB8EA-0F6C-4CAC-8EBE-6F23C0AF2972}"/>
          </ac:spMkLst>
        </pc:spChg>
      </pc:sldChg>
      <pc:sldChg chg="delCm">
        <pc:chgData name="Vesna" userId="36b9cf70-fcd8-443d-af36-795e99939a02" providerId="ADAL" clId="{3A23FDBD-6CC7-4756-84A6-3CE3C817343B}" dt="2022-10-01T07:35:12.404" v="37" actId="1592"/>
        <pc:sldMkLst>
          <pc:docMk/>
          <pc:sldMk cId="2034932363" sldId="304"/>
        </pc:sldMkLst>
      </pc:sldChg>
      <pc:sldChg chg="modSp mod">
        <pc:chgData name="Vesna" userId="36b9cf70-fcd8-443d-af36-795e99939a02" providerId="ADAL" clId="{3A23FDBD-6CC7-4756-84A6-3CE3C817343B}" dt="2022-10-01T07:38:09.288" v="43" actId="14100"/>
        <pc:sldMkLst>
          <pc:docMk/>
          <pc:sldMk cId="2127232789" sldId="305"/>
        </pc:sldMkLst>
        <pc:spChg chg="mod">
          <ac:chgData name="Vesna" userId="36b9cf70-fcd8-443d-af36-795e99939a02" providerId="ADAL" clId="{3A23FDBD-6CC7-4756-84A6-3CE3C817343B}" dt="2022-10-01T07:38:09.288" v="43" actId="14100"/>
          <ac:spMkLst>
            <pc:docMk/>
            <pc:sldMk cId="2127232789" sldId="305"/>
            <ac:spMk id="10" creationId="{315411C9-F258-4626-BE53-89EE78283C92}"/>
          </ac:spMkLst>
        </pc:spChg>
      </pc:sldChg>
      <pc:sldChg chg="addSp modSp mod modAnim">
        <pc:chgData name="Vesna" userId="36b9cf70-fcd8-443d-af36-795e99939a02" providerId="ADAL" clId="{3A23FDBD-6CC7-4756-84A6-3CE3C817343B}" dt="2022-10-01T07:40:54.746" v="49"/>
        <pc:sldMkLst>
          <pc:docMk/>
          <pc:sldMk cId="791851701" sldId="313"/>
        </pc:sldMkLst>
        <pc:spChg chg="add mod">
          <ac:chgData name="Vesna" userId="36b9cf70-fcd8-443d-af36-795e99939a02" providerId="ADAL" clId="{3A23FDBD-6CC7-4756-84A6-3CE3C817343B}" dt="2022-10-01T07:38:52.684" v="46" actId="14100"/>
          <ac:spMkLst>
            <pc:docMk/>
            <pc:sldMk cId="791851701" sldId="313"/>
            <ac:spMk id="20" creationId="{EA665DC9-6000-469F-AA81-FC562EF3B8E2}"/>
          </ac:spMkLst>
        </pc:spChg>
      </pc:sldChg>
      <pc:sldChg chg="modSp mod">
        <pc:chgData name="Vesna" userId="36b9cf70-fcd8-443d-af36-795e99939a02" providerId="ADAL" clId="{3A23FDBD-6CC7-4756-84A6-3CE3C817343B}" dt="2022-10-01T07:36:29.640" v="41" actId="20577"/>
        <pc:sldMkLst>
          <pc:docMk/>
          <pc:sldMk cId="2668550492" sldId="315"/>
        </pc:sldMkLst>
        <pc:spChg chg="mod">
          <ac:chgData name="Vesna" userId="36b9cf70-fcd8-443d-af36-795e99939a02" providerId="ADAL" clId="{3A23FDBD-6CC7-4756-84A6-3CE3C817343B}" dt="2022-10-01T07:36:29.640" v="41" actId="20577"/>
          <ac:spMkLst>
            <pc:docMk/>
            <pc:sldMk cId="2668550492" sldId="315"/>
            <ac:spMk id="10" creationId="{2374E954-6455-4F59-A0CC-BF5EECC72F12}"/>
          </ac:spMkLst>
        </pc:spChg>
      </pc:sldChg>
      <pc:sldChg chg="modSp mod">
        <pc:chgData name="Vesna" userId="36b9cf70-fcd8-443d-af36-795e99939a02" providerId="ADAL" clId="{3A23FDBD-6CC7-4756-84A6-3CE3C817343B}" dt="2022-10-01T06:58:26.457" v="36" actId="20577"/>
        <pc:sldMkLst>
          <pc:docMk/>
          <pc:sldMk cId="2234552600" sldId="339"/>
        </pc:sldMkLst>
        <pc:spChg chg="mod">
          <ac:chgData name="Vesna" userId="36b9cf70-fcd8-443d-af36-795e99939a02" providerId="ADAL" clId="{3A23FDBD-6CC7-4756-84A6-3CE3C817343B}" dt="2022-10-01T06:58:26.457" v="36" actId="20577"/>
          <ac:spMkLst>
            <pc:docMk/>
            <pc:sldMk cId="2234552600" sldId="339"/>
            <ac:spMk id="2" creationId="{4A816243-A709-49FB-B1C7-3CE8EB801F6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E6CFA-9E46-4411-87FD-211C51F94ADF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0915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05e8adfb6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05e8adfb6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6232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05e8adfb6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05e8adfb69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90284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696003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137249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6333067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417401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178019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95810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122050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r" smtClean="0"/>
              <a:pPr/>
              <a:t>‹#›</a:t>
            </a:fld>
            <a:endParaRPr lang="hr"/>
          </a:p>
        </p:txBody>
      </p:sp>
    </p:spTree>
    <p:extLst>
      <p:ext uri="{BB962C8B-B14F-4D97-AF65-F5344CB8AC3E}">
        <p14:creationId xmlns:p14="http://schemas.microsoft.com/office/powerpoint/2010/main" val="56701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7686834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844422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95525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227957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429952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412183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420220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001004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551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vesna.dobronic@skole.hr" TargetMode="External"/><Relationship Id="rId2" Type="http://schemas.openxmlformats.org/officeDocument/2006/relationships/hyperlink" Target="mailto:ines.alujevic@skole.h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zbirka.trema.hr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zbirka.trema.hr/eukarioti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4.png"/><Relationship Id="rId7" Type="http://schemas.openxmlformats.org/officeDocument/2006/relationships/hyperlink" Target="http://zbirka.trema.hr/minerali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1.jpeg"/><Relationship Id="rId7" Type="http://schemas.openxmlformats.org/officeDocument/2006/relationships/image" Target="../media/image5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3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zbirka.trema.hr/" TargetMode="External"/><Relationship Id="rId3" Type="http://schemas.openxmlformats.org/officeDocument/2006/relationships/image" Target="../media/image72.jpeg"/><Relationship Id="rId7" Type="http://schemas.openxmlformats.org/officeDocument/2006/relationships/image" Target="../media/image7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.sv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arnet-my.sharepoint.com/:v:/g/personal/vesna_dobronic_skole_hr/ERcvbHaxFhdLgcUK4S4gUzABHI-3fyVvsntDgD0MgjBS6A?e=ZavH9O" TargetMode="External"/><Relationship Id="rId2" Type="http://schemas.openxmlformats.org/officeDocument/2006/relationships/hyperlink" Target="https://youtu.be/fgbyglLyZx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openxmlformats.org/officeDocument/2006/relationships/image" Target="../media/image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6.jpeg"/><Relationship Id="rId11" Type="http://schemas.openxmlformats.org/officeDocument/2006/relationships/image" Target="../media/image2.pn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zbirka.trema.h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_gqJq61hSkU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carnet-my.sharepoint.com/:v:/g/personal/vesna_dobronic_skole_hr/ET6u9vWKAyBIhnmGJHBblY0BgQjWI4bYlvuOJWi9aWhkTA?e=oHtF0a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s://youtu.be/pgzphh8QsfQ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zbirka.trema.hr/pitanja-za-provjeru-znanja/" TargetMode="External"/><Relationship Id="rId7" Type="http://schemas.openxmlformats.org/officeDocument/2006/relationships/image" Target="../media/image3.sv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3.svg"/><Relationship Id="rId4" Type="http://schemas.openxmlformats.org/officeDocument/2006/relationships/image" Target="../media/image102.png"/><Relationship Id="rId9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zbirka.trema.hr/" TargetMode="External"/><Relationship Id="rId3" Type="http://schemas.openxmlformats.org/officeDocument/2006/relationships/hyperlink" Target="mailto:ines.alujevic@skole.hr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3.svg"/><Relationship Id="rId4" Type="http://schemas.openxmlformats.org/officeDocument/2006/relationships/hyperlink" Target="mailto:vesna.dobronic@skole.hr" TargetMode="Externa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816243-A709-49FB-B1C7-3CE8EB801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249" y="1046156"/>
            <a:ext cx="10654746" cy="3342293"/>
          </a:xfrm>
        </p:spPr>
        <p:txBody>
          <a:bodyPr>
            <a:noAutofit/>
          </a:bodyPr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hr-HR" sz="4800" dirty="0">
                <a:solidFill>
                  <a:schemeClr val="accent4">
                    <a:lumMod val="75000"/>
                  </a:schemeClr>
                </a:solidFill>
              </a:rPr>
              <a:t>Inovativni način podučavanja kroz provođenje Projekta Spoznaj bioraznolikost  i </a:t>
            </a:r>
            <a:r>
              <a:rPr lang="hr-HR" sz="4800">
                <a:solidFill>
                  <a:schemeClr val="accent4">
                    <a:lumMod val="75000"/>
                  </a:schemeClr>
                </a:solidFill>
              </a:rPr>
              <a:t>kreiranje </a:t>
            </a:r>
            <a:br>
              <a:rPr lang="hr-HR" sz="4800">
                <a:solidFill>
                  <a:schemeClr val="accent4">
                    <a:lumMod val="75000"/>
                  </a:schemeClr>
                </a:solidFill>
              </a:rPr>
            </a:br>
            <a:r>
              <a:rPr lang="hr-HR" sz="4800">
                <a:solidFill>
                  <a:schemeClr val="accent4">
                    <a:lumMod val="75000"/>
                  </a:schemeClr>
                </a:solidFill>
              </a:rPr>
              <a:t>E-prirodoslovne </a:t>
            </a:r>
            <a:r>
              <a:rPr lang="hr-HR" sz="4800" dirty="0">
                <a:solidFill>
                  <a:schemeClr val="accent4">
                    <a:lumMod val="75000"/>
                  </a:schemeClr>
                </a:solidFill>
              </a:rPr>
              <a:t>zbirke</a:t>
            </a:r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8476E516-2874-4A2B-A167-084BBBC4F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8874" y="5078662"/>
            <a:ext cx="9144000" cy="1655762"/>
          </a:xfrm>
        </p:spPr>
        <p:txBody>
          <a:bodyPr/>
          <a:lstStyle/>
          <a:p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Ines Alujević, prof. i Vesna Dobronić, prof.</a:t>
            </a:r>
          </a:p>
          <a:p>
            <a:endParaRPr lang="hr-HR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3C3A2E1-7203-41E5-9489-3BFA36431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BA79E17D-3436-489F-834B-B0C381AE31EF}"/>
              </a:ext>
            </a:extLst>
          </p:cNvPr>
          <p:cNvSpPr txBox="1"/>
          <p:nvPr/>
        </p:nvSpPr>
        <p:spPr>
          <a:xfrm>
            <a:off x="9268227" y="5242560"/>
            <a:ext cx="2799545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>
                <a:solidFill>
                  <a:schemeClr val="accent6">
                    <a:lumMod val="75000"/>
                  </a:schemeClr>
                </a:solidFill>
              </a:rPr>
              <a:t>III. gimnazija Split</a:t>
            </a:r>
          </a:p>
          <a:p>
            <a:r>
              <a:rPr lang="hr-HR" sz="1800" dirty="0">
                <a:solidFill>
                  <a:schemeClr val="accent6">
                    <a:lumMod val="75000"/>
                  </a:schemeClr>
                </a:solidFill>
              </a:rPr>
              <a:t>Matice hrvatske 11</a:t>
            </a:r>
          </a:p>
          <a:p>
            <a:endParaRPr lang="hr-HR" sz="1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hr-HR" sz="1600" dirty="0">
                <a:solidFill>
                  <a:schemeClr val="accent6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ines.alujevic@skole.hr</a:t>
            </a:r>
            <a:endParaRPr lang="hr-HR" sz="16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hr-HR" sz="1600" dirty="0">
                <a:solidFill>
                  <a:schemeClr val="accent6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vesna.dobronic@skole.hr</a:t>
            </a:r>
            <a:r>
              <a:rPr lang="hr-HR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endParaRPr lang="hr-HR" sz="2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r-HR" sz="1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r-HR" sz="1800" dirty="0"/>
          </a:p>
        </p:txBody>
      </p:sp>
      <p:pic>
        <p:nvPicPr>
          <p:cNvPr id="9" name="Slika 8" descr="logo@4x.png">
            <a:extLst>
              <a:ext uri="{FF2B5EF4-FFF2-40B4-BE49-F238E27FC236}">
                <a16:creationId xmlns:a16="http://schemas.microsoft.com/office/drawing/2014/main" id="{B9D0380F-4F63-49CC-900C-C94EC3AC25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-7765" r="-2" b="-5894"/>
          <a:stretch/>
        </p:blipFill>
        <p:spPr>
          <a:xfrm>
            <a:off x="282122" y="3522133"/>
            <a:ext cx="1483777" cy="3212291"/>
          </a:xfrm>
          <a:prstGeom prst="rect">
            <a:avLst/>
          </a:prstGeom>
        </p:spPr>
      </p:pic>
      <p:pic>
        <p:nvPicPr>
          <p:cNvPr id="10" name="Grafika 5">
            <a:extLst>
              <a:ext uri="{FF2B5EF4-FFF2-40B4-BE49-F238E27FC236}">
                <a16:creationId xmlns:a16="http://schemas.microsoft.com/office/drawing/2014/main" id="{1348E903-C30A-4F18-B68B-A15A07AE9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52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9EDDB0-459E-445C-AD3E-B2F01E20E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40" y="465984"/>
            <a:ext cx="10685929" cy="1303867"/>
          </a:xfrm>
        </p:spPr>
        <p:txBody>
          <a:bodyPr>
            <a:noAutofit/>
          </a:bodyPr>
          <a:lstStyle/>
          <a:p>
            <a:r>
              <a:rPr lang="hr-HR" sz="3600" dirty="0"/>
              <a:t>Edukacija o pravilnom navođenju izvora (literature) knjižnica Marko Marulić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0CFD82-117E-49F8-B139-F3C8160250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0" t="24570" r="8738" b="6287"/>
          <a:stretch/>
        </p:blipFill>
        <p:spPr bwMode="auto">
          <a:xfrm>
            <a:off x="1033930" y="1804940"/>
            <a:ext cx="8625833" cy="448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780011B8-200A-48AD-9C38-9ACDBA8FC4DD}"/>
              </a:ext>
            </a:extLst>
          </p:cNvPr>
          <p:cNvSpPr txBox="1"/>
          <p:nvPr/>
        </p:nvSpPr>
        <p:spPr>
          <a:xfrm>
            <a:off x="9659763" y="3895116"/>
            <a:ext cx="2174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Maja Duplančić, prof.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24D9E125-3748-49BD-A235-029F2265BA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1" t="32999" r="33615" b="21569"/>
          <a:stretch/>
        </p:blipFill>
        <p:spPr>
          <a:xfrm>
            <a:off x="9764135" y="1987870"/>
            <a:ext cx="1585182" cy="1950027"/>
          </a:xfrm>
          <a:prstGeom prst="rect">
            <a:avLst/>
          </a:prstGeom>
        </p:spPr>
      </p:pic>
      <p:pic>
        <p:nvPicPr>
          <p:cNvPr id="4" name="Grafika 5">
            <a:extLst>
              <a:ext uri="{FF2B5EF4-FFF2-40B4-BE49-F238E27FC236}">
                <a16:creationId xmlns:a16="http://schemas.microsoft.com/office/drawing/2014/main" id="{9803ED4A-91B0-8252-52DF-5F6F81DC6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8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ED02D7-F16C-458B-8105-DF0B2ABE2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46" y="823380"/>
            <a:ext cx="10698471" cy="1303867"/>
          </a:xfrm>
        </p:spPr>
        <p:txBody>
          <a:bodyPr>
            <a:normAutofit/>
          </a:bodyPr>
          <a:lstStyle/>
          <a:p>
            <a:r>
              <a:rPr lang="hr-HR" sz="3600" dirty="0"/>
              <a:t>Unos podataka u bazu</a:t>
            </a:r>
          </a:p>
        </p:txBody>
      </p:sp>
      <p:pic>
        <p:nvPicPr>
          <p:cNvPr id="5" name="Rezervirano mjesto sadržaja 4" descr="Slika na kojoj se prikazuje na zatvorenom, osoba&#10;&#10;Opis je automatski generiran">
            <a:extLst>
              <a:ext uri="{FF2B5EF4-FFF2-40B4-BE49-F238E27FC236}">
                <a16:creationId xmlns:a16="http://schemas.microsoft.com/office/drawing/2014/main" id="{05BCC993-F54E-4FCA-94C3-C0DF693D3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96000" y="1857702"/>
            <a:ext cx="5416952" cy="4061893"/>
          </a:xfrm>
        </p:spPr>
      </p:pic>
      <p:pic>
        <p:nvPicPr>
          <p:cNvPr id="7" name="Slika 6" descr="Slika na kojoj se prikazuje osoba, na zatvorenom, pod&#10;&#10;Opis je automatski generiran">
            <a:extLst>
              <a:ext uri="{FF2B5EF4-FFF2-40B4-BE49-F238E27FC236}">
                <a16:creationId xmlns:a16="http://schemas.microsoft.com/office/drawing/2014/main" id="{0917FDBD-DF49-46C2-9001-1CC3EDBE82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8" r="8200"/>
          <a:stretch/>
        </p:blipFill>
        <p:spPr>
          <a:xfrm>
            <a:off x="340589" y="1860524"/>
            <a:ext cx="5541974" cy="4061893"/>
          </a:xfrm>
          <a:prstGeom prst="rect">
            <a:avLst/>
          </a:prstGeom>
        </p:spPr>
      </p:pic>
      <p:pic>
        <p:nvPicPr>
          <p:cNvPr id="3" name="Grafika 5">
            <a:extLst>
              <a:ext uri="{FF2B5EF4-FFF2-40B4-BE49-F238E27FC236}">
                <a16:creationId xmlns:a16="http://schemas.microsoft.com/office/drawing/2014/main" id="{1C91468C-71E3-7DE9-57DC-39698BBD5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8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1">
            <a:extLst>
              <a:ext uri="{FF2B5EF4-FFF2-40B4-BE49-F238E27FC236}">
                <a16:creationId xmlns:a16="http://schemas.microsoft.com/office/drawing/2014/main" id="{48A82F16-282A-4625-BFE4-CDC93807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82663"/>
            <a:ext cx="9539177" cy="1303337"/>
          </a:xfrm>
        </p:spPr>
        <p:txBody>
          <a:bodyPr>
            <a:normAutofit fontScale="90000"/>
          </a:bodyPr>
          <a:lstStyle/>
          <a:p>
            <a:r>
              <a:rPr lang="hr-HR" sz="4400" b="1" dirty="0">
                <a:solidFill>
                  <a:schemeClr val="accent6"/>
                </a:solidFill>
                <a:latin typeface="+mn-lt"/>
                <a:ea typeface="Roboto Thin" pitchFamily="2" charset="0"/>
              </a:rPr>
              <a:t>Projekt „Spoznaj bioraznolikost”</a:t>
            </a:r>
            <a:r>
              <a:rPr lang="hr-HR" dirty="0">
                <a:solidFill>
                  <a:schemeClr val="accent6"/>
                </a:solidFill>
                <a:latin typeface="+mn-lt"/>
              </a:rPr>
              <a:t> </a:t>
            </a:r>
            <a:br>
              <a:rPr lang="hr-HR" b="1" dirty="0">
                <a:solidFill>
                  <a:schemeClr val="accent6"/>
                </a:solidFill>
                <a:latin typeface="+mn-lt"/>
                <a:ea typeface="Roboto Thin" pitchFamily="2" charset="0"/>
              </a:rPr>
            </a:br>
            <a:r>
              <a:rPr lang="hr-HR" b="1" dirty="0">
                <a:solidFill>
                  <a:schemeClr val="accent6"/>
                </a:solidFill>
                <a:latin typeface="+mn-lt"/>
                <a:ea typeface="Roboto Thin" pitchFamily="2" charset="0"/>
              </a:rPr>
              <a:t>    e-prirodoslovna zbirka</a:t>
            </a:r>
            <a:br>
              <a:rPr lang="hr-HR" sz="4400" b="1" dirty="0">
                <a:solidFill>
                  <a:schemeClr val="accent6"/>
                </a:solidFill>
                <a:ea typeface="Roboto Thin" pitchFamily="2" charset="0"/>
              </a:rPr>
            </a:br>
            <a:endParaRPr lang="hr-HR" dirty="0">
              <a:solidFill>
                <a:schemeClr val="accent6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99B50C-9D1D-4713-AE00-1FC251427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429" y="2162432"/>
            <a:ext cx="8344251" cy="4005286"/>
          </a:xfrm>
        </p:spPr>
        <p:txBody>
          <a:bodyPr>
            <a:normAutofit fontScale="55000" lnSpcReduction="20000"/>
          </a:bodyPr>
          <a:lstStyle/>
          <a:p>
            <a:pPr marL="0" indent="0" algn="l">
              <a:buNone/>
            </a:pPr>
            <a:r>
              <a:rPr lang="hr-HR" sz="4500" b="0" i="0" u="none" strike="noStrike" baseline="0" dirty="0">
                <a:latin typeface="+mj-lt"/>
                <a:cs typeface="Calibri" panose="020F0502020204030204" pitchFamily="34" charset="0"/>
              </a:rPr>
              <a:t>Projektom  se: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hr-HR" sz="4500" dirty="0">
                <a:latin typeface="+mj-lt"/>
                <a:cs typeface="Calibri" panose="020F0502020204030204" pitchFamily="34" charset="0"/>
              </a:rPr>
              <a:t>provodi </a:t>
            </a:r>
            <a:r>
              <a:rPr lang="hr-HR" sz="4500" b="0" i="0" u="none" strike="noStrike" baseline="0" dirty="0">
                <a:latin typeface="+mj-lt"/>
                <a:cs typeface="Calibri" panose="020F0502020204030204" pitchFamily="34" charset="0"/>
              </a:rPr>
              <a:t>informatizacija i determinacija prirodoslovne zbirke III. gimnazije, </a:t>
            </a:r>
            <a:r>
              <a:rPr lang="hr-HR" sz="4500" dirty="0">
                <a:latin typeface="+mj-lt"/>
                <a:cs typeface="Calibri" panose="020F0502020204030204" pitchFamily="34" charset="0"/>
              </a:rPr>
              <a:t>S</a:t>
            </a:r>
            <a:r>
              <a:rPr lang="hr-HR" sz="4500" b="0" i="0" u="none" strike="noStrike" baseline="0" dirty="0">
                <a:latin typeface="+mj-lt"/>
                <a:cs typeface="Calibri" panose="020F0502020204030204" pitchFamily="34" charset="0"/>
              </a:rPr>
              <a:t>plit </a:t>
            </a:r>
          </a:p>
          <a:p>
            <a:pPr algn="l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hr-HR" sz="4500" b="0" i="0" u="none" strike="noStrike" baseline="0" dirty="0">
                <a:latin typeface="+mj-lt"/>
                <a:cs typeface="Calibri" panose="020F0502020204030204" pitchFamily="34" charset="0"/>
              </a:rPr>
              <a:t>omogućuje dostupnost svih materijala na mrežnoj aplikaciji</a:t>
            </a:r>
          </a:p>
          <a:p>
            <a:pPr algn="l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hr-HR" sz="4500" b="0" i="0" u="none" strike="noStrike" baseline="0" dirty="0">
                <a:latin typeface="+mj-lt"/>
                <a:cs typeface="Calibri" panose="020F0502020204030204" pitchFamily="34" charset="0"/>
              </a:rPr>
              <a:t>postavljaju se temelji za ostvarivanje suradnje sa školama i javnim ustanovama </a:t>
            </a:r>
          </a:p>
          <a:p>
            <a:pPr algn="l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hr-HR" sz="4500" b="0" i="0" u="none" strike="noStrike" baseline="0" dirty="0">
                <a:latin typeface="+mj-lt"/>
                <a:cs typeface="Calibri" panose="020F0502020204030204" pitchFamily="34" charset="0"/>
              </a:rPr>
              <a:t>postavljaju se temelji za međusobno povezivanje zbirki na platformi – </a:t>
            </a:r>
            <a:r>
              <a:rPr lang="hr-HR" sz="4500" dirty="0">
                <a:latin typeface="+mj-lt"/>
                <a:cs typeface="Calibri" panose="020F0502020204030204" pitchFamily="34" charset="0"/>
              </a:rPr>
              <a:t>M</a:t>
            </a:r>
            <a:r>
              <a:rPr lang="hr-HR" sz="4500" b="0" i="0" u="none" strike="noStrike" baseline="0" dirty="0">
                <a:latin typeface="+mj-lt"/>
                <a:cs typeface="Calibri" panose="020F0502020204030204" pitchFamily="34" charset="0"/>
              </a:rPr>
              <a:t>reža školskih prirodoslovnih zbirki</a:t>
            </a:r>
          </a:p>
          <a:p>
            <a:pPr algn="l"/>
            <a:endParaRPr lang="hr-HR" sz="2400" b="0" i="0" u="none" strike="noStrike" baseline="0" dirty="0">
              <a:latin typeface="Roboto-Thin"/>
            </a:endParaRPr>
          </a:p>
          <a:p>
            <a:pPr algn="l"/>
            <a:endParaRPr lang="hr-HR" dirty="0"/>
          </a:p>
        </p:txBody>
      </p:sp>
      <p:pic>
        <p:nvPicPr>
          <p:cNvPr id="9" name="Rezervirano mjesto sadržaja 4">
            <a:extLst>
              <a:ext uri="{FF2B5EF4-FFF2-40B4-BE49-F238E27FC236}">
                <a16:creationId xmlns:a16="http://schemas.microsoft.com/office/drawing/2014/main" id="{CE3779EE-3F57-484A-81FE-ADC5C8515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765" y="1934583"/>
            <a:ext cx="2857500" cy="2857500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315411C9-F258-4626-BE53-89EE78283C92}"/>
              </a:ext>
            </a:extLst>
          </p:cNvPr>
          <p:cNvSpPr txBox="1"/>
          <p:nvPr/>
        </p:nvSpPr>
        <p:spPr>
          <a:xfrm>
            <a:off x="9349547" y="4692691"/>
            <a:ext cx="26387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http://zbirka.trema.hr/</a:t>
            </a:r>
            <a:endParaRPr lang="hr-HR" sz="1800" dirty="0">
              <a:solidFill>
                <a:schemeClr val="accent6"/>
              </a:solidFill>
            </a:endParaRPr>
          </a:p>
          <a:p>
            <a:endParaRPr lang="hr-HR" sz="1600" dirty="0"/>
          </a:p>
        </p:txBody>
      </p:sp>
      <p:pic>
        <p:nvPicPr>
          <p:cNvPr id="2" name="Grafika 5">
            <a:extLst>
              <a:ext uri="{FF2B5EF4-FFF2-40B4-BE49-F238E27FC236}">
                <a16:creationId xmlns:a16="http://schemas.microsoft.com/office/drawing/2014/main" id="{6F244EFF-4200-2AE5-0953-5A03B1911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3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2927648" y="2084852"/>
            <a:ext cx="595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err="1"/>
              <a:t>Screenovi</a:t>
            </a:r>
            <a:endParaRPr lang="hr-HR" sz="2400"/>
          </a:p>
        </p:txBody>
      </p:sp>
      <p:pic>
        <p:nvPicPr>
          <p:cNvPr id="3" name="Slika 2" descr="screenshot-zbirka.trema.hr-2020.11.06-21_32_4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825" y="364368"/>
            <a:ext cx="6974151" cy="5698957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95458442-FCA1-433B-8867-65C67E826FFA}"/>
              </a:ext>
            </a:extLst>
          </p:cNvPr>
          <p:cNvSpPr txBox="1"/>
          <p:nvPr/>
        </p:nvSpPr>
        <p:spPr>
          <a:xfrm>
            <a:off x="7395882" y="4932549"/>
            <a:ext cx="3764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+mj-lt"/>
                <a:cs typeface="Calibri" panose="020F0502020204030204" pitchFamily="34" charset="0"/>
              </a:rPr>
              <a:t>Prilagođeno radu na računalu i pametnim telefonima.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22B152A3-ECF2-4027-97F3-0D04DD5E1A11}"/>
              </a:ext>
            </a:extLst>
          </p:cNvPr>
          <p:cNvSpPr txBox="1"/>
          <p:nvPr/>
        </p:nvSpPr>
        <p:spPr>
          <a:xfrm>
            <a:off x="7395882" y="1515364"/>
            <a:ext cx="4796118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sz="2400" b="1" dirty="0">
                <a:latin typeface="+mj-lt"/>
                <a:cs typeface="Calibri"/>
              </a:rPr>
              <a:t>Autorski uradci učenika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+mj-lt"/>
                <a:cs typeface="Calibri"/>
              </a:rPr>
              <a:t>kreirana stranica  virtualne zbirke</a:t>
            </a:r>
            <a:endParaRPr lang="hr-HR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+mj-lt"/>
                <a:cs typeface="Calibri"/>
              </a:rPr>
              <a:t>dizajn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+mj-lt"/>
                <a:cs typeface="Calibri"/>
              </a:rPr>
              <a:t>ikone </a:t>
            </a:r>
            <a:endParaRPr lang="hr-HR" sz="2400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+mj-lt"/>
                <a:cs typeface="Calibri"/>
              </a:rPr>
              <a:t>fotografije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+mj-lt"/>
                <a:cs typeface="Calibri"/>
              </a:rPr>
              <a:t>opisi eksponata</a:t>
            </a:r>
          </a:p>
        </p:txBody>
      </p:sp>
      <p:pic>
        <p:nvPicPr>
          <p:cNvPr id="8" name="Rezervirano mjesto sadržaja 4">
            <a:extLst>
              <a:ext uri="{FF2B5EF4-FFF2-40B4-BE49-F238E27FC236}">
                <a16:creationId xmlns:a16="http://schemas.microsoft.com/office/drawing/2014/main" id="{6EA8EFC1-7CBA-4631-AC4F-F38E6F772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385" y="3320307"/>
            <a:ext cx="1469173" cy="1469173"/>
          </a:xfrm>
          <a:prstGeom prst="rect">
            <a:avLst/>
          </a:prstGeom>
        </p:spPr>
      </p:pic>
      <p:pic>
        <p:nvPicPr>
          <p:cNvPr id="4" name="Grafika 5">
            <a:extLst>
              <a:ext uri="{FF2B5EF4-FFF2-40B4-BE49-F238E27FC236}">
                <a16:creationId xmlns:a16="http://schemas.microsoft.com/office/drawing/2014/main" id="{4CDD7717-38C4-E401-F49C-DB499E200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2927648" y="2084852"/>
            <a:ext cx="595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err="1"/>
              <a:t>Screenovi</a:t>
            </a:r>
            <a:endParaRPr lang="hr-HR" sz="2400"/>
          </a:p>
        </p:txBody>
      </p:sp>
      <p:pic>
        <p:nvPicPr>
          <p:cNvPr id="4" name="Slika 3" descr="screenshot-zbirka.trema.hr-2020.11.06-21_33_3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851" y="182212"/>
            <a:ext cx="7596128" cy="6000968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482A6E8E-4322-49AE-B64E-44BA376D9B46}"/>
              </a:ext>
            </a:extLst>
          </p:cNvPr>
          <p:cNvSpPr txBox="1"/>
          <p:nvPr/>
        </p:nvSpPr>
        <p:spPr>
          <a:xfrm>
            <a:off x="8294146" y="5048440"/>
            <a:ext cx="3897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http://zbirka.trema.hr/eukarioti/</a:t>
            </a:r>
            <a:endParaRPr lang="hr-HR" sz="1800" dirty="0">
              <a:solidFill>
                <a:schemeClr val="accent6"/>
              </a:solidFill>
            </a:endParaRPr>
          </a:p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64A8D99-07B7-4BD7-B37F-107C0D7ED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06" y="2190940"/>
            <a:ext cx="2857500" cy="2857500"/>
          </a:xfrm>
          <a:prstGeom prst="rect">
            <a:avLst/>
          </a:prstGeom>
        </p:spPr>
      </p:pic>
      <p:sp>
        <p:nvSpPr>
          <p:cNvPr id="7" name="Strelica: desno 6">
            <a:extLst>
              <a:ext uri="{FF2B5EF4-FFF2-40B4-BE49-F238E27FC236}">
                <a16:creationId xmlns:a16="http://schemas.microsoft.com/office/drawing/2014/main" id="{8927D980-79BF-4418-A3C8-9770EA3E6618}"/>
              </a:ext>
            </a:extLst>
          </p:cNvPr>
          <p:cNvSpPr/>
          <p:nvPr/>
        </p:nvSpPr>
        <p:spPr>
          <a:xfrm rot="9134864">
            <a:off x="4434425" y="2340212"/>
            <a:ext cx="996945" cy="582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" name="Grafika 5">
            <a:extLst>
              <a:ext uri="{FF2B5EF4-FFF2-40B4-BE49-F238E27FC236}">
                <a16:creationId xmlns:a16="http://schemas.microsoft.com/office/drawing/2014/main" id="{04DA9CA7-8252-9286-3EA2-CBA2E3C65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-zbirka.trema.hr-2020.11.06-21_33_39.png"/>
          <p:cNvPicPr>
            <a:picLocks noChangeAspect="1"/>
          </p:cNvPicPr>
          <p:nvPr/>
        </p:nvPicPr>
        <p:blipFill rotWithShape="1">
          <a:blip r:embed="rId2" cstate="print"/>
          <a:srcRect t="27446" r="156" b="3489"/>
          <a:stretch/>
        </p:blipFill>
        <p:spPr>
          <a:xfrm>
            <a:off x="843169" y="253062"/>
            <a:ext cx="10505661" cy="5824532"/>
          </a:xfrm>
          <a:prstGeom prst="rect">
            <a:avLst/>
          </a:prstGeom>
        </p:spPr>
      </p:pic>
      <p:sp>
        <p:nvSpPr>
          <p:cNvPr id="3" name="Strelica: desno 2">
            <a:extLst>
              <a:ext uri="{FF2B5EF4-FFF2-40B4-BE49-F238E27FC236}">
                <a16:creationId xmlns:a16="http://schemas.microsoft.com/office/drawing/2014/main" id="{33D4A0D7-F39E-41BB-8C86-809CEEAE50E7}"/>
              </a:ext>
            </a:extLst>
          </p:cNvPr>
          <p:cNvSpPr/>
          <p:nvPr/>
        </p:nvSpPr>
        <p:spPr>
          <a:xfrm rot="9134864">
            <a:off x="6754350" y="1139511"/>
            <a:ext cx="996945" cy="582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Grafika 5">
            <a:extLst>
              <a:ext uri="{FF2B5EF4-FFF2-40B4-BE49-F238E27FC236}">
                <a16:creationId xmlns:a16="http://schemas.microsoft.com/office/drawing/2014/main" id="{F150FD8F-9C01-24BE-62FE-5D125CA2F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creenshot-zbirka.trema.hr-2020.11.06-21_37_48.png"/>
          <p:cNvPicPr>
            <a:picLocks noChangeAspect="1"/>
          </p:cNvPicPr>
          <p:nvPr/>
        </p:nvPicPr>
        <p:blipFill>
          <a:blip r:embed="rId2" cstate="print"/>
          <a:srcRect t="27600"/>
          <a:stretch>
            <a:fillRect/>
          </a:stretch>
        </p:blipFill>
        <p:spPr>
          <a:xfrm>
            <a:off x="431372" y="92072"/>
            <a:ext cx="10253562" cy="6040183"/>
          </a:xfrm>
          <a:prstGeom prst="rect">
            <a:avLst/>
          </a:prstGeom>
        </p:spPr>
      </p:pic>
      <p:sp>
        <p:nvSpPr>
          <p:cNvPr id="4" name="Strelica: desno 3">
            <a:extLst>
              <a:ext uri="{FF2B5EF4-FFF2-40B4-BE49-F238E27FC236}">
                <a16:creationId xmlns:a16="http://schemas.microsoft.com/office/drawing/2014/main" id="{30E13C6C-FF9B-4860-9623-B727F6F89FB7}"/>
              </a:ext>
            </a:extLst>
          </p:cNvPr>
          <p:cNvSpPr/>
          <p:nvPr/>
        </p:nvSpPr>
        <p:spPr>
          <a:xfrm rot="9134864">
            <a:off x="6357804" y="954506"/>
            <a:ext cx="996945" cy="582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" name="Grafika 5">
            <a:extLst>
              <a:ext uri="{FF2B5EF4-FFF2-40B4-BE49-F238E27FC236}">
                <a16:creationId xmlns:a16="http://schemas.microsoft.com/office/drawing/2014/main" id="{10C6C901-EA98-7C51-2A64-C0A53FF01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-zbirka.trema.hr-2020.11.06-21_38_33.png"/>
          <p:cNvPicPr>
            <a:picLocks noChangeAspect="1"/>
          </p:cNvPicPr>
          <p:nvPr/>
        </p:nvPicPr>
        <p:blipFill rotWithShape="1">
          <a:blip r:embed="rId2" cstate="print"/>
          <a:srcRect t="26200" b="4572"/>
          <a:stretch/>
        </p:blipFill>
        <p:spPr>
          <a:xfrm>
            <a:off x="708802" y="603148"/>
            <a:ext cx="10483992" cy="5984788"/>
          </a:xfrm>
          <a:prstGeom prst="rect">
            <a:avLst/>
          </a:prstGeom>
        </p:spPr>
      </p:pic>
      <p:sp>
        <p:nvSpPr>
          <p:cNvPr id="3" name="Strelica: desno 2">
            <a:extLst>
              <a:ext uri="{FF2B5EF4-FFF2-40B4-BE49-F238E27FC236}">
                <a16:creationId xmlns:a16="http://schemas.microsoft.com/office/drawing/2014/main" id="{7B55CFF0-F0D9-431B-8A98-E283199BA6F1}"/>
              </a:ext>
            </a:extLst>
          </p:cNvPr>
          <p:cNvSpPr/>
          <p:nvPr/>
        </p:nvSpPr>
        <p:spPr>
          <a:xfrm rot="7602141">
            <a:off x="3988154" y="2274328"/>
            <a:ext cx="2721160" cy="798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Grafika 5">
            <a:extLst>
              <a:ext uri="{FF2B5EF4-FFF2-40B4-BE49-F238E27FC236}">
                <a16:creationId xmlns:a16="http://schemas.microsoft.com/office/drawing/2014/main" id="{1FC01425-E7C9-F961-13BA-31882CC4A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lika 20">
            <a:extLst>
              <a:ext uri="{FF2B5EF4-FFF2-40B4-BE49-F238E27FC236}">
                <a16:creationId xmlns:a16="http://schemas.microsoft.com/office/drawing/2014/main" id="{3A3191DF-239B-461B-B9D6-39756149D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183" y="2822245"/>
            <a:ext cx="1425063" cy="434378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84A9A00E-AEFD-4030-8046-EC1C9CEE0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89" t="6423" r="1389" b="5877"/>
          <a:stretch/>
        </p:blipFill>
        <p:spPr>
          <a:xfrm>
            <a:off x="481109" y="525650"/>
            <a:ext cx="8757074" cy="5806700"/>
          </a:xfrm>
          <a:prstGeom prst="rect">
            <a:avLst/>
          </a:prstGeom>
        </p:spPr>
      </p:pic>
      <p:sp>
        <p:nvSpPr>
          <p:cNvPr id="10" name="Pravokutnik: zaobljeni kutovi 9">
            <a:extLst>
              <a:ext uri="{FF2B5EF4-FFF2-40B4-BE49-F238E27FC236}">
                <a16:creationId xmlns:a16="http://schemas.microsoft.com/office/drawing/2014/main" id="{1912B99D-21B6-4378-A5A0-E0195128BD53}"/>
              </a:ext>
            </a:extLst>
          </p:cNvPr>
          <p:cNvSpPr/>
          <p:nvPr/>
        </p:nvSpPr>
        <p:spPr>
          <a:xfrm>
            <a:off x="3524725" y="487079"/>
            <a:ext cx="3384644" cy="854043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Pravokutnik: zaobljeni kutovi 10">
            <a:extLst>
              <a:ext uri="{FF2B5EF4-FFF2-40B4-BE49-F238E27FC236}">
                <a16:creationId xmlns:a16="http://schemas.microsoft.com/office/drawing/2014/main" id="{10EFAB16-84AE-41C4-9B50-F2E8B2795683}"/>
              </a:ext>
            </a:extLst>
          </p:cNvPr>
          <p:cNvSpPr/>
          <p:nvPr/>
        </p:nvSpPr>
        <p:spPr>
          <a:xfrm>
            <a:off x="3405728" y="1486380"/>
            <a:ext cx="2634865" cy="126386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Pravokutnik: zaobljeni kutovi 13">
            <a:extLst>
              <a:ext uri="{FF2B5EF4-FFF2-40B4-BE49-F238E27FC236}">
                <a16:creationId xmlns:a16="http://schemas.microsoft.com/office/drawing/2014/main" id="{95C3E1BC-7BC3-4370-B20C-280D54DB408F}"/>
              </a:ext>
            </a:extLst>
          </p:cNvPr>
          <p:cNvSpPr/>
          <p:nvPr/>
        </p:nvSpPr>
        <p:spPr>
          <a:xfrm>
            <a:off x="716477" y="3352193"/>
            <a:ext cx="496978" cy="297559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Pravokutnik: zaobljeni kutovi 14">
            <a:extLst>
              <a:ext uri="{FF2B5EF4-FFF2-40B4-BE49-F238E27FC236}">
                <a16:creationId xmlns:a16="http://schemas.microsoft.com/office/drawing/2014/main" id="{3132CC81-BFFC-4AF5-B244-BEBDB348CC98}"/>
              </a:ext>
            </a:extLst>
          </p:cNvPr>
          <p:cNvSpPr/>
          <p:nvPr/>
        </p:nvSpPr>
        <p:spPr>
          <a:xfrm>
            <a:off x="623176" y="4363584"/>
            <a:ext cx="817998" cy="281646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Pravokutnik: zaobljeni kutovi 15">
            <a:extLst>
              <a:ext uri="{FF2B5EF4-FFF2-40B4-BE49-F238E27FC236}">
                <a16:creationId xmlns:a16="http://schemas.microsoft.com/office/drawing/2014/main" id="{2C8F9BE1-E5BA-40BA-81F1-A20B23878287}"/>
              </a:ext>
            </a:extLst>
          </p:cNvPr>
          <p:cNvSpPr/>
          <p:nvPr/>
        </p:nvSpPr>
        <p:spPr>
          <a:xfrm>
            <a:off x="623177" y="5476373"/>
            <a:ext cx="1107348" cy="281646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Pravokutnik: zaobljeni kutovi 16">
            <a:extLst>
              <a:ext uri="{FF2B5EF4-FFF2-40B4-BE49-F238E27FC236}">
                <a16:creationId xmlns:a16="http://schemas.microsoft.com/office/drawing/2014/main" id="{0977C3F4-0ADF-4D76-A8F4-0CA421A52D1F}"/>
              </a:ext>
            </a:extLst>
          </p:cNvPr>
          <p:cNvSpPr/>
          <p:nvPr/>
        </p:nvSpPr>
        <p:spPr>
          <a:xfrm>
            <a:off x="9114540" y="2827604"/>
            <a:ext cx="657416" cy="340783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Strelica: desno 17">
            <a:extLst>
              <a:ext uri="{FF2B5EF4-FFF2-40B4-BE49-F238E27FC236}">
                <a16:creationId xmlns:a16="http://schemas.microsoft.com/office/drawing/2014/main" id="{34528B0E-ED74-461E-99D0-14F9E4C13A8A}"/>
              </a:ext>
            </a:extLst>
          </p:cNvPr>
          <p:cNvSpPr/>
          <p:nvPr/>
        </p:nvSpPr>
        <p:spPr>
          <a:xfrm rot="7052893" flipV="1">
            <a:off x="1926903" y="1696087"/>
            <a:ext cx="1848091" cy="138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D6B32035-1BD0-48DA-859F-859AAEA46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0035" y="3305018"/>
            <a:ext cx="1607959" cy="40389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04C4745-5CAF-4225-B490-C950806F3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405" y="652406"/>
            <a:ext cx="2606266" cy="2034716"/>
          </a:xfrm>
          <a:prstGeom prst="rect">
            <a:avLst/>
          </a:prstGeom>
        </p:spPr>
      </p:pic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id="{832D3F46-8C49-4BDD-8A90-CC417D1FAF95}"/>
              </a:ext>
            </a:extLst>
          </p:cNvPr>
          <p:cNvSpPr/>
          <p:nvPr/>
        </p:nvSpPr>
        <p:spPr>
          <a:xfrm>
            <a:off x="7687187" y="674307"/>
            <a:ext cx="2976059" cy="2027853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" name="Grafika 5">
            <a:extLst>
              <a:ext uri="{FF2B5EF4-FFF2-40B4-BE49-F238E27FC236}">
                <a16:creationId xmlns:a16="http://schemas.microsoft.com/office/drawing/2014/main" id="{1F3C76CC-49D8-BE98-9DF0-FCB5A37E19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50714" y="198808"/>
            <a:ext cx="2117629" cy="1106632"/>
          </a:xfrm>
          <a:prstGeom prst="rect">
            <a:avLst/>
          </a:prstGeom>
        </p:spPr>
      </p:pic>
      <p:sp>
        <p:nvSpPr>
          <p:cNvPr id="20" name="Pravokutnik: zaobljeni kutovi 19">
            <a:extLst>
              <a:ext uri="{FF2B5EF4-FFF2-40B4-BE49-F238E27FC236}">
                <a16:creationId xmlns:a16="http://schemas.microsoft.com/office/drawing/2014/main" id="{EA665DC9-6000-469F-AA81-FC562EF3B8E2}"/>
              </a:ext>
            </a:extLst>
          </p:cNvPr>
          <p:cNvSpPr/>
          <p:nvPr/>
        </p:nvSpPr>
        <p:spPr>
          <a:xfrm>
            <a:off x="9313113" y="3271997"/>
            <a:ext cx="816308" cy="329381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185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2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0859AC4-2D3E-4CA7-BA9C-F8092E540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59" t="22885" r="33507" b="9453"/>
          <a:stretch/>
        </p:blipFill>
        <p:spPr>
          <a:xfrm>
            <a:off x="486226" y="469671"/>
            <a:ext cx="5073922" cy="5374247"/>
          </a:xfrm>
          <a:prstGeom prst="rect">
            <a:avLst/>
          </a:prstGeom>
        </p:spPr>
      </p:pic>
      <p:sp>
        <p:nvSpPr>
          <p:cNvPr id="4" name="Strelica: desno 3">
            <a:extLst>
              <a:ext uri="{FF2B5EF4-FFF2-40B4-BE49-F238E27FC236}">
                <a16:creationId xmlns:a16="http://schemas.microsoft.com/office/drawing/2014/main" id="{407BD88D-8F94-4A45-95A8-7A0256441188}"/>
              </a:ext>
            </a:extLst>
          </p:cNvPr>
          <p:cNvSpPr/>
          <p:nvPr/>
        </p:nvSpPr>
        <p:spPr>
          <a:xfrm rot="8839669" flipV="1">
            <a:off x="1480661" y="2226014"/>
            <a:ext cx="1728199" cy="2165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EAF4AA1-6D5A-4387-AEA3-7E2DF7208F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756" b="3492"/>
          <a:stretch/>
        </p:blipFill>
        <p:spPr>
          <a:xfrm>
            <a:off x="10358768" y="1420115"/>
            <a:ext cx="1119862" cy="453551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5799C65-0A35-45D5-AB29-2CE2C27985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571" b="6281"/>
          <a:stretch/>
        </p:blipFill>
        <p:spPr>
          <a:xfrm>
            <a:off x="4597808" y="1480383"/>
            <a:ext cx="6880822" cy="3213199"/>
          </a:xfrm>
          <a:prstGeom prst="rect">
            <a:avLst/>
          </a:prstGeom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F38B8C54-5095-4E8A-9666-612586CD3BDB}"/>
              </a:ext>
            </a:extLst>
          </p:cNvPr>
          <p:cNvSpPr/>
          <p:nvPr/>
        </p:nvSpPr>
        <p:spPr>
          <a:xfrm>
            <a:off x="10955510" y="1521182"/>
            <a:ext cx="407022" cy="43779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044086F9-93D2-4C57-8EE8-1BE72EB15820}"/>
              </a:ext>
            </a:extLst>
          </p:cNvPr>
          <p:cNvSpPr/>
          <p:nvPr/>
        </p:nvSpPr>
        <p:spPr>
          <a:xfrm>
            <a:off x="4804516" y="4167629"/>
            <a:ext cx="407022" cy="43779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64A25042-DEB2-4418-B11B-9B4597279435}"/>
              </a:ext>
            </a:extLst>
          </p:cNvPr>
          <p:cNvSpPr txBox="1"/>
          <p:nvPr/>
        </p:nvSpPr>
        <p:spPr>
          <a:xfrm>
            <a:off x="6810272" y="1121055"/>
            <a:ext cx="402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/>
              <a:t>Kako </a:t>
            </a:r>
            <a:r>
              <a:rPr lang="hr-HR" sz="2400" b="1"/>
              <a:t>brzo</a:t>
            </a:r>
            <a:r>
              <a:rPr lang="hr-HR" sz="2400"/>
              <a:t> pronaći eksponat!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CBDA1971-C543-4310-8106-6804DD6A68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36" t="48498" r="55577" b="19795"/>
          <a:stretch/>
        </p:blipFill>
        <p:spPr>
          <a:xfrm>
            <a:off x="4767664" y="4113559"/>
            <a:ext cx="2656671" cy="2160876"/>
          </a:xfrm>
          <a:prstGeom prst="rect">
            <a:avLst/>
          </a:prstGeom>
        </p:spPr>
      </p:pic>
      <p:sp>
        <p:nvSpPr>
          <p:cNvPr id="12" name="Elipsa 11">
            <a:extLst>
              <a:ext uri="{FF2B5EF4-FFF2-40B4-BE49-F238E27FC236}">
                <a16:creationId xmlns:a16="http://schemas.microsoft.com/office/drawing/2014/main" id="{3EF35D82-FA5A-4969-8786-864FD7E41612}"/>
              </a:ext>
            </a:extLst>
          </p:cNvPr>
          <p:cNvSpPr/>
          <p:nvPr/>
        </p:nvSpPr>
        <p:spPr>
          <a:xfrm>
            <a:off x="10942397" y="5313418"/>
            <a:ext cx="407022" cy="43779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AB0FC7F9-B892-423F-8A0F-2262E596C0DC}"/>
              </a:ext>
            </a:extLst>
          </p:cNvPr>
          <p:cNvSpPr/>
          <p:nvPr/>
        </p:nvSpPr>
        <p:spPr>
          <a:xfrm>
            <a:off x="6919338" y="4113559"/>
            <a:ext cx="407022" cy="43779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39788157-295F-4514-9A82-763C26711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5790" y="741876"/>
            <a:ext cx="693480" cy="678239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BC4A0857-6B71-42A3-A414-62B1B3AA78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736" t="48498" r="55577" b="19795"/>
          <a:stretch/>
        </p:blipFill>
        <p:spPr>
          <a:xfrm>
            <a:off x="4728427" y="3974791"/>
            <a:ext cx="2659546" cy="2299382"/>
          </a:xfrm>
          <a:prstGeom prst="rect">
            <a:avLst/>
          </a:prstGeom>
        </p:spPr>
      </p:pic>
      <p:sp>
        <p:nvSpPr>
          <p:cNvPr id="8" name="Elipsa 7">
            <a:extLst>
              <a:ext uri="{FF2B5EF4-FFF2-40B4-BE49-F238E27FC236}">
                <a16:creationId xmlns:a16="http://schemas.microsoft.com/office/drawing/2014/main" id="{A4AD3164-4D90-485A-9B4E-28847F55B010}"/>
              </a:ext>
            </a:extLst>
          </p:cNvPr>
          <p:cNvSpPr/>
          <p:nvPr/>
        </p:nvSpPr>
        <p:spPr>
          <a:xfrm>
            <a:off x="5866393" y="5646067"/>
            <a:ext cx="373350" cy="3820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8FA6F8C8-B6EE-4DBA-A6A9-3D4AD6ABB6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03" t="10818" r="42899" b="22522"/>
          <a:stretch/>
        </p:blipFill>
        <p:spPr>
          <a:xfrm>
            <a:off x="-27705" y="241535"/>
            <a:ext cx="4744929" cy="3434887"/>
          </a:xfrm>
          <a:prstGeom prst="rect">
            <a:avLst/>
          </a:prstGeom>
        </p:spPr>
      </p:pic>
      <p:pic>
        <p:nvPicPr>
          <p:cNvPr id="9" name="Grafika 5">
            <a:extLst>
              <a:ext uri="{FF2B5EF4-FFF2-40B4-BE49-F238E27FC236}">
                <a16:creationId xmlns:a16="http://schemas.microsoft.com/office/drawing/2014/main" id="{EA01D1DA-D7E2-4BDC-75D4-D87DC3109D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3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7" grpId="0" animBg="1"/>
      <p:bldP spid="10" grpId="0"/>
      <p:bldP spid="12" grpId="0" animBg="1"/>
      <p:bldP spid="13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31F7B72-9F60-4CB1-B0A3-4DDE567EF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82" y="1596637"/>
            <a:ext cx="11126540" cy="478736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hr-HR" sz="3200" dirty="0"/>
              <a:t>Zašto i kako je proveden projekt u kojem je postavljena e-prirodoslovna zbirka?</a:t>
            </a:r>
            <a:endParaRPr lang="en-US" sz="3200" dirty="0"/>
          </a:p>
          <a:p>
            <a:pPr marL="114300" indent="0">
              <a:buNone/>
            </a:pPr>
            <a:r>
              <a:rPr lang="hr-HR" sz="3200" dirty="0"/>
              <a:t>Kakva su iskustva učenika koji su sudjelovali u postavljanju projekta?</a:t>
            </a:r>
          </a:p>
          <a:p>
            <a:pPr marL="114300" indent="0">
              <a:buNone/>
            </a:pPr>
            <a:r>
              <a:rPr lang="hr-HR" sz="3200" dirty="0"/>
              <a:t>Kako je projekt zaživio u školi? </a:t>
            </a:r>
          </a:p>
          <a:p>
            <a:pPr marL="114300" indent="0">
              <a:buNone/>
            </a:pPr>
            <a:r>
              <a:rPr lang="hr-HR" sz="3200" dirty="0"/>
              <a:t>E-zbirka kao alat u poučavanju.</a:t>
            </a:r>
          </a:p>
          <a:p>
            <a:pPr marL="114300" indent="0">
              <a:buNone/>
            </a:pPr>
            <a:r>
              <a:rPr lang="hr-HR" sz="3200" dirty="0"/>
              <a:t>Što o projektu misle naši učenici?</a:t>
            </a:r>
          </a:p>
          <a:p>
            <a:pPr marL="114300" indent="0">
              <a:buNone/>
            </a:pPr>
            <a:r>
              <a:rPr lang="hr-HR" sz="3200" dirty="0"/>
              <a:t>Kako izgleda prostor oplemenjen projektom?</a:t>
            </a:r>
          </a:p>
        </p:txBody>
      </p:sp>
      <p:pic>
        <p:nvPicPr>
          <p:cNvPr id="5" name="Slika 4" descr="logo@4x.png">
            <a:extLst>
              <a:ext uri="{FF2B5EF4-FFF2-40B4-BE49-F238E27FC236}">
                <a16:creationId xmlns:a16="http://schemas.microsoft.com/office/drawing/2014/main" id="{F93CB31A-0FE5-4903-A77E-4941D58B51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93"/>
                    </a14:imgEffect>
                    <a14:imgEffect>
                      <a14:saturation sat="3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3168" y="3990317"/>
            <a:ext cx="1055089" cy="2011746"/>
          </a:xfrm>
          <a:prstGeom prst="rect">
            <a:avLst/>
          </a:prstGeom>
        </p:spPr>
      </p:pic>
      <p:pic>
        <p:nvPicPr>
          <p:cNvPr id="2" name="Grafika 5">
            <a:extLst>
              <a:ext uri="{FF2B5EF4-FFF2-40B4-BE49-F238E27FC236}">
                <a16:creationId xmlns:a16="http://schemas.microsoft.com/office/drawing/2014/main" id="{DA64ADCB-3D40-85EA-9124-BC5B8A041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43093" y="163437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1A0062-58B2-4915-875F-E8DBF2BD0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194" y="198711"/>
            <a:ext cx="10058400" cy="1450757"/>
          </a:xfrm>
        </p:spPr>
        <p:txBody>
          <a:bodyPr/>
          <a:lstStyle/>
          <a:p>
            <a:r>
              <a:rPr lang="hr-HR" dirty="0">
                <a:solidFill>
                  <a:srgbClr val="7E4991"/>
                </a:solidFill>
              </a:rPr>
              <a:t>Minerali</a:t>
            </a:r>
            <a:br>
              <a:rPr lang="hr-HR" dirty="0">
                <a:solidFill>
                  <a:srgbClr val="7E4991"/>
                </a:solidFill>
              </a:rPr>
            </a:br>
            <a:endParaRPr lang="hr-HR" dirty="0">
              <a:solidFill>
                <a:srgbClr val="7E4991"/>
              </a:solidFill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4239B7A-724D-4301-AC3F-B6D64B5CA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14" y="4039715"/>
            <a:ext cx="2570480" cy="2570480"/>
          </a:xfrm>
        </p:spPr>
      </p:pic>
      <p:pic>
        <p:nvPicPr>
          <p:cNvPr id="11" name="Slika 10" descr="Slika na kojoj se prikazuje na zatvorenom, dućan&#10;&#10;Opis je automatski generiran">
            <a:extLst>
              <a:ext uri="{FF2B5EF4-FFF2-40B4-BE49-F238E27FC236}">
                <a16:creationId xmlns:a16="http://schemas.microsoft.com/office/drawing/2014/main" id="{3A2A959D-4A2F-4C79-95DC-07A1B59F1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688" y="1036399"/>
            <a:ext cx="4316118" cy="5622890"/>
          </a:xfrm>
          <a:prstGeom prst="rect">
            <a:avLst/>
          </a:prstGeom>
        </p:spPr>
      </p:pic>
      <p:pic>
        <p:nvPicPr>
          <p:cNvPr id="13" name="Slika 12" descr="Slika na kojoj se prikazuje tekst, na zatvorenom, polica&#10;&#10;Opis je automatski generiran">
            <a:extLst>
              <a:ext uri="{FF2B5EF4-FFF2-40B4-BE49-F238E27FC236}">
                <a16:creationId xmlns:a16="http://schemas.microsoft.com/office/drawing/2014/main" id="{D63C2F45-A1CB-476B-A805-25B22AC3D9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r="2964"/>
          <a:stretch/>
        </p:blipFill>
        <p:spPr>
          <a:xfrm>
            <a:off x="578837" y="1076122"/>
            <a:ext cx="6691886" cy="3067954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7FCA701A-D327-4617-B408-32B45A6030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219" t="35188" r="4000" b="30416"/>
          <a:stretch/>
        </p:blipFill>
        <p:spPr>
          <a:xfrm>
            <a:off x="578837" y="4247901"/>
            <a:ext cx="3462470" cy="2411388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2374E954-6455-4F59-A0CC-BF5EECC72F12}"/>
              </a:ext>
            </a:extLst>
          </p:cNvPr>
          <p:cNvSpPr txBox="1"/>
          <p:nvPr/>
        </p:nvSpPr>
        <p:spPr>
          <a:xfrm>
            <a:off x="4137405" y="6403425"/>
            <a:ext cx="32374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dirty="0">
                <a:solidFill>
                  <a:srgbClr val="7E499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http://zbirka.trema.hr/minerali/</a:t>
            </a:r>
            <a:endParaRPr lang="hr-HR" sz="1600" dirty="0">
              <a:solidFill>
                <a:srgbClr val="7E4991"/>
              </a:solidFill>
            </a:endParaRPr>
          </a:p>
        </p:txBody>
      </p:sp>
      <p:pic>
        <p:nvPicPr>
          <p:cNvPr id="3" name="Grafika 5">
            <a:extLst>
              <a:ext uri="{FF2B5EF4-FFF2-40B4-BE49-F238E27FC236}">
                <a16:creationId xmlns:a16="http://schemas.microsoft.com/office/drawing/2014/main" id="{D08E09A4-E759-A20D-3A2A-52482814B4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16937" y="80231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50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D360EDC-F19D-428C-9345-CCC0D968D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602" y="430239"/>
            <a:ext cx="7701332" cy="4604381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BEA2673-989F-4884-8929-2FABE044E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66" y="361802"/>
            <a:ext cx="3227227" cy="5539751"/>
          </a:xfrm>
          <a:prstGeom prst="rect">
            <a:avLst/>
          </a:prstGeom>
        </p:spPr>
      </p:pic>
      <p:pic>
        <p:nvPicPr>
          <p:cNvPr id="2" name="Grafika 5">
            <a:extLst>
              <a:ext uri="{FF2B5EF4-FFF2-40B4-BE49-F238E27FC236}">
                <a16:creationId xmlns:a16="http://schemas.microsoft.com/office/drawing/2014/main" id="{693C7B0E-3C57-EEBC-9A0C-3D303C8F4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1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239350" y="-475434"/>
            <a:ext cx="7898748" cy="7808867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400"/>
          </a:p>
        </p:txBody>
      </p:sp>
      <p:sp>
        <p:nvSpPr>
          <p:cNvPr id="3" name="Elipsa 2"/>
          <p:cNvSpPr/>
          <p:nvPr/>
        </p:nvSpPr>
        <p:spPr>
          <a:xfrm>
            <a:off x="4053903" y="-475434"/>
            <a:ext cx="7898748" cy="7808867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400"/>
          </a:p>
        </p:txBody>
      </p:sp>
      <p:grpSp>
        <p:nvGrpSpPr>
          <p:cNvPr id="9" name="Grupa 11"/>
          <p:cNvGrpSpPr/>
          <p:nvPr/>
        </p:nvGrpSpPr>
        <p:grpSpPr>
          <a:xfrm>
            <a:off x="8324329" y="1957682"/>
            <a:ext cx="3121262" cy="4041115"/>
            <a:chOff x="6300192" y="987574"/>
            <a:chExt cx="2267769" cy="3024336"/>
          </a:xfrm>
        </p:grpSpPr>
        <p:pic>
          <p:nvPicPr>
            <p:cNvPr id="10" name="Slika 9" descr="IMG_5537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00192" y="2499742"/>
              <a:ext cx="2267769" cy="1512168"/>
            </a:xfrm>
            <a:prstGeom prst="rect">
              <a:avLst/>
            </a:prstGeom>
          </p:spPr>
        </p:pic>
        <p:pic>
          <p:nvPicPr>
            <p:cNvPr id="11" name="Slika 10" descr="IMG_5539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0192" y="987574"/>
              <a:ext cx="2267769" cy="1512168"/>
            </a:xfrm>
            <a:prstGeom prst="rect">
              <a:avLst/>
            </a:prstGeom>
          </p:spPr>
        </p:pic>
      </p:grpSp>
      <p:pic>
        <p:nvPicPr>
          <p:cNvPr id="5" name="Slika 4" descr="WhatsApp Image 2020-10-31 at 12.26.52.jpeg"/>
          <p:cNvPicPr>
            <a:picLocks noChangeAspect="1"/>
          </p:cNvPicPr>
          <p:nvPr/>
        </p:nvPicPr>
        <p:blipFill rotWithShape="1">
          <a:blip r:embed="rId4" cstate="print"/>
          <a:srcRect t="10076" r="-5416" b="19514"/>
          <a:stretch/>
        </p:blipFill>
        <p:spPr>
          <a:xfrm>
            <a:off x="1220258" y="2034837"/>
            <a:ext cx="2881283" cy="4004129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A0D18661-AF0E-432A-92E8-6C0F2314C6E9}"/>
              </a:ext>
            </a:extLst>
          </p:cNvPr>
          <p:cNvSpPr txBox="1"/>
          <p:nvPr/>
        </p:nvSpPr>
        <p:spPr>
          <a:xfrm>
            <a:off x="9391074" y="1433949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/>
              <a:t>eksponat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F9EEC158-E808-4DD1-AE8B-20E88BFFF3C0}"/>
              </a:ext>
            </a:extLst>
          </p:cNvPr>
          <p:cNvSpPr txBox="1"/>
          <p:nvPr/>
        </p:nvSpPr>
        <p:spPr>
          <a:xfrm>
            <a:off x="5494854" y="38586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eksponat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943480B9-68F6-4145-ABAC-13574D98E27B}"/>
              </a:ext>
            </a:extLst>
          </p:cNvPr>
          <p:cNvSpPr txBox="1"/>
          <p:nvPr/>
        </p:nvSpPr>
        <p:spPr>
          <a:xfrm>
            <a:off x="4990050" y="5637646"/>
            <a:ext cx="2167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fotografija organizma u prirodnom staništu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135991DE-98D2-4D75-830A-C151D81A8B0F}"/>
              </a:ext>
            </a:extLst>
          </p:cNvPr>
          <p:cNvSpPr txBox="1"/>
          <p:nvPr/>
        </p:nvSpPr>
        <p:spPr>
          <a:xfrm>
            <a:off x="1407330" y="1053530"/>
            <a:ext cx="2429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fotografija organizma u prirodnom staništu</a:t>
            </a:r>
          </a:p>
        </p:txBody>
      </p:sp>
      <p:pic>
        <p:nvPicPr>
          <p:cNvPr id="16" name="Grafika 5">
            <a:extLst>
              <a:ext uri="{FF2B5EF4-FFF2-40B4-BE49-F238E27FC236}">
                <a16:creationId xmlns:a16="http://schemas.microsoft.com/office/drawing/2014/main" id="{773D2256-D8AF-4EEC-9ECA-E728DB4ADE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6FF9F8D-E3A9-0635-761B-BB0693114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9" t="19369" r="29563" b="12072"/>
          <a:stretch/>
        </p:blipFill>
        <p:spPr bwMode="auto">
          <a:xfrm>
            <a:off x="5004803" y="783594"/>
            <a:ext cx="2148905" cy="280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umero uno">
            <a:extLst>
              <a:ext uri="{FF2B5EF4-FFF2-40B4-BE49-F238E27FC236}">
                <a16:creationId xmlns:a16="http://schemas.microsoft.com/office/drawing/2014/main" id="{6B5A938F-1FB4-161D-FB5B-5E3A14CCF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1" t="1761" r="33285" b="38283"/>
          <a:stretch/>
        </p:blipFill>
        <p:spPr bwMode="auto">
          <a:xfrm>
            <a:off x="5004803" y="3690260"/>
            <a:ext cx="2148905" cy="194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Asset 1@3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968" y="728336"/>
            <a:ext cx="5376597" cy="5267080"/>
          </a:xfrm>
          <a:prstGeom prst="rect">
            <a:avLst/>
          </a:prstGeom>
        </p:spPr>
      </p:pic>
      <p:grpSp>
        <p:nvGrpSpPr>
          <p:cNvPr id="17" name="Grupa 16"/>
          <p:cNvGrpSpPr/>
          <p:nvPr/>
        </p:nvGrpSpPr>
        <p:grpSpPr>
          <a:xfrm>
            <a:off x="381044" y="435023"/>
            <a:ext cx="3360373" cy="2411171"/>
            <a:chOff x="251520" y="339502"/>
            <a:chExt cx="2520280" cy="1656184"/>
          </a:xfrm>
        </p:grpSpPr>
        <p:pic>
          <p:nvPicPr>
            <p:cNvPr id="11" name="Slika 10" descr="20190825_18561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520" y="339502"/>
              <a:ext cx="2016224" cy="1512168"/>
            </a:xfrm>
            <a:prstGeom prst="rect">
              <a:avLst/>
            </a:prstGeom>
            <a:effectLst>
              <a:softEdge rad="101600"/>
            </a:effectLst>
          </p:spPr>
        </p:pic>
        <p:pic>
          <p:nvPicPr>
            <p:cNvPr id="15" name="Slika 14" descr="iconmonstr-location-4-240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1760" y="1635646"/>
              <a:ext cx="360040" cy="360040"/>
            </a:xfrm>
            <a:prstGeom prst="rect">
              <a:avLst/>
            </a:prstGeom>
          </p:spPr>
        </p:pic>
      </p:grpSp>
      <p:grpSp>
        <p:nvGrpSpPr>
          <p:cNvPr id="19" name="Grupa 18"/>
          <p:cNvGrpSpPr/>
          <p:nvPr/>
        </p:nvGrpSpPr>
        <p:grpSpPr>
          <a:xfrm>
            <a:off x="5946917" y="3681095"/>
            <a:ext cx="6074902" cy="2337651"/>
            <a:chOff x="4283968" y="3050761"/>
            <a:chExt cx="4536504" cy="1753238"/>
          </a:xfrm>
        </p:grpSpPr>
        <p:pic>
          <p:nvPicPr>
            <p:cNvPr id="5" name="Slika 4" descr="20190810_192923.jpg"/>
            <p:cNvPicPr>
              <a:picLocks noChangeAspect="1"/>
            </p:cNvPicPr>
            <p:nvPr/>
          </p:nvPicPr>
          <p:blipFill rotWithShape="1">
            <a:blip r:embed="rId5" cstate="print"/>
            <a:srcRect l="15561" t="6122" r="35459" b="5067"/>
            <a:stretch/>
          </p:blipFill>
          <p:spPr>
            <a:xfrm rot="5400000">
              <a:off x="6751739" y="2735265"/>
              <a:ext cx="1753238" cy="2384229"/>
            </a:xfrm>
            <a:prstGeom prst="roundRect">
              <a:avLst>
                <a:gd name="adj" fmla="val 0"/>
              </a:avLst>
            </a:prstGeom>
            <a:effectLst>
              <a:softEdge rad="88900"/>
            </a:effectLst>
          </p:spPr>
        </p:pic>
        <p:pic>
          <p:nvPicPr>
            <p:cNvPr id="13" name="Slika 12" descr="iconmonstr-location-4-240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3968" y="3435846"/>
              <a:ext cx="360040" cy="360040"/>
            </a:xfrm>
            <a:prstGeom prst="rect">
              <a:avLst/>
            </a:prstGeom>
          </p:spPr>
        </p:pic>
      </p:grpSp>
      <p:grpSp>
        <p:nvGrpSpPr>
          <p:cNvPr id="20" name="Grupa 19"/>
          <p:cNvGrpSpPr/>
          <p:nvPr/>
        </p:nvGrpSpPr>
        <p:grpSpPr>
          <a:xfrm>
            <a:off x="6949442" y="370537"/>
            <a:ext cx="5072377" cy="3139036"/>
            <a:chOff x="5868144" y="411510"/>
            <a:chExt cx="2760437" cy="2336438"/>
          </a:xfrm>
        </p:grpSpPr>
        <p:pic>
          <p:nvPicPr>
            <p:cNvPr id="8" name="Slika 7" descr="20190811_111837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5400000">
              <a:off x="6584199" y="703565"/>
              <a:ext cx="2336438" cy="1752327"/>
            </a:xfrm>
            <a:prstGeom prst="rect">
              <a:avLst/>
            </a:prstGeom>
            <a:effectLst>
              <a:softEdge rad="88900"/>
            </a:effectLst>
          </p:spPr>
        </p:pic>
        <p:pic>
          <p:nvPicPr>
            <p:cNvPr id="14" name="Slika 13" descr="iconmonstr-location-4-240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68144" y="1131590"/>
              <a:ext cx="360040" cy="360040"/>
            </a:xfrm>
            <a:prstGeom prst="rect">
              <a:avLst/>
            </a:prstGeom>
          </p:spPr>
        </p:pic>
      </p:grpSp>
      <p:grpSp>
        <p:nvGrpSpPr>
          <p:cNvPr id="18" name="Grupa 17"/>
          <p:cNvGrpSpPr/>
          <p:nvPr/>
        </p:nvGrpSpPr>
        <p:grpSpPr>
          <a:xfrm>
            <a:off x="381044" y="2909284"/>
            <a:ext cx="4861516" cy="3157448"/>
            <a:chOff x="323527" y="2435912"/>
            <a:chExt cx="3528393" cy="2368086"/>
          </a:xfrm>
        </p:grpSpPr>
        <p:pic>
          <p:nvPicPr>
            <p:cNvPr id="10" name="Slika 9" descr="20190818_160853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5400000">
              <a:off x="131656" y="2627783"/>
              <a:ext cx="2368086" cy="1984343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6" name="Slika 15" descr="iconmonstr-location-4-240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1880" y="2571750"/>
              <a:ext cx="360040" cy="360040"/>
            </a:xfrm>
            <a:prstGeom prst="rect">
              <a:avLst/>
            </a:prstGeom>
          </p:spPr>
        </p:pic>
      </p:grpSp>
      <p:pic>
        <p:nvPicPr>
          <p:cNvPr id="21" name="Slika 20" descr="iconmonstr-location-4-240 (1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16734" y="4389107"/>
            <a:ext cx="551341" cy="551341"/>
          </a:xfrm>
          <a:prstGeom prst="rect">
            <a:avLst/>
          </a:prstGeom>
        </p:spPr>
      </p:pic>
      <p:pic>
        <p:nvPicPr>
          <p:cNvPr id="22" name="Slika 21" descr="iconmonstr-location-4-240 (1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63819" y="2372883"/>
            <a:ext cx="551341" cy="551341"/>
          </a:xfrm>
          <a:prstGeom prst="rect">
            <a:avLst/>
          </a:prstGeom>
        </p:spPr>
      </p:pic>
      <p:pic>
        <p:nvPicPr>
          <p:cNvPr id="23" name="Slika 22" descr="iconmonstr-location-4-240 (1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23926" y="1124744"/>
            <a:ext cx="551341" cy="551341"/>
          </a:xfrm>
          <a:prstGeom prst="rect">
            <a:avLst/>
          </a:prstGeom>
        </p:spPr>
      </p:pic>
      <p:sp>
        <p:nvSpPr>
          <p:cNvPr id="24" name="TekstniOkvir 23">
            <a:extLst>
              <a:ext uri="{FF2B5EF4-FFF2-40B4-BE49-F238E27FC236}">
                <a16:creationId xmlns:a16="http://schemas.microsoft.com/office/drawing/2014/main" id="{A2DE3AE2-1C24-47D0-81BD-D962FC031207}"/>
              </a:ext>
            </a:extLst>
          </p:cNvPr>
          <p:cNvSpPr txBox="1"/>
          <p:nvPr/>
        </p:nvSpPr>
        <p:spPr>
          <a:xfrm>
            <a:off x="3026836" y="4865083"/>
            <a:ext cx="607490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sz="2400" b="1">
                <a:latin typeface="+mj-lt"/>
                <a:cs typeface="Calibri"/>
              </a:rPr>
              <a:t>Nadogradnja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>
                <a:latin typeface="+mj-lt"/>
                <a:cs typeface="Calibri"/>
              </a:rPr>
              <a:t>Interaktivne karte staništa fotografiranih vrsta</a:t>
            </a:r>
            <a:endParaRPr lang="hr-HR" sz="240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>
                <a:latin typeface="+mj-lt"/>
                <a:cs typeface="Calibri"/>
              </a:rPr>
              <a:t>Povezivanje s mrežom Natura 2000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WhatsApp Image 2020-11-03 at 14.03.57 (1).jpeg"/>
          <p:cNvPicPr>
            <a:picLocks noChangeAspect="1"/>
          </p:cNvPicPr>
          <p:nvPr/>
        </p:nvPicPr>
        <p:blipFill rotWithShape="1">
          <a:blip r:embed="rId2" cstate="print"/>
          <a:srcRect t="13467" r="-2" b="13465"/>
          <a:stretch/>
        </p:blipFill>
        <p:spPr>
          <a:xfrm flipH="1">
            <a:off x="196730" y="165419"/>
            <a:ext cx="5806505" cy="3181935"/>
          </a:xfrm>
          <a:prstGeom prst="rect">
            <a:avLst/>
          </a:prstGeom>
        </p:spPr>
      </p:pic>
      <p:pic>
        <p:nvPicPr>
          <p:cNvPr id="8" name="Slika 7" descr="WhatsApp Image 2020-11-03 at 14.03.56.jpeg"/>
          <p:cNvPicPr>
            <a:picLocks noChangeAspect="1"/>
          </p:cNvPicPr>
          <p:nvPr/>
        </p:nvPicPr>
        <p:blipFill rotWithShape="1">
          <a:blip r:embed="rId3" cstate="print"/>
          <a:srcRect l="31222" r="2251" b="-4"/>
          <a:stretch/>
        </p:blipFill>
        <p:spPr>
          <a:xfrm>
            <a:off x="6188766" y="165419"/>
            <a:ext cx="2822342" cy="3181935"/>
          </a:xfrm>
          <a:prstGeom prst="rect">
            <a:avLst/>
          </a:prstGeom>
        </p:spPr>
      </p:pic>
      <p:pic>
        <p:nvPicPr>
          <p:cNvPr id="9" name="Slika 8" descr="20201103_140238.jpg"/>
          <p:cNvPicPr>
            <a:picLocks noChangeAspect="1"/>
          </p:cNvPicPr>
          <p:nvPr/>
        </p:nvPicPr>
        <p:blipFill rotWithShape="1">
          <a:blip r:embed="rId4" cstate="print"/>
          <a:srcRect l="11477" r="8564" b="2"/>
          <a:stretch/>
        </p:blipFill>
        <p:spPr>
          <a:xfrm rot="5400000">
            <a:off x="9049834" y="1659136"/>
            <a:ext cx="3039732" cy="2851140"/>
          </a:xfrm>
          <a:prstGeom prst="rect">
            <a:avLst/>
          </a:prstGeom>
        </p:spPr>
      </p:pic>
      <p:pic>
        <p:nvPicPr>
          <p:cNvPr id="6" name="Slika 5" descr="WhatsApp-Image-2020-01-28-at-09.16.12-7.jpeg">
            <a:extLst>
              <a:ext uri="{FF2B5EF4-FFF2-40B4-BE49-F238E27FC236}">
                <a16:creationId xmlns:a16="http://schemas.microsoft.com/office/drawing/2014/main" id="{8D2EA620-FC44-4604-AA88-B3D1A1E6D3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6170" r="-2" b="8198"/>
          <a:stretch/>
        </p:blipFill>
        <p:spPr>
          <a:xfrm>
            <a:off x="289495" y="3496841"/>
            <a:ext cx="5806505" cy="2796836"/>
          </a:xfrm>
          <a:prstGeom prst="rect">
            <a:avLst/>
          </a:prstGeom>
        </p:spPr>
      </p:pic>
      <p:pic>
        <p:nvPicPr>
          <p:cNvPr id="7" name="Slika 6" descr="WhatsApp-Image-2020-01-28-at-09.16.12-8.jpeg">
            <a:extLst>
              <a:ext uri="{FF2B5EF4-FFF2-40B4-BE49-F238E27FC236}">
                <a16:creationId xmlns:a16="http://schemas.microsoft.com/office/drawing/2014/main" id="{BDAEB914-BEA9-4B30-8FFF-ED266C0CF4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8156" r="15079" b="-3"/>
          <a:stretch/>
        </p:blipFill>
        <p:spPr>
          <a:xfrm>
            <a:off x="6194411" y="3510646"/>
            <a:ext cx="2822342" cy="2796836"/>
          </a:xfrm>
          <a:prstGeom prst="rect">
            <a:avLst/>
          </a:prstGeom>
        </p:spPr>
      </p:pic>
      <p:pic>
        <p:nvPicPr>
          <p:cNvPr id="3" name="Slika 2" descr="pmf-split.png"/>
          <p:cNvPicPr>
            <a:picLocks noChangeAspect="1"/>
          </p:cNvPicPr>
          <p:nvPr/>
        </p:nvPicPr>
        <p:blipFill rotWithShape="1">
          <a:blip r:embed="rId7" cstate="print"/>
          <a:srcRect t="1905" r="2" b="2"/>
          <a:stretch/>
        </p:blipFill>
        <p:spPr>
          <a:xfrm>
            <a:off x="9818837" y="4792717"/>
            <a:ext cx="1432502" cy="1405218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5023AA31-17C3-4BAC-A69F-1717E3A7575E}"/>
              </a:ext>
            </a:extLst>
          </p:cNvPr>
          <p:cNvSpPr txBox="1"/>
          <p:nvPr/>
        </p:nvSpPr>
        <p:spPr>
          <a:xfrm>
            <a:off x="4419600" y="6293677"/>
            <a:ext cx="331304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sz="2800">
                <a:solidFill>
                  <a:schemeClr val="tx2"/>
                </a:solidFill>
                <a:latin typeface="+mj-lt"/>
                <a:cs typeface="Calibri"/>
              </a:rPr>
              <a:t>Poučne staze</a:t>
            </a:r>
          </a:p>
        </p:txBody>
      </p:sp>
      <p:pic>
        <p:nvPicPr>
          <p:cNvPr id="2" name="Grafika 5">
            <a:extLst>
              <a:ext uri="{FF2B5EF4-FFF2-40B4-BE49-F238E27FC236}">
                <a16:creationId xmlns:a16="http://schemas.microsoft.com/office/drawing/2014/main" id="{24A9992E-55E9-B5FB-075C-515E62F04D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AC24-8456-43F7-847A-AE99CE091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Slika na kojoj se prikazuje tekst, na zatvorenom, stol&#10;&#10;Opis je automatski generiran">
            <a:extLst>
              <a:ext uri="{FF2B5EF4-FFF2-40B4-BE49-F238E27FC236}">
                <a16:creationId xmlns:a16="http://schemas.microsoft.com/office/drawing/2014/main" id="{879EFDA2-975C-4C55-9888-BCE47DBA6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97"/>
          <a:stretch/>
        </p:blipFill>
        <p:spPr>
          <a:xfrm>
            <a:off x="519693" y="701779"/>
            <a:ext cx="4857609" cy="2590404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AA76BA3-188F-451E-AC0F-9CC857018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5817"/>
            <a:ext cx="3236626" cy="320167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EFF2E01-4225-4272-9965-7C46B929C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061" y="1362944"/>
            <a:ext cx="5869146" cy="5208453"/>
          </a:xfrm>
          <a:prstGeom prst="rect">
            <a:avLst/>
          </a:prstGeom>
        </p:spPr>
      </p:pic>
      <p:pic>
        <p:nvPicPr>
          <p:cNvPr id="11" name="Slika 10" descr="Slika na kojoj se prikazuje tekst&#10;&#10;Opis je automatski generiran">
            <a:extLst>
              <a:ext uri="{FF2B5EF4-FFF2-40B4-BE49-F238E27FC236}">
                <a16:creationId xmlns:a16="http://schemas.microsoft.com/office/drawing/2014/main" id="{88C0C8DA-007F-4BCA-987E-5A247323EE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46" y="3369724"/>
            <a:ext cx="2702556" cy="3201673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3480C942-8FF5-4D44-941E-3AE9799BA24F}"/>
              </a:ext>
            </a:extLst>
          </p:cNvPr>
          <p:cNvSpPr txBox="1"/>
          <p:nvPr/>
        </p:nvSpPr>
        <p:spPr>
          <a:xfrm>
            <a:off x="6862487" y="409391"/>
            <a:ext cx="29793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dirty="0">
                <a:solidFill>
                  <a:schemeClr val="accent5">
                    <a:lumMod val="50000"/>
                  </a:schemeClr>
                </a:solidFill>
              </a:rPr>
              <a:t>INOVA- mladi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92108826-496B-4535-859C-C110CF239A6B}"/>
              </a:ext>
            </a:extLst>
          </p:cNvPr>
          <p:cNvSpPr txBox="1"/>
          <p:nvPr/>
        </p:nvSpPr>
        <p:spPr>
          <a:xfrm>
            <a:off x="1943882" y="117003"/>
            <a:ext cx="12146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dirty="0">
                <a:solidFill>
                  <a:schemeClr val="accent5">
                    <a:lumMod val="50000"/>
                  </a:schemeClr>
                </a:solidFill>
              </a:rPr>
              <a:t>EDIT</a:t>
            </a:r>
          </a:p>
        </p:txBody>
      </p:sp>
      <p:pic>
        <p:nvPicPr>
          <p:cNvPr id="3" name="Grafika 5">
            <a:extLst>
              <a:ext uri="{FF2B5EF4-FFF2-40B4-BE49-F238E27FC236}">
                <a16:creationId xmlns:a16="http://schemas.microsoft.com/office/drawing/2014/main" id="{AD4F08AA-8CE6-05BA-D873-091821696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35905" y="148462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3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 descr="20201106_161935.jpg">
            <a:extLst>
              <a:ext uri="{FF2B5EF4-FFF2-40B4-BE49-F238E27FC236}">
                <a16:creationId xmlns:a16="http://schemas.microsoft.com/office/drawing/2014/main" id="{5BCD0E04-4324-43C5-8464-E6D32C6067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172" t="30260" r="8070" b="14836"/>
          <a:stretch/>
        </p:blipFill>
        <p:spPr>
          <a:xfrm>
            <a:off x="6405692" y="4409652"/>
            <a:ext cx="5061094" cy="2459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 descr="Slika na kojoj se prikazuje tekst, osoba, poziranje, prozor&#10;&#10;Opis je automatski generiran">
            <a:extLst>
              <a:ext uri="{FF2B5EF4-FFF2-40B4-BE49-F238E27FC236}">
                <a16:creationId xmlns:a16="http://schemas.microsoft.com/office/drawing/2014/main" id="{008D6E81-6C2F-4D73-8E91-33C5E1E9A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2292" r="763" b="9789"/>
          <a:stretch/>
        </p:blipFill>
        <p:spPr>
          <a:xfrm>
            <a:off x="6335172" y="928229"/>
            <a:ext cx="5131614" cy="3457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Slika 1" descr="logo škola.png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61803" y="4960295"/>
            <a:ext cx="2003643" cy="781421"/>
          </a:xfrm>
          <a:prstGeom prst="rect">
            <a:avLst/>
          </a:prstGeom>
        </p:spPr>
      </p:pic>
      <p:pic>
        <p:nvPicPr>
          <p:cNvPr id="3" name="Slika 2" descr="logo@4x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1614" y="2273020"/>
            <a:ext cx="2004512" cy="3822016"/>
          </a:xfrm>
          <a:prstGeom prst="rect">
            <a:avLst/>
          </a:prstGeom>
        </p:spPr>
      </p:pic>
      <p:pic>
        <p:nvPicPr>
          <p:cNvPr id="5" name="Slika 4" descr="pmf-spli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35486" y="5038587"/>
            <a:ext cx="768085" cy="768085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151452" y="436229"/>
            <a:ext cx="6680643" cy="1822039"/>
            <a:chOff x="3276436" y="922202"/>
            <a:chExt cx="5646791" cy="1634890"/>
          </a:xfrm>
        </p:grpSpPr>
        <p:pic>
          <p:nvPicPr>
            <p:cNvPr id="4" name="Slika 3" descr="natpis@4x.png"/>
            <p:cNvPicPr>
              <a:picLocks noChangeAspect="1"/>
            </p:cNvPicPr>
            <p:nvPr/>
          </p:nvPicPr>
          <p:blipFill>
            <a:blip r:embed="rId7" cstate="print">
              <a:alphaModFix amt="82000"/>
            </a:blip>
            <a:stretch>
              <a:fillRect/>
            </a:stretch>
          </p:blipFill>
          <p:spPr>
            <a:xfrm>
              <a:off x="3375399" y="1500498"/>
              <a:ext cx="4114896" cy="1056594"/>
            </a:xfrm>
            <a:prstGeom prst="rect">
              <a:avLst/>
            </a:prstGeom>
          </p:spPr>
        </p:pic>
        <p:sp>
          <p:nvSpPr>
            <p:cNvPr id="6" name="TekstniOkvir 5"/>
            <p:cNvSpPr txBox="1"/>
            <p:nvPr/>
          </p:nvSpPr>
          <p:spPr>
            <a:xfrm>
              <a:off x="3276436" y="922202"/>
              <a:ext cx="5646791" cy="52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3200" b="1" dirty="0">
                  <a:solidFill>
                    <a:schemeClr val="accent6">
                      <a:lumMod val="75000"/>
                    </a:schemeClr>
                  </a:solidFill>
                  <a:ea typeface="Roboto Thin" pitchFamily="2" charset="0"/>
                </a:rPr>
                <a:t>Projekt „Spoznaj bioraznolikost”</a:t>
              </a:r>
            </a:p>
          </p:txBody>
        </p:sp>
      </p:grpSp>
      <p:sp>
        <p:nvSpPr>
          <p:cNvPr id="8" name="TekstniOkvir 7"/>
          <p:cNvSpPr txBox="1"/>
          <p:nvPr/>
        </p:nvSpPr>
        <p:spPr>
          <a:xfrm>
            <a:off x="2417524" y="4409653"/>
            <a:ext cx="185499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33">
                <a:latin typeface="Roboto Thin" pitchFamily="2" charset="0"/>
                <a:ea typeface="Roboto Thin" pitchFamily="2" charset="0"/>
              </a:rPr>
              <a:t>NOSITELJ PROJEKTA:</a:t>
            </a:r>
            <a:endParaRPr lang="hr-HR" sz="1333" i="1">
              <a:latin typeface="Roboto Thin" pitchFamily="2" charset="0"/>
              <a:ea typeface="Roboto Thin" pitchFamily="2" charset="0"/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4616708" y="4409653"/>
            <a:ext cx="103105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33">
                <a:latin typeface="Roboto Thin" pitchFamily="2" charset="0"/>
                <a:ea typeface="Roboto Thin" pitchFamily="2" charset="0"/>
              </a:rPr>
              <a:t>SURADNIK:</a:t>
            </a:r>
            <a:endParaRPr lang="hr-HR" sz="1333" i="1">
              <a:latin typeface="Roboto Thin" pitchFamily="2" charset="0"/>
              <a:ea typeface="Roboto Thin" pitchFamily="2" charset="0"/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BF8FE8D9-64FE-4B73-BE38-0926F6484A79}"/>
              </a:ext>
            </a:extLst>
          </p:cNvPr>
          <p:cNvSpPr txBox="1"/>
          <p:nvPr/>
        </p:nvSpPr>
        <p:spPr>
          <a:xfrm>
            <a:off x="2614108" y="2916609"/>
            <a:ext cx="29959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accent6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http://zbirka.trema.hr/</a:t>
            </a:r>
            <a:endParaRPr lang="hr-HR" sz="2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r-HR" dirty="0"/>
          </a:p>
        </p:txBody>
      </p:sp>
      <p:pic>
        <p:nvPicPr>
          <p:cNvPr id="11" name="Grafika 5">
            <a:extLst>
              <a:ext uri="{FF2B5EF4-FFF2-40B4-BE49-F238E27FC236}">
                <a16:creationId xmlns:a16="http://schemas.microsoft.com/office/drawing/2014/main" id="{594F2CFB-E30F-019B-EBBB-407D54FAD0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22919" y="146499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68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EF4B8CCC-481F-4660-BA9B-A7A3492092E2}"/>
              </a:ext>
            </a:extLst>
          </p:cNvPr>
          <p:cNvSpPr/>
          <p:nvPr/>
        </p:nvSpPr>
        <p:spPr>
          <a:xfrm>
            <a:off x="595460" y="72927"/>
            <a:ext cx="71611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36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Naši</a:t>
            </a:r>
            <a:r>
              <a:rPr lang="hr-H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hr-HR" sz="36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pioniri projekta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119078-E83E-4964-A9BE-151052DDC507}"/>
              </a:ext>
            </a:extLst>
          </p:cNvPr>
          <p:cNvSpPr txBox="1"/>
          <p:nvPr/>
        </p:nvSpPr>
        <p:spPr>
          <a:xfrm>
            <a:off x="7840524" y="6077140"/>
            <a:ext cx="393865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2"/>
              </a:rPr>
              <a:t>https://youtu.be/fgbyglLyZx4</a:t>
            </a:r>
            <a:endParaRPr lang="en-US" dirty="0"/>
          </a:p>
          <a:p>
            <a:endParaRPr lang="en-US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EA91551C-215C-424A-9CEA-9BEF0D0FDA6C}"/>
              </a:ext>
            </a:extLst>
          </p:cNvPr>
          <p:cNvSpPr txBox="1"/>
          <p:nvPr/>
        </p:nvSpPr>
        <p:spPr>
          <a:xfrm>
            <a:off x="186037" y="6129565"/>
            <a:ext cx="7570597" cy="446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u="sng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https://carnet-my.sharepoint.com/:v:/g/personal/vesna_dobronic_skole_hr/ERcvbHaxFhdLgcUK4S4gUzABHI-3fyVvsntDgD0MgjBS6A?e=ZavH9O</a:t>
            </a:r>
            <a:r>
              <a:rPr lang="hr-HR" sz="11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Grafika 5">
            <a:extLst>
              <a:ext uri="{FF2B5EF4-FFF2-40B4-BE49-F238E27FC236}">
                <a16:creationId xmlns:a16="http://schemas.microsoft.com/office/drawing/2014/main" id="{EF6090FF-36E8-065D-11CE-28B3133CA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4737" y="103023"/>
            <a:ext cx="2117629" cy="1106632"/>
          </a:xfrm>
          <a:prstGeom prst="rect">
            <a:avLst/>
          </a:prstGeom>
        </p:spPr>
      </p:pic>
      <p:pic>
        <p:nvPicPr>
          <p:cNvPr id="8" name="Slika 7" descr="Slika na kojoj se prikazuje zid, osoba, na zatvorenom, poziranje&#10;&#10;Opis je automatski generiran">
            <a:extLst>
              <a:ext uri="{FF2B5EF4-FFF2-40B4-BE49-F238E27FC236}">
                <a16:creationId xmlns:a16="http://schemas.microsoft.com/office/drawing/2014/main" id="{794B465F-3D4F-1605-8888-8E269BA3C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089" y="1377708"/>
            <a:ext cx="8244471" cy="464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78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8753F7-8B6C-4F53-9A63-6A10D6C0E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22" y="619175"/>
            <a:ext cx="11360800" cy="763600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accent5">
                    <a:lumMod val="50000"/>
                  </a:schemeClr>
                </a:solidFill>
              </a:rPr>
              <a:t>Kako je projekt zaživio u našoj školi?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BE7D168-B8A1-411C-9CB9-0F3C3C23C4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579" b="8928"/>
          <a:stretch/>
        </p:blipFill>
        <p:spPr>
          <a:xfrm>
            <a:off x="547622" y="1551887"/>
            <a:ext cx="5882509" cy="450939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9E78925-63DE-4AA6-80A7-E37701901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80" b="12504"/>
          <a:stretch/>
        </p:blipFill>
        <p:spPr>
          <a:xfrm>
            <a:off x="6669043" y="1568126"/>
            <a:ext cx="5143500" cy="4493160"/>
          </a:xfrm>
          <a:prstGeom prst="rect">
            <a:avLst/>
          </a:prstGeom>
        </p:spPr>
      </p:pic>
      <p:pic>
        <p:nvPicPr>
          <p:cNvPr id="3" name="Grafika 5">
            <a:extLst>
              <a:ext uri="{FF2B5EF4-FFF2-40B4-BE49-F238E27FC236}">
                <a16:creationId xmlns:a16="http://schemas.microsoft.com/office/drawing/2014/main" id="{E0DE300F-1C75-80DA-817F-C585CA894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osoba, na zatvorenom, dječak, dućan&#10;&#10;Opis je automatski generiran">
            <a:extLst>
              <a:ext uri="{FF2B5EF4-FFF2-40B4-BE49-F238E27FC236}">
                <a16:creationId xmlns:a16="http://schemas.microsoft.com/office/drawing/2014/main" id="{2FD68878-B8D3-4C78-8B62-CE3482CBCE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5"/>
          <a:stretch/>
        </p:blipFill>
        <p:spPr>
          <a:xfrm>
            <a:off x="7164694" y="4539615"/>
            <a:ext cx="3092082" cy="2116516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3" name="Slika 2" descr="Slika na kojoj se prikazuje tekst, osoba&#10;&#10;Opis je automatski generiran">
            <a:extLst>
              <a:ext uri="{FF2B5EF4-FFF2-40B4-BE49-F238E27FC236}">
                <a16:creationId xmlns:a16="http://schemas.microsoft.com/office/drawing/2014/main" id="{976F82D0-C9F3-439B-972D-A6C3BCF2B2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8"/>
          <a:stretch/>
        </p:blipFill>
        <p:spPr>
          <a:xfrm>
            <a:off x="885576" y="1520495"/>
            <a:ext cx="6850038" cy="5135636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Slika 3" descr="Slika na kojoj se prikazuje tekst, na zatvorenom, osoba, soba&#10;&#10;Opis je automatski generiran">
            <a:extLst>
              <a:ext uri="{FF2B5EF4-FFF2-40B4-BE49-F238E27FC236}">
                <a16:creationId xmlns:a16="http://schemas.microsoft.com/office/drawing/2014/main" id="{E7C1E551-8C37-40B4-8DC6-72D38EA82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3" r="3" b="19749"/>
          <a:stretch/>
        </p:blipFill>
        <p:spPr>
          <a:xfrm>
            <a:off x="5566830" y="1547643"/>
            <a:ext cx="4689946" cy="2814462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121951CF-BEFA-4BE3-A2E9-2604DDEECE8D}"/>
              </a:ext>
            </a:extLst>
          </p:cNvPr>
          <p:cNvSpPr txBox="1"/>
          <p:nvPr/>
        </p:nvSpPr>
        <p:spPr>
          <a:xfrm>
            <a:off x="430405" y="935392"/>
            <a:ext cx="117615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dirty="0">
                <a:solidFill>
                  <a:schemeClr val="accent4">
                    <a:lumMod val="50000"/>
                  </a:schemeClr>
                </a:solidFill>
              </a:rPr>
              <a:t>Primjeri korištenja e-prirodoslovne zbirke u nastavi</a:t>
            </a:r>
          </a:p>
        </p:txBody>
      </p:sp>
      <p:pic>
        <p:nvPicPr>
          <p:cNvPr id="2" name="Grafika 5">
            <a:extLst>
              <a:ext uri="{FF2B5EF4-FFF2-40B4-BE49-F238E27FC236}">
                <a16:creationId xmlns:a16="http://schemas.microsoft.com/office/drawing/2014/main" id="{C5DD1C72-1087-73B4-657B-366B78080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74371" y="124778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3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F9F26F-102C-43A2-B88F-16F0DD94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82" y="645192"/>
            <a:ext cx="9989677" cy="10547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cap="none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Kako</a:t>
            </a:r>
            <a:r>
              <a:rPr lang="en-US"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je</a:t>
            </a:r>
            <a:r>
              <a:rPr lang="hr-HR"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400" kern="1200" cap="none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sve</a:t>
            </a:r>
            <a:r>
              <a:rPr lang="en-US"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hr-HR"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za</a:t>
            </a:r>
            <a:r>
              <a:rPr lang="en-US"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po</a:t>
            </a:r>
            <a:r>
              <a:rPr lang="hr-HR" sz="4400"/>
              <a:t>č</a:t>
            </a:r>
            <a:r>
              <a:rPr lang="en-US" sz="4400" kern="1200" cap="none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elo</a:t>
            </a:r>
            <a:r>
              <a:rPr lang="hr-HR"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4E1AFED-8F5D-4C87-9B68-26E35A687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81" r="-4" b="-4"/>
          <a:stretch/>
        </p:blipFill>
        <p:spPr>
          <a:xfrm>
            <a:off x="1191546" y="1987963"/>
            <a:ext cx="4904454" cy="323397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135EE48-7D23-44A9-A1D7-9D6394C09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4" r="10200" b="1"/>
          <a:stretch/>
        </p:blipFill>
        <p:spPr>
          <a:xfrm>
            <a:off x="6360730" y="1974515"/>
            <a:ext cx="4886329" cy="3233976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9FECF8D1-CCCC-3AFA-0F3C-764D05F8E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4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7B63AB-21DF-4AEC-A234-1E477D2A4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019" y="112814"/>
            <a:ext cx="4561069" cy="1416721"/>
          </a:xfrm>
        </p:spPr>
        <p:txBody>
          <a:bodyPr>
            <a:normAutofit/>
          </a:bodyPr>
          <a:lstStyle/>
          <a:p>
            <a:r>
              <a:rPr lang="hr-HR" sz="4000">
                <a:solidFill>
                  <a:srgbClr val="7E4991"/>
                </a:solidFill>
              </a:rPr>
              <a:t>Radionice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CD36B47-E07D-4196-B636-C254F0C08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6" y="1851435"/>
            <a:ext cx="6131857" cy="3625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>
                <a:latin typeface="+mj-lt"/>
                <a:cs typeface="Calibri" panose="020F0502020204030204" pitchFamily="34" charset="0"/>
              </a:rPr>
              <a:t>Predstavljanje učeničkog prirodoslovnog kutka uz determinaciju primjeraka korištenjem: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>
                <a:latin typeface="+mj-lt"/>
                <a:cs typeface="Calibri" panose="020F0502020204030204" pitchFamily="34" charset="0"/>
              </a:rPr>
              <a:t> ključeva za određivanje vrsta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>
                <a:latin typeface="+mj-lt"/>
                <a:cs typeface="Calibri" panose="020F0502020204030204" pitchFamily="34" charset="0"/>
              </a:rPr>
              <a:t> e-prirodoslovne zbirke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>
                <a:latin typeface="+mj-lt"/>
                <a:cs typeface="Calibri" panose="020F0502020204030204" pitchFamily="34" charset="0"/>
              </a:rPr>
              <a:t> razmjenom iskustava</a:t>
            </a:r>
            <a:endParaRPr lang="en-US" sz="240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" name="Rezervirano mjesto sadržaja 4" descr="Slika na kojoj se prikazuje tekst, stol, na zatvorenom, radi&#10;&#10;Opis je automatski generiran">
            <a:extLst>
              <a:ext uri="{FF2B5EF4-FFF2-40B4-BE49-F238E27FC236}">
                <a16:creationId xmlns:a16="http://schemas.microsoft.com/office/drawing/2014/main" id="{E9B695D4-6EEA-4545-B80F-B671B8A20A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7" r="15046" b="2"/>
          <a:stretch/>
        </p:blipFill>
        <p:spPr>
          <a:xfrm>
            <a:off x="6149742" y="1262610"/>
            <a:ext cx="2584054" cy="2494531"/>
          </a:xfrm>
          <a:prstGeom prst="rect">
            <a:avLst/>
          </a:prstGeom>
        </p:spPr>
      </p:pic>
      <p:pic>
        <p:nvPicPr>
          <p:cNvPr id="7" name="Slika 6" descr="Slika na kojoj se prikazuje tekst, stol za objedovanje&#10;&#10;Opis je automatski generiran">
            <a:extLst>
              <a:ext uri="{FF2B5EF4-FFF2-40B4-BE49-F238E27FC236}">
                <a16:creationId xmlns:a16="http://schemas.microsoft.com/office/drawing/2014/main" id="{4020C80D-64C3-44FE-B64B-3358F03E6B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 r="32179" b="2"/>
          <a:stretch/>
        </p:blipFill>
        <p:spPr>
          <a:xfrm>
            <a:off x="8855486" y="1262610"/>
            <a:ext cx="2510350" cy="2494531"/>
          </a:xfrm>
          <a:prstGeom prst="rect">
            <a:avLst/>
          </a:prstGeom>
        </p:spPr>
      </p:pic>
      <p:pic>
        <p:nvPicPr>
          <p:cNvPr id="6" name="Rezervirano mjesto sadržaja 4" descr="Slika na kojoj se prikazuje tekst, osoba, na zatvorenom, pod&#10;&#10;Opis je automatski generiran">
            <a:extLst>
              <a:ext uri="{FF2B5EF4-FFF2-40B4-BE49-F238E27FC236}">
                <a16:creationId xmlns:a16="http://schemas.microsoft.com/office/drawing/2014/main" id="{CFA38F1F-4790-4652-8554-A6EF2009E7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5" r="-2" b="-2"/>
          <a:stretch/>
        </p:blipFill>
        <p:spPr>
          <a:xfrm>
            <a:off x="6101756" y="4028857"/>
            <a:ext cx="5264080" cy="2478837"/>
          </a:xfrm>
          <a:prstGeom prst="rect">
            <a:avLst/>
          </a:prstGeom>
        </p:spPr>
      </p:pic>
      <p:pic>
        <p:nvPicPr>
          <p:cNvPr id="3" name="Grafika 5">
            <a:extLst>
              <a:ext uri="{FF2B5EF4-FFF2-40B4-BE49-F238E27FC236}">
                <a16:creationId xmlns:a16="http://schemas.microsoft.com/office/drawing/2014/main" id="{D3A23738-63C6-9237-9D20-D3D4F12FB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1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13852"/>
          <a:stretch/>
        </p:blipFill>
        <p:spPr>
          <a:xfrm rot="20973550">
            <a:off x="3407940" y="3491807"/>
            <a:ext cx="2731063" cy="313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b="5985"/>
          <a:stretch/>
        </p:blipFill>
        <p:spPr>
          <a:xfrm rot="-789875">
            <a:off x="402753" y="2673690"/>
            <a:ext cx="3097351" cy="3882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5">
            <a:alphaModFix/>
          </a:blip>
          <a:srcRect l="2328" t="-198" r="-2328" b="12372"/>
          <a:stretch/>
        </p:blipFill>
        <p:spPr>
          <a:xfrm rot="836686">
            <a:off x="343759" y="490294"/>
            <a:ext cx="3158406" cy="3469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762801">
            <a:off x="8872702" y="141577"/>
            <a:ext cx="2660983" cy="3547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59352">
            <a:off x="6215582" y="3157964"/>
            <a:ext cx="2648685" cy="353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486855">
            <a:off x="9038357" y="2927260"/>
            <a:ext cx="2807617" cy="374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29695">
            <a:off x="5118194" y="521398"/>
            <a:ext cx="3857500" cy="289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20534527">
            <a:off x="3311506" y="537088"/>
            <a:ext cx="2165201" cy="314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a 5">
            <a:extLst>
              <a:ext uri="{FF2B5EF4-FFF2-40B4-BE49-F238E27FC236}">
                <a16:creationId xmlns:a16="http://schemas.microsoft.com/office/drawing/2014/main" id="{818BAFD8-31A8-B55B-EF13-D036B9A5CE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74371" y="25947"/>
            <a:ext cx="2117629" cy="110663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3475C854-B9A0-4F17-980F-EE9D1145086E}"/>
              </a:ext>
            </a:extLst>
          </p:cNvPr>
          <p:cNvSpPr txBox="1"/>
          <p:nvPr/>
        </p:nvSpPr>
        <p:spPr>
          <a:xfrm>
            <a:off x="1117443" y="333124"/>
            <a:ext cx="10566400" cy="53860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hr-HR" sz="3200" dirty="0">
                <a:solidFill>
                  <a:srgbClr val="7030A0"/>
                </a:solidFill>
              </a:rPr>
              <a:t>Radionica „Prirodoslovni kutak” </a:t>
            </a:r>
          </a:p>
          <a:p>
            <a:pPr algn="l"/>
            <a:endParaRPr lang="hr-HR" sz="2400" b="1" i="0" dirty="0">
              <a:solidFill>
                <a:srgbClr val="495057"/>
              </a:solidFill>
              <a:effectLst/>
            </a:endParaRPr>
          </a:p>
          <a:p>
            <a:r>
              <a:rPr lang="hr-HR" sz="2400" b="0" i="0" dirty="0">
                <a:solidFill>
                  <a:srgbClr val="495057"/>
                </a:solidFill>
                <a:effectLst/>
              </a:rPr>
              <a:t>ZADATAK: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rgbClr val="495057"/>
                </a:solidFill>
              </a:rPr>
              <a:t>odabrati jedan primjerak svoga prirodoslovnog kutka 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rgbClr val="495057"/>
                </a:solidFill>
              </a:rPr>
              <a:t>priložiti fotografiju izvorne stvarnosti 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rgbClr val="495057"/>
                </a:solidFill>
              </a:rPr>
              <a:t>utvrditi je li organizam  opisan na stranici e-prirodoslovne zbirke i to naznačiti 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rgbClr val="495057"/>
                </a:solidFill>
              </a:rPr>
              <a:t>opisati organizam (pogledati već opisane primjerke npr. člankonošce, maslinu te na osnovu tog obrasca napraviti svoj opis, paziti na pravilno navođenje izvora)</a:t>
            </a:r>
          </a:p>
          <a:p>
            <a:endParaRPr lang="hr-HR" sz="2400" dirty="0">
              <a:solidFill>
                <a:srgbClr val="495057"/>
              </a:solidFill>
            </a:endParaRP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rgbClr val="495057"/>
                </a:solidFill>
              </a:rPr>
              <a:t>n</a:t>
            </a:r>
            <a:r>
              <a:rPr lang="hr-HR" sz="2400" b="0" i="0" dirty="0">
                <a:solidFill>
                  <a:srgbClr val="495057"/>
                </a:solidFill>
                <a:effectLst/>
              </a:rPr>
              <a:t>apraviti razrednu PPT prezentaciju sa svojim potpisanim uradcima (1-3 slajda 1 učenik)</a:t>
            </a:r>
            <a:r>
              <a:rPr lang="hr-HR" sz="2400" dirty="0">
                <a:solidFill>
                  <a:srgbClr val="495057"/>
                </a:solidFill>
              </a:rPr>
              <a:t> </a:t>
            </a:r>
            <a:endParaRPr lang="hr-HR" sz="2400" b="0" i="0" dirty="0">
              <a:solidFill>
                <a:srgbClr val="495057"/>
              </a:solidFill>
              <a:effectLst/>
            </a:endParaRPr>
          </a:p>
          <a:p>
            <a:r>
              <a:rPr lang="hr-HR" sz="2400" dirty="0">
                <a:solidFill>
                  <a:srgbClr val="495057"/>
                </a:solidFill>
              </a:rPr>
              <a:t>Poveznica za e-prirodoslovnu zbirku: </a:t>
            </a:r>
            <a:r>
              <a:rPr lang="hr-HR" sz="2400" dirty="0">
                <a:solidFill>
                  <a:srgbClr val="7E499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http://zbirka.trema.hr</a:t>
            </a:r>
            <a:endParaRPr lang="hr-HR" sz="2400" b="0" i="0" dirty="0">
              <a:solidFill>
                <a:srgbClr val="7E4991"/>
              </a:solidFill>
              <a:effectLst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" name="Grafika 5">
            <a:extLst>
              <a:ext uri="{FF2B5EF4-FFF2-40B4-BE49-F238E27FC236}">
                <a16:creationId xmlns:a16="http://schemas.microsoft.com/office/drawing/2014/main" id="{A38CD237-D97C-BA99-95D4-D7C9B8814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0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2013494D-CE86-47E5-804C-127306D4E0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569663"/>
              </p:ext>
            </p:extLst>
          </p:nvPr>
        </p:nvGraphicFramePr>
        <p:xfrm>
          <a:off x="887895" y="998961"/>
          <a:ext cx="10416209" cy="597285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358809">
                  <a:extLst>
                    <a:ext uri="{9D8B030D-6E8A-4147-A177-3AD203B41FA5}">
                      <a16:colId xmlns:a16="http://schemas.microsoft.com/office/drawing/2014/main" val="2727598817"/>
                    </a:ext>
                  </a:extLst>
                </a:gridCol>
                <a:gridCol w="646044">
                  <a:extLst>
                    <a:ext uri="{9D8B030D-6E8A-4147-A177-3AD203B41FA5}">
                      <a16:colId xmlns:a16="http://schemas.microsoft.com/office/drawing/2014/main" val="3852901114"/>
                    </a:ext>
                  </a:extLst>
                </a:gridCol>
                <a:gridCol w="824947">
                  <a:extLst>
                    <a:ext uri="{9D8B030D-6E8A-4147-A177-3AD203B41FA5}">
                      <a16:colId xmlns:a16="http://schemas.microsoft.com/office/drawing/2014/main" val="3325351111"/>
                    </a:ext>
                  </a:extLst>
                </a:gridCol>
                <a:gridCol w="586409">
                  <a:extLst>
                    <a:ext uri="{9D8B030D-6E8A-4147-A177-3AD203B41FA5}">
                      <a16:colId xmlns:a16="http://schemas.microsoft.com/office/drawing/2014/main" val="2898520812"/>
                    </a:ext>
                  </a:extLst>
                </a:gridCol>
              </a:tblGrid>
              <a:tr h="597038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2400">
                          <a:effectLst/>
                        </a:rPr>
                        <a:t>Lista za vrednovanje izvješća po elementima zadatka radionice „Prirodoslovni kutak“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771414"/>
                  </a:ext>
                </a:extLst>
              </a:tr>
              <a:tr h="5726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2000">
                          <a:effectLst/>
                        </a:rPr>
                        <a:t>Elementi ocjenjivanja                                   //             </a:t>
                      </a:r>
                      <a:r>
                        <a:rPr lang="hr-HR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Razina usvojenosti ishoda</a:t>
                      </a:r>
                      <a:endParaRPr lang="hr-HR" sz="2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699" marR="63699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100">
                          <a:effectLst/>
                        </a:rPr>
                        <a:t>Izvrsno    /djelomično/u razvoju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200">
                          <a:effectLst/>
                        </a:rPr>
                        <a:t>       </a:t>
                      </a:r>
                      <a:r>
                        <a:rPr lang="hr-HR" sz="1400" b="1">
                          <a:effectLst/>
                        </a:rPr>
                        <a:t>(+)       (+/-)         (-)</a:t>
                      </a:r>
                      <a:endParaRPr lang="hr-HR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843219"/>
                  </a:ext>
                </a:extLst>
              </a:tr>
              <a:tr h="271344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Odabran primjerak iz učeničkog Prirodoslovnog kutka.</a:t>
                      </a: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extLst>
                  <a:ext uri="{0D108BD9-81ED-4DB2-BD59-A6C34878D82A}">
                    <a16:rowId xmlns:a16="http://schemas.microsoft.com/office/drawing/2014/main" val="787478375"/>
                  </a:ext>
                </a:extLst>
              </a:tr>
              <a:tr h="271344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Priložena fotografija učeničkog primjerka.</a:t>
                      </a: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extLst>
                  <a:ext uri="{0D108BD9-81ED-4DB2-BD59-A6C34878D82A}">
                    <a16:rowId xmlns:a16="http://schemas.microsoft.com/office/drawing/2014/main" val="1235486011"/>
                  </a:ext>
                </a:extLst>
              </a:tr>
              <a:tr h="271344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Fotografija primjerka je izvorna.</a:t>
                      </a: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extLst>
                  <a:ext uri="{0D108BD9-81ED-4DB2-BD59-A6C34878D82A}">
                    <a16:rowId xmlns:a16="http://schemas.microsoft.com/office/drawing/2014/main" val="906215777"/>
                  </a:ext>
                </a:extLst>
              </a:tr>
              <a:tr h="271344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Priložena fotografija primjerka na  staništu.</a:t>
                      </a: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extLst>
                  <a:ext uri="{0D108BD9-81ED-4DB2-BD59-A6C34878D82A}">
                    <a16:rowId xmlns:a16="http://schemas.microsoft.com/office/drawing/2014/main" val="4001961644"/>
                  </a:ext>
                </a:extLst>
              </a:tr>
              <a:tr h="335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Naveden podatak nalazi li se primjerak u školskoj P. zbirci i je li opisan.</a:t>
                      </a: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extLst>
                  <a:ext uri="{0D108BD9-81ED-4DB2-BD59-A6C34878D82A}">
                    <a16:rowId xmlns:a16="http://schemas.microsoft.com/office/drawing/2014/main" val="3855454124"/>
                  </a:ext>
                </a:extLst>
              </a:tr>
              <a:tr h="2713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Napisani potrebni podaci za prikupljene biološke materijale.</a:t>
                      </a: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extLst>
                  <a:ext uri="{0D108BD9-81ED-4DB2-BD59-A6C34878D82A}">
                    <a16:rowId xmlns:a16="http://schemas.microsoft.com/office/drawing/2014/main" val="2032607391"/>
                  </a:ext>
                </a:extLst>
              </a:tr>
              <a:tr h="2713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Naveden je najniži </a:t>
                      </a:r>
                      <a:r>
                        <a:rPr lang="hr-HR" sz="16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takson</a:t>
                      </a:r>
                      <a:r>
                        <a:rPr lang="hr-HR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extLst>
                  <a:ext uri="{0D108BD9-81ED-4DB2-BD59-A6C34878D82A}">
                    <a16:rowId xmlns:a16="http://schemas.microsoft.com/office/drawing/2014/main" val="1499179315"/>
                  </a:ext>
                </a:extLst>
              </a:tr>
              <a:tr h="2713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Sistematske kategorije je ispravno navedene i posložena.</a:t>
                      </a: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extLst>
                  <a:ext uri="{0D108BD9-81ED-4DB2-BD59-A6C34878D82A}">
                    <a16:rowId xmlns:a16="http://schemas.microsoft.com/office/drawing/2014/main" val="3281545658"/>
                  </a:ext>
                </a:extLst>
              </a:tr>
              <a:tr h="2713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Opisane su karakteristike primjerka.</a:t>
                      </a: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extLst>
                  <a:ext uri="{0D108BD9-81ED-4DB2-BD59-A6C34878D82A}">
                    <a16:rowId xmlns:a16="http://schemas.microsoft.com/office/drawing/2014/main" val="2969584942"/>
                  </a:ext>
                </a:extLst>
              </a:tr>
              <a:tr h="2713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Navedeno i opisano stanište primjerka.</a:t>
                      </a: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extLst>
                  <a:ext uri="{0D108BD9-81ED-4DB2-BD59-A6C34878D82A}">
                    <a16:rowId xmlns:a16="http://schemas.microsoft.com/office/drawing/2014/main" val="1548345846"/>
                  </a:ext>
                </a:extLst>
              </a:tr>
              <a:tr h="2713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 sve podatke naveden izvor.</a:t>
                      </a: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extLst>
                  <a:ext uri="{0D108BD9-81ED-4DB2-BD59-A6C34878D82A}">
                    <a16:rowId xmlns:a16="http://schemas.microsoft.com/office/drawing/2014/main" val="3483094783"/>
                  </a:ext>
                </a:extLst>
              </a:tr>
              <a:tr h="2713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Literatura pravilno navedena.</a:t>
                      </a: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extLst>
                  <a:ext uri="{0D108BD9-81ED-4DB2-BD59-A6C34878D82A}">
                    <a16:rowId xmlns:a16="http://schemas.microsoft.com/office/drawing/2014/main" val="827197528"/>
                  </a:ext>
                </a:extLst>
              </a:tr>
              <a:tr h="2713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Uradak ima digitalni potpis autora koji jamči istinitost podataka.</a:t>
                      </a: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extLst>
                  <a:ext uri="{0D108BD9-81ED-4DB2-BD59-A6C34878D82A}">
                    <a16:rowId xmlns:a16="http://schemas.microsoft.com/office/drawing/2014/main" val="3453222444"/>
                  </a:ext>
                </a:extLst>
              </a:tr>
              <a:tr h="6878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Dodatni komentar i NB: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UKUPNO:</a:t>
                      </a: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000" dirty="0">
                          <a:effectLst/>
                        </a:rPr>
                        <a:t> 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9" marR="63699" marT="0" marB="0"/>
                </a:tc>
                <a:extLst>
                  <a:ext uri="{0D108BD9-81ED-4DB2-BD59-A6C34878D82A}">
                    <a16:rowId xmlns:a16="http://schemas.microsoft.com/office/drawing/2014/main" val="1832708951"/>
                  </a:ext>
                </a:extLst>
              </a:tr>
            </a:tbl>
          </a:graphicData>
        </a:graphic>
      </p:graphicFrame>
      <p:pic>
        <p:nvPicPr>
          <p:cNvPr id="4" name="Grafika 5">
            <a:extLst>
              <a:ext uri="{FF2B5EF4-FFF2-40B4-BE49-F238E27FC236}">
                <a16:creationId xmlns:a16="http://schemas.microsoft.com/office/drawing/2014/main" id="{4476D804-A709-D26F-7501-ED7C13596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1388" y="80878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1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2DB85B4C-70CF-480A-833A-8BC99E6FC0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435" y="77211"/>
            <a:ext cx="101872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chemeClr val="accent6">
                    <a:lumMod val="75000"/>
                  </a:schemeClr>
                </a:solidFill>
              </a:rPr>
              <a:t>Primjer učeničkog uratka - zadatak </a:t>
            </a:r>
            <a:r>
              <a:rPr lang="hr-HR" sz="2800" dirty="0">
                <a:solidFill>
                  <a:schemeClr val="accent6">
                    <a:lumMod val="75000"/>
                  </a:schemeClr>
                </a:solidFill>
                <a:effectLst/>
              </a:rPr>
              <a:t>radionice „Prirodoslovni kutak“</a:t>
            </a:r>
            <a:r>
              <a:rPr lang="hr-HR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F81E6C52-9031-4350-83AB-E065C0CBB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6123" y="1086150"/>
            <a:ext cx="10030616" cy="5694639"/>
          </a:xfrm>
        </p:spPr>
      </p:pic>
      <p:pic>
        <p:nvPicPr>
          <p:cNvPr id="2" name="Grafika 5">
            <a:extLst>
              <a:ext uri="{FF2B5EF4-FFF2-40B4-BE49-F238E27FC236}">
                <a16:creationId xmlns:a16="http://schemas.microsoft.com/office/drawing/2014/main" id="{C6ED40F2-D868-1730-CDB3-4214B9229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4580" y="77211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324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78B794-0A89-438B-82B9-4A304E9ED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59" y="1097761"/>
            <a:ext cx="8911687" cy="1280890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80D8688-C848-4D5C-B061-98296CBD0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07F7A62-1591-4B3B-A226-3F8E776E6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88" y="880683"/>
            <a:ext cx="10455070" cy="5730182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FF74BF37-3090-45EB-AC11-AB173A4C223F}"/>
              </a:ext>
            </a:extLst>
          </p:cNvPr>
          <p:cNvSpPr txBox="1"/>
          <p:nvPr/>
        </p:nvSpPr>
        <p:spPr>
          <a:xfrm>
            <a:off x="0" y="29261"/>
            <a:ext cx="93699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chemeClr val="accent6">
                    <a:lumMod val="75000"/>
                  </a:schemeClr>
                </a:solidFill>
              </a:rPr>
              <a:t>Primjer učeničkog uratka - zadatak </a:t>
            </a:r>
            <a:r>
              <a:rPr lang="hr-HR" sz="2800" dirty="0">
                <a:solidFill>
                  <a:schemeClr val="accent6">
                    <a:lumMod val="75000"/>
                  </a:schemeClr>
                </a:solidFill>
                <a:effectLst/>
              </a:rPr>
              <a:t>radionice „Prirodoslovni kutak“</a:t>
            </a:r>
            <a:r>
              <a:rPr lang="hr-HR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4" name="Grafika 5">
            <a:extLst>
              <a:ext uri="{FF2B5EF4-FFF2-40B4-BE49-F238E27FC236}">
                <a16:creationId xmlns:a16="http://schemas.microsoft.com/office/drawing/2014/main" id="{8A0FE5E0-6703-6710-87D8-4FB67D3EC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84399" y="19102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181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>
            <a:extLst>
              <a:ext uri="{FF2B5EF4-FFF2-40B4-BE49-F238E27FC236}">
                <a16:creationId xmlns:a16="http://schemas.microsoft.com/office/drawing/2014/main" id="{27C15F6F-8B9C-4389-9205-1F8E3C9FEC69}"/>
              </a:ext>
            </a:extLst>
          </p:cNvPr>
          <p:cNvSpPr txBox="1">
            <a:spLocks/>
          </p:cNvSpPr>
          <p:nvPr/>
        </p:nvSpPr>
        <p:spPr>
          <a:xfrm>
            <a:off x="281531" y="243691"/>
            <a:ext cx="10058400" cy="66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  <a:defRPr sz="4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4000" dirty="0">
                <a:solidFill>
                  <a:schemeClr val="accent3">
                    <a:lumMod val="75000"/>
                  </a:schemeClr>
                </a:solidFill>
              </a:rPr>
              <a:t>Refleksije učenika na radionicu „Prirodoslovni kutak”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D94FB2CD-506E-4CB3-8729-010505F033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7" t="44050" r="66815" b="37716"/>
          <a:stretch/>
        </p:blipFill>
        <p:spPr>
          <a:xfrm>
            <a:off x="105680" y="1701185"/>
            <a:ext cx="5270639" cy="178603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EDC4624A-F7D6-4BFB-961B-0835ACAFBB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2" t="16083" r="67008" b="67595"/>
          <a:stretch/>
        </p:blipFill>
        <p:spPr>
          <a:xfrm>
            <a:off x="105680" y="3347892"/>
            <a:ext cx="5648291" cy="1677528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4CE8E39A-CB33-4947-A0A5-19A4CC298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95" t="32755" r="33960" b="49403"/>
          <a:stretch/>
        </p:blipFill>
        <p:spPr>
          <a:xfrm>
            <a:off x="6096000" y="2507219"/>
            <a:ext cx="5814469" cy="189266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F70C5823-0A5F-4289-AF73-57BA5DB23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95" t="16083" r="33960" b="67947"/>
          <a:stretch/>
        </p:blipFill>
        <p:spPr>
          <a:xfrm>
            <a:off x="6091315" y="728371"/>
            <a:ext cx="5819154" cy="1695349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6DC44BD6-2767-4BD3-86C0-CAB4619016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25" t="45612" r="947" b="37716"/>
          <a:stretch/>
        </p:blipFill>
        <p:spPr>
          <a:xfrm>
            <a:off x="5813847" y="4432875"/>
            <a:ext cx="6100481" cy="1856477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173FDC20-AEA6-4917-BCC5-50936EC327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133" t="27883" r="1267" b="59775"/>
          <a:stretch/>
        </p:blipFill>
        <p:spPr>
          <a:xfrm>
            <a:off x="105680" y="4959949"/>
            <a:ext cx="5732705" cy="132940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61D06EB-18A1-45A3-9733-70EBE0D67C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" t="33118" r="66738" b="56690"/>
          <a:stretch/>
        </p:blipFill>
        <p:spPr>
          <a:xfrm>
            <a:off x="120709" y="669667"/>
            <a:ext cx="5732705" cy="1087955"/>
          </a:xfrm>
          <a:prstGeom prst="rect">
            <a:avLst/>
          </a:prstGeom>
        </p:spPr>
      </p:pic>
      <p:pic>
        <p:nvPicPr>
          <p:cNvPr id="2" name="Grafika 5">
            <a:extLst>
              <a:ext uri="{FF2B5EF4-FFF2-40B4-BE49-F238E27FC236}">
                <a16:creationId xmlns:a16="http://schemas.microsoft.com/office/drawing/2014/main" id="{2464284F-93B6-B50C-573E-A3761C8759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74371" y="22418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03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8753F7-8B6C-4F53-9A63-6A10D6C0E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76" y="1566148"/>
            <a:ext cx="11360800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chemeClr val="accent5">
                    <a:lumMod val="50000"/>
                  </a:schemeClr>
                </a:solidFill>
              </a:rPr>
              <a:t>Što o projektu i e-prirodoslovnoj zbirci misle naši učenici!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9FA1582-FB87-4DED-A45B-765AD1DA04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248" t="18544" r="2248" b="19540"/>
          <a:stretch/>
        </p:blipFill>
        <p:spPr>
          <a:xfrm>
            <a:off x="3631826" y="2329748"/>
            <a:ext cx="5143500" cy="4246179"/>
          </a:xfrm>
          <a:prstGeom prst="rect">
            <a:avLst/>
          </a:prstGeom>
        </p:spPr>
      </p:pic>
      <p:pic>
        <p:nvPicPr>
          <p:cNvPr id="3" name="Grafika 5">
            <a:extLst>
              <a:ext uri="{FF2B5EF4-FFF2-40B4-BE49-F238E27FC236}">
                <a16:creationId xmlns:a16="http://schemas.microsoft.com/office/drawing/2014/main" id="{A0DAB783-4A5C-31AA-CDA0-2D30F81B3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43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229119-13CF-46C1-B2D3-4A450A9F0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59664"/>
            <a:ext cx="10058400" cy="825269"/>
          </a:xfrm>
        </p:spPr>
        <p:txBody>
          <a:bodyPr/>
          <a:lstStyle/>
          <a:p>
            <a:r>
              <a:rPr lang="hr-HR" b="1" dirty="0">
                <a:ln w="22225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+mn-lt"/>
              </a:rPr>
              <a:t>Učenici o prirodoslovnoj zbirci</a:t>
            </a:r>
          </a:p>
        </p:txBody>
      </p:sp>
      <p:pic>
        <p:nvPicPr>
          <p:cNvPr id="7" name="Rezervirano mjesto sadržaja 6" descr="Slika na kojoj se prikazuje na zatvorenom, osoba, biljka, dućan&#10;&#10;Opis je automatski generiran">
            <a:extLst>
              <a:ext uri="{FF2B5EF4-FFF2-40B4-BE49-F238E27FC236}">
                <a16:creationId xmlns:a16="http://schemas.microsoft.com/office/drawing/2014/main" id="{F4B16210-0B1F-715C-1677-35D2B0DBF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584" y="1084208"/>
            <a:ext cx="8466268" cy="4869780"/>
          </a:xfr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624600FC-B93A-44D1-B2AC-54B06AD10BEE}"/>
              </a:ext>
            </a:extLst>
          </p:cNvPr>
          <p:cNvSpPr txBox="1"/>
          <p:nvPr/>
        </p:nvSpPr>
        <p:spPr>
          <a:xfrm>
            <a:off x="7530666" y="6064716"/>
            <a:ext cx="4162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https://youtu.be/_gqJq61hSkU</a:t>
            </a:r>
            <a:endParaRPr lang="hr-HR" dirty="0">
              <a:solidFill>
                <a:schemeClr val="accent6"/>
              </a:solidFill>
            </a:endParaRPr>
          </a:p>
          <a:p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E4F9A19-9EEF-4053-A61C-2707617DAE33}"/>
              </a:ext>
            </a:extLst>
          </p:cNvPr>
          <p:cNvSpPr txBox="1"/>
          <p:nvPr/>
        </p:nvSpPr>
        <p:spPr>
          <a:xfrm>
            <a:off x="162675" y="5953988"/>
            <a:ext cx="70683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100" u="sng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https://carnet-my.sharepoint.com/:v:/g/personal/vesna_dobronic_skole_hr/ET6u9vWKAyBIhnmGJHBblY0BgQjWI4bYlvuOJWi9aWhkTA?e=oHtF0a</a:t>
            </a:r>
            <a:r>
              <a:rPr lang="hr-HR" sz="11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hr-HR" sz="11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1100" dirty="0">
              <a:solidFill>
                <a:schemeClr val="accent6"/>
              </a:solidFill>
            </a:endParaRPr>
          </a:p>
        </p:txBody>
      </p:sp>
      <p:pic>
        <p:nvPicPr>
          <p:cNvPr id="5" name="Grafika 5">
            <a:extLst>
              <a:ext uri="{FF2B5EF4-FFF2-40B4-BE49-F238E27FC236}">
                <a16:creationId xmlns:a16="http://schemas.microsoft.com/office/drawing/2014/main" id="{B08E4AA0-9FF6-AC95-35EA-84A9D722D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57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 algn="l"/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3">
            <a:alphaModFix/>
          </a:blip>
          <a:srcRect b="5341"/>
          <a:stretch/>
        </p:blipFill>
        <p:spPr>
          <a:xfrm>
            <a:off x="1537833" y="151950"/>
            <a:ext cx="8738800" cy="620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a 5">
            <a:extLst>
              <a:ext uri="{FF2B5EF4-FFF2-40B4-BE49-F238E27FC236}">
                <a16:creationId xmlns:a16="http://schemas.microsoft.com/office/drawing/2014/main" id="{CCEA7AD5-781D-6936-F2B4-0AFE2BA46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logo ško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2909" y="4461680"/>
            <a:ext cx="2215631" cy="864096"/>
          </a:xfrm>
          <a:prstGeom prst="rect">
            <a:avLst/>
          </a:prstGeom>
        </p:spPr>
      </p:pic>
      <p:pic>
        <p:nvPicPr>
          <p:cNvPr id="3" name="Slika 2" descr="logo@4x.png"/>
          <p:cNvPicPr>
            <a:picLocks noChangeAspect="1"/>
          </p:cNvPicPr>
          <p:nvPr/>
        </p:nvPicPr>
        <p:blipFill>
          <a:blip r:embed="rId3" cstate="print">
            <a:alphaModFix amt="53000"/>
          </a:blip>
          <a:stretch>
            <a:fillRect/>
          </a:stretch>
        </p:blipFill>
        <p:spPr>
          <a:xfrm>
            <a:off x="863155" y="823380"/>
            <a:ext cx="2400267" cy="4576603"/>
          </a:xfrm>
          <a:prstGeom prst="rect">
            <a:avLst/>
          </a:prstGeom>
          <a:noFill/>
        </p:spPr>
      </p:pic>
      <p:pic>
        <p:nvPicPr>
          <p:cNvPr id="5" name="Slika 4" descr="pmf-spl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5618" y="4564799"/>
            <a:ext cx="768085" cy="768085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4241005" y="4007963"/>
            <a:ext cx="185499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33">
                <a:latin typeface="Roboto Thin" pitchFamily="2" charset="0"/>
                <a:ea typeface="Roboto Thin" pitchFamily="2" charset="0"/>
              </a:rPr>
              <a:t>NOSITELJ PROJEKTA:</a:t>
            </a:r>
            <a:endParaRPr lang="hr-HR" sz="1333" i="1">
              <a:latin typeface="Roboto Thin" pitchFamily="2" charset="0"/>
              <a:ea typeface="Roboto Thin" pitchFamily="2" charset="0"/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7631010" y="4020590"/>
            <a:ext cx="103105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33">
                <a:latin typeface="Roboto Thin" pitchFamily="2" charset="0"/>
                <a:ea typeface="Roboto Thin" pitchFamily="2" charset="0"/>
              </a:rPr>
              <a:t>SURADNIK:</a:t>
            </a:r>
            <a:endParaRPr lang="hr-HR" sz="1333" i="1">
              <a:latin typeface="Roboto Thin" pitchFamily="2" charset="0"/>
              <a:ea typeface="Roboto Thin" pitchFamily="2" charset="0"/>
            </a:endParaRP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D54CC7CA-ABB2-4432-BA8F-184249F3E617}"/>
              </a:ext>
            </a:extLst>
          </p:cNvPr>
          <p:cNvGrpSpPr/>
          <p:nvPr/>
        </p:nvGrpSpPr>
        <p:grpSpPr>
          <a:xfrm>
            <a:off x="3416747" y="1405473"/>
            <a:ext cx="6559808" cy="2443423"/>
            <a:chOff x="3196990" y="975788"/>
            <a:chExt cx="4226245" cy="1507824"/>
          </a:xfrm>
        </p:grpSpPr>
        <p:pic>
          <p:nvPicPr>
            <p:cNvPr id="11" name="Slika 10" descr="natpis@4x.png">
              <a:extLst>
                <a:ext uri="{FF2B5EF4-FFF2-40B4-BE49-F238E27FC236}">
                  <a16:creationId xmlns:a16="http://schemas.microsoft.com/office/drawing/2014/main" id="{3FC7ED15-E616-450F-8685-5DD1471B6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0611"/>
                      </a14:imgEffect>
                      <a14:imgEffect>
                        <a14:saturation sat="28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32029" y="1427018"/>
              <a:ext cx="4156167" cy="1056594"/>
            </a:xfrm>
            <a:prstGeom prst="rect">
              <a:avLst/>
            </a:prstGeom>
            <a:effectLst>
              <a:outerShdw blurRad="50800" dist="50800" dir="5400000" algn="ctr" rotWithShape="0">
                <a:schemeClr val="accent6">
                  <a:lumMod val="40000"/>
                  <a:lumOff val="60000"/>
                </a:schemeClr>
              </a:outerShdw>
            </a:effectLst>
          </p:spPr>
        </p:pic>
        <p:sp>
          <p:nvSpPr>
            <p:cNvPr id="12" name="TekstniOkvir 11">
              <a:extLst>
                <a:ext uri="{FF2B5EF4-FFF2-40B4-BE49-F238E27FC236}">
                  <a16:creationId xmlns:a16="http://schemas.microsoft.com/office/drawing/2014/main" id="{CFA57B70-54AA-4FEC-9D97-EA73A8E4AA90}"/>
                </a:ext>
              </a:extLst>
            </p:cNvPr>
            <p:cNvSpPr txBox="1"/>
            <p:nvPr/>
          </p:nvSpPr>
          <p:spPr>
            <a:xfrm>
              <a:off x="3196990" y="975788"/>
              <a:ext cx="4226245" cy="360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32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Roboto Thin" pitchFamily="2" charset="0"/>
                </a:rPr>
                <a:t>Projekt „Spoznaj bioraznolikost</a:t>
              </a:r>
              <a:r>
                <a:rPr lang="hr-HR" sz="3200" b="1" dirty="0">
                  <a:solidFill>
                    <a:srgbClr val="7E4991"/>
                  </a:solidFill>
                  <a:ea typeface="Roboto Thin" pitchFamily="2" charset="0"/>
                </a:rPr>
                <a:t>”</a:t>
              </a:r>
            </a:p>
          </p:txBody>
        </p:sp>
      </p:grpSp>
      <p:pic>
        <p:nvPicPr>
          <p:cNvPr id="4" name="Grafika 5">
            <a:extLst>
              <a:ext uri="{FF2B5EF4-FFF2-40B4-BE49-F238E27FC236}">
                <a16:creationId xmlns:a16="http://schemas.microsoft.com/office/drawing/2014/main" id="{DCFD9650-C665-65A1-53D7-A8EA0309AA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485234" y="1304819"/>
            <a:ext cx="3512000" cy="60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r" sz="2400" dirty="0">
                <a:solidFill>
                  <a:schemeClr val="accent2"/>
                </a:solidFill>
              </a:rPr>
              <a:t>Estetska komponenta</a:t>
            </a:r>
            <a:endParaRPr sz="2400" dirty="0">
              <a:solidFill>
                <a:schemeClr val="accent2"/>
              </a:solidFill>
            </a:endParaRPr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485234" y="2155151"/>
            <a:ext cx="3512001" cy="3315965"/>
          </a:xfrm>
          <a:prstGeom prst="rect">
            <a:avLst/>
          </a:prstGeom>
          <a:ln w="1905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342900" indent="-342900">
              <a:lnSpc>
                <a:spcPct val="100000"/>
              </a:lnSpc>
              <a:buClr>
                <a:schemeClr val="accent2"/>
              </a:buClr>
            </a:pPr>
            <a:r>
              <a:rPr lang="hr" sz="2400">
                <a:solidFill>
                  <a:schemeClr val="tx1"/>
                </a:solidFill>
              </a:rPr>
              <a:t>uljepšan interijer</a:t>
            </a:r>
            <a:endParaRPr sz="240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1600"/>
              </a:spcBef>
              <a:buClr>
                <a:schemeClr val="accent2"/>
              </a:buClr>
            </a:pPr>
            <a:r>
              <a:rPr lang="hr" sz="2400">
                <a:solidFill>
                  <a:schemeClr val="tx1"/>
                </a:solidFill>
              </a:rPr>
              <a:t>upotpunjen prostor</a:t>
            </a:r>
            <a:endParaRPr sz="240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</a:pPr>
            <a:r>
              <a:rPr lang="hr" sz="2400">
                <a:solidFill>
                  <a:schemeClr val="tx1"/>
                </a:solidFill>
              </a:rPr>
              <a:t>školska bit u zanimljivom okružju</a:t>
            </a:r>
            <a:endParaRPr sz="2400">
              <a:solidFill>
                <a:schemeClr val="tx1"/>
              </a:solidFill>
            </a:endParaRPr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 idx="4294967295"/>
          </p:nvPr>
        </p:nvSpPr>
        <p:spPr>
          <a:xfrm>
            <a:off x="4196367" y="1280864"/>
            <a:ext cx="3937000" cy="60166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hr" sz="2400" dirty="0">
                <a:solidFill>
                  <a:schemeClr val="accent1"/>
                </a:solidFill>
              </a:rPr>
              <a:t>Školsko-znanstvena komponenta</a:t>
            </a:r>
            <a:endParaRPr sz="2400" dirty="0">
              <a:solidFill>
                <a:schemeClr val="accent1"/>
              </a:solidFill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4294967295"/>
          </p:nvPr>
        </p:nvSpPr>
        <p:spPr>
          <a:xfrm>
            <a:off x="4207750" y="2141597"/>
            <a:ext cx="3688367" cy="3316288"/>
          </a:xfrm>
          <a:prstGeom prst="rect">
            <a:avLst/>
          </a:prstGeom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/>
            <a:r>
              <a:rPr lang="hr" sz="2400" dirty="0">
                <a:solidFill>
                  <a:schemeClr val="dk1"/>
                </a:solidFill>
              </a:rPr>
              <a:t>lakše savladavanje   gradiva</a:t>
            </a:r>
            <a:endParaRPr sz="2400" dirty="0">
              <a:solidFill>
                <a:schemeClr val="dk1"/>
              </a:solidFill>
            </a:endParaRPr>
          </a:p>
          <a:p>
            <a:pPr marL="342900" indent="-342900">
              <a:spcBef>
                <a:spcPts val="1600"/>
              </a:spcBef>
            </a:pPr>
            <a:r>
              <a:rPr lang="hr" sz="2400" dirty="0">
                <a:solidFill>
                  <a:schemeClr val="dk1"/>
                </a:solidFill>
              </a:rPr>
              <a:t>primjena teorije u praksi</a:t>
            </a:r>
            <a:endParaRPr sz="2400" dirty="0">
              <a:solidFill>
                <a:schemeClr val="dk1"/>
              </a:solidFill>
            </a:endParaRPr>
          </a:p>
          <a:p>
            <a:pPr marL="342900" indent="-342900">
              <a:spcBef>
                <a:spcPts val="1600"/>
              </a:spcBef>
              <a:spcAft>
                <a:spcPts val="1600"/>
              </a:spcAft>
            </a:pPr>
            <a:r>
              <a:rPr lang="hr" sz="2400" dirty="0">
                <a:solidFill>
                  <a:schemeClr val="dk1"/>
                </a:solidFill>
              </a:rPr>
              <a:t>spajanje različitih disciplina i područja ljudskog djelovanja</a:t>
            </a: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4294967295"/>
          </p:nvPr>
        </p:nvSpPr>
        <p:spPr>
          <a:xfrm>
            <a:off x="8106633" y="2163489"/>
            <a:ext cx="3433762" cy="3316288"/>
          </a:xfrm>
          <a:prstGeom prst="rect">
            <a:avLst/>
          </a:prstGeom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512229" indent="-34290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ts val="1600"/>
            </a:pPr>
            <a:r>
              <a:rPr lang="hr" sz="2400" dirty="0">
                <a:solidFill>
                  <a:schemeClr val="dk1"/>
                </a:solidFill>
              </a:rPr>
              <a:t>nove prilike za  razgovor</a:t>
            </a:r>
            <a:endParaRPr sz="2400" dirty="0">
              <a:solidFill>
                <a:schemeClr val="dk1"/>
              </a:solidFill>
            </a:endParaRPr>
          </a:p>
          <a:p>
            <a:pPr marL="512229" indent="-342900">
              <a:lnSpc>
                <a:spcPct val="150000"/>
              </a:lnSpc>
              <a:buClr>
                <a:schemeClr val="accent4">
                  <a:lumMod val="75000"/>
                </a:schemeClr>
              </a:buClr>
              <a:buSzPts val="1600"/>
            </a:pPr>
            <a:r>
              <a:rPr lang="hr" sz="2400" dirty="0">
                <a:solidFill>
                  <a:schemeClr val="dk1"/>
                </a:solidFill>
              </a:rPr>
              <a:t>druženja</a:t>
            </a:r>
            <a:endParaRPr sz="2400" dirty="0">
              <a:solidFill>
                <a:schemeClr val="dk1"/>
              </a:solidFill>
            </a:endParaRPr>
          </a:p>
          <a:p>
            <a:pPr marL="512229" indent="-342900">
              <a:lnSpc>
                <a:spcPct val="150000"/>
              </a:lnSpc>
              <a:buClr>
                <a:schemeClr val="accent4">
                  <a:lumMod val="75000"/>
                </a:schemeClr>
              </a:buClr>
              <a:buSzPts val="1600"/>
            </a:pPr>
            <a:r>
              <a:rPr lang="hr" sz="2400" dirty="0">
                <a:solidFill>
                  <a:schemeClr val="dk1"/>
                </a:solidFill>
              </a:rPr>
              <a:t>nove spoznaje</a:t>
            </a:r>
            <a:endParaRPr sz="2400" dirty="0">
              <a:solidFill>
                <a:schemeClr val="dk1"/>
              </a:solidFill>
            </a:endParaRPr>
          </a:p>
          <a:p>
            <a:pPr marL="512229" indent="-34290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ts val="1600"/>
            </a:pPr>
            <a:r>
              <a:rPr lang="hr" sz="2400" dirty="0">
                <a:solidFill>
                  <a:schemeClr val="dk1"/>
                </a:solidFill>
              </a:rPr>
              <a:t>razmjena korisnih informacija</a:t>
            </a: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8106633" y="973108"/>
            <a:ext cx="3713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hr" sz="2400">
                <a:solidFill>
                  <a:schemeClr val="accent3">
                    <a:lumMod val="75000"/>
                  </a:schemeClr>
                </a:solidFill>
              </a:rPr>
              <a:t>Društvena komponenta</a:t>
            </a:r>
            <a:endParaRPr sz="240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" name="Slika 8" descr="logo@4x.png">
            <a:extLst>
              <a:ext uri="{FF2B5EF4-FFF2-40B4-BE49-F238E27FC236}">
                <a16:creationId xmlns:a16="http://schemas.microsoft.com/office/drawing/2014/main" id="{60F0293C-BDAB-4E1E-B79E-917368D6B10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2671" y="5341931"/>
            <a:ext cx="795124" cy="1516069"/>
          </a:xfrm>
          <a:prstGeom prst="rect">
            <a:avLst/>
          </a:prstGeom>
        </p:spPr>
      </p:pic>
      <p:sp>
        <p:nvSpPr>
          <p:cNvPr id="10" name="Google Shape;83;p16">
            <a:extLst>
              <a:ext uri="{FF2B5EF4-FFF2-40B4-BE49-F238E27FC236}">
                <a16:creationId xmlns:a16="http://schemas.microsoft.com/office/drawing/2014/main" id="{572BCE83-7D4B-44CB-8503-F4457E4EB9FD}"/>
              </a:ext>
            </a:extLst>
          </p:cNvPr>
          <p:cNvSpPr txBox="1"/>
          <p:nvPr/>
        </p:nvSpPr>
        <p:spPr>
          <a:xfrm>
            <a:off x="5726428" y="5496908"/>
            <a:ext cx="4428744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hr-HR" sz="2400">
                <a:solidFill>
                  <a:srgbClr val="7030A0"/>
                </a:solidFill>
              </a:rPr>
              <a:t>U</a:t>
            </a:r>
            <a:r>
              <a:rPr lang="hr" sz="2400">
                <a:solidFill>
                  <a:srgbClr val="7030A0"/>
                </a:solidFill>
              </a:rPr>
              <a:t>čenice: </a:t>
            </a:r>
            <a:br>
              <a:rPr lang="hr" sz="2400">
                <a:solidFill>
                  <a:srgbClr val="7030A0"/>
                </a:solidFill>
              </a:rPr>
            </a:br>
            <a:r>
              <a:rPr lang="hr" sz="2400">
                <a:solidFill>
                  <a:srgbClr val="7030A0"/>
                </a:solidFill>
              </a:rPr>
              <a:t>Laura Renić i Ivana Marelja</a:t>
            </a:r>
            <a:endParaRPr sz="2400">
              <a:solidFill>
                <a:srgbClr val="7030A0"/>
              </a:solidFill>
            </a:endParaRPr>
          </a:p>
        </p:txBody>
      </p:sp>
      <p:pic>
        <p:nvPicPr>
          <p:cNvPr id="2" name="Grafika 5">
            <a:extLst>
              <a:ext uri="{FF2B5EF4-FFF2-40B4-BE49-F238E27FC236}">
                <a16:creationId xmlns:a16="http://schemas.microsoft.com/office/drawing/2014/main" id="{1858D11C-140E-6063-4719-AD009B801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 uiExpand="1" build="p" animBg="1"/>
      <p:bldP spid="82" grpId="0"/>
      <p:bldP spid="84" grpId="0" uiExpand="1" build="p" animBg="1"/>
      <p:bldP spid="85" grpId="0" uiExpand="1" build="p" animBg="1"/>
      <p:bldP spid="83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A414F0-6D80-4A91-8752-C4356D0F0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136" y="427663"/>
            <a:ext cx="7907948" cy="664087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000" dirty="0">
                <a:solidFill>
                  <a:schemeClr val="accent3">
                    <a:lumMod val="75000"/>
                  </a:schemeClr>
                </a:solidFill>
              </a:rPr>
              <a:t>Asocijacije učenika </a:t>
            </a:r>
            <a:br>
              <a:rPr lang="hr-HR" sz="40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hr-HR" sz="4000" dirty="0">
                <a:solidFill>
                  <a:schemeClr val="accent3">
                    <a:lumMod val="75000"/>
                  </a:schemeClr>
                </a:solidFill>
              </a:rPr>
              <a:t>na prirodoslovnu zbirku</a:t>
            </a:r>
          </a:p>
        </p:txBody>
      </p:sp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id="{BFC5AD52-27C6-407B-8B8B-E1E783115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0" t="17939" r="17625" b="18829"/>
          <a:stretch/>
        </p:blipFill>
        <p:spPr>
          <a:xfrm>
            <a:off x="415903" y="1091750"/>
            <a:ext cx="9962955" cy="5648566"/>
          </a:xfrm>
        </p:spPr>
      </p:pic>
      <p:pic>
        <p:nvPicPr>
          <p:cNvPr id="6" name="Slika 5" descr="logo@4x.png">
            <a:extLst>
              <a:ext uri="{FF2B5EF4-FFF2-40B4-BE49-F238E27FC236}">
                <a16:creationId xmlns:a16="http://schemas.microsoft.com/office/drawing/2014/main" id="{758736B4-0B16-4600-9BDE-CC80F6F08F4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80973" y="4914268"/>
            <a:ext cx="795124" cy="1516069"/>
          </a:xfrm>
          <a:prstGeom prst="rect">
            <a:avLst/>
          </a:prstGeom>
        </p:spPr>
      </p:pic>
      <p:pic>
        <p:nvPicPr>
          <p:cNvPr id="3" name="Grafika 5">
            <a:extLst>
              <a:ext uri="{FF2B5EF4-FFF2-40B4-BE49-F238E27FC236}">
                <a16:creationId xmlns:a16="http://schemas.microsoft.com/office/drawing/2014/main" id="{163304BE-0E8C-3D1A-11E0-54F90B68C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4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29B78D6A-EE97-4320-A0DD-6CD3088C3674}"/>
              </a:ext>
            </a:extLst>
          </p:cNvPr>
          <p:cNvSpPr txBox="1"/>
          <p:nvPr/>
        </p:nvSpPr>
        <p:spPr>
          <a:xfrm>
            <a:off x="6248400" y="2868694"/>
            <a:ext cx="32366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accent2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https://youtu.be/pgzphh8QsfQ</a:t>
            </a:r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9F4488B-A386-42AB-B409-11EF13E43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085" y="1232247"/>
            <a:ext cx="2253161" cy="2253161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838F6264-F58E-4D80-8A65-83D6017E026C}"/>
              </a:ext>
            </a:extLst>
          </p:cNvPr>
          <p:cNvSpPr txBox="1"/>
          <p:nvPr/>
        </p:nvSpPr>
        <p:spPr>
          <a:xfrm>
            <a:off x="914400" y="1323159"/>
            <a:ext cx="8351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/>
              <a:t>Virtualna šetnja kroz učionicu biologije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761DCF-9336-4BBE-B7F2-E3A78A9D7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" y="3485408"/>
            <a:ext cx="10393680" cy="285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a 5">
            <a:extLst>
              <a:ext uri="{FF2B5EF4-FFF2-40B4-BE49-F238E27FC236}">
                <a16:creationId xmlns:a16="http://schemas.microsoft.com/office/drawing/2014/main" id="{A3BDCE08-5239-B958-19F3-6BCB9CA7B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231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Qr code&#10;&#10;Description automatically generated">
            <a:extLst>
              <a:ext uri="{FF2B5EF4-FFF2-40B4-BE49-F238E27FC236}">
                <a16:creationId xmlns:a16="http://schemas.microsoft.com/office/drawing/2014/main" id="{35A8809A-ADA8-4154-A173-F8BEF2B25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935" y="1975025"/>
            <a:ext cx="3280269" cy="3290715"/>
          </a:xfrm>
          <a:prstGeom prst="rect">
            <a:avLst/>
          </a:prstGeom>
        </p:spPr>
      </p:pic>
      <p:sp>
        <p:nvSpPr>
          <p:cNvPr id="4" name="TekstniOkvir 6">
            <a:extLst>
              <a:ext uri="{FF2B5EF4-FFF2-40B4-BE49-F238E27FC236}">
                <a16:creationId xmlns:a16="http://schemas.microsoft.com/office/drawing/2014/main" id="{03FD2305-A4B0-49AB-9E95-B6D1439F0E67}"/>
              </a:ext>
            </a:extLst>
          </p:cNvPr>
          <p:cNvSpPr txBox="1"/>
          <p:nvPr/>
        </p:nvSpPr>
        <p:spPr>
          <a:xfrm>
            <a:off x="1866692" y="1357001"/>
            <a:ext cx="8313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rgbClr val="495057"/>
                </a:solidFill>
              </a:rPr>
              <a:t>Provjerite znanje i zabavite se uz kviz </a:t>
            </a:r>
          </a:p>
        </p:txBody>
      </p:sp>
      <p:sp>
        <p:nvSpPr>
          <p:cNvPr id="6" name="TekstniOkvir 9">
            <a:extLst>
              <a:ext uri="{FF2B5EF4-FFF2-40B4-BE49-F238E27FC236}">
                <a16:creationId xmlns:a16="http://schemas.microsoft.com/office/drawing/2014/main" id="{D16DFEB2-92D7-4152-BF80-DD06E8E98B5E}"/>
              </a:ext>
            </a:extLst>
          </p:cNvPr>
          <p:cNvSpPr txBox="1"/>
          <p:nvPr/>
        </p:nvSpPr>
        <p:spPr>
          <a:xfrm>
            <a:off x="3691935" y="5237433"/>
            <a:ext cx="592540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hr-HR" sz="2400" dirty="0">
                <a:solidFill>
                  <a:schemeClr val="accent6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http://zbirka.trema.hr/pitanja-za-provjeru-znanja/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 </a:t>
            </a:r>
          </a:p>
        </p:txBody>
      </p:sp>
      <p:pic>
        <p:nvPicPr>
          <p:cNvPr id="5" name="Grafika 4" descr="Thought outline">
            <a:extLst>
              <a:ext uri="{FF2B5EF4-FFF2-40B4-BE49-F238E27FC236}">
                <a16:creationId xmlns:a16="http://schemas.microsoft.com/office/drawing/2014/main" id="{E9923F85-FF38-41E1-B4D7-5924B892D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5865" y="205318"/>
            <a:ext cx="1686194" cy="168619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Grafika 5">
            <a:extLst>
              <a:ext uri="{FF2B5EF4-FFF2-40B4-BE49-F238E27FC236}">
                <a16:creationId xmlns:a16="http://schemas.microsoft.com/office/drawing/2014/main" id="{0AEC2748-CA6A-568F-D9B7-5180737A0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  <p:pic>
        <p:nvPicPr>
          <p:cNvPr id="9" name="Slika 8" descr="logo@4x.png">
            <a:extLst>
              <a:ext uri="{FF2B5EF4-FFF2-40B4-BE49-F238E27FC236}">
                <a16:creationId xmlns:a16="http://schemas.microsoft.com/office/drawing/2014/main" id="{8C378B9B-9593-C993-D092-A7C015E4F3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993"/>
                    </a14:imgEffect>
                    <a14:imgEffect>
                      <a14:saturation sat="3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8356" y="3822456"/>
            <a:ext cx="1367741" cy="260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813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3A08D3-F5B9-0C48-896A-8DE8E6CE7B62}"/>
              </a:ext>
            </a:extLst>
          </p:cNvPr>
          <p:cNvSpPr txBox="1"/>
          <p:nvPr/>
        </p:nvSpPr>
        <p:spPr>
          <a:xfrm>
            <a:off x="6523491" y="4576942"/>
            <a:ext cx="3029997" cy="258532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III. </a:t>
            </a:r>
            <a:r>
              <a:rPr lang="hr-HR" sz="2400">
                <a:solidFill>
                  <a:schemeClr val="accent6">
                    <a:lumMod val="75000"/>
                  </a:schemeClr>
                </a:solidFill>
              </a:rPr>
              <a:t>gimnazija, </a:t>
            </a:r>
            <a:r>
              <a:rPr lang="hr-HR" sz="2400" dirty="0">
                <a:solidFill>
                  <a:schemeClr val="accent6">
                    <a:lumMod val="75000"/>
                  </a:schemeClr>
                </a:solidFill>
              </a:rPr>
              <a:t>Split</a:t>
            </a:r>
          </a:p>
          <a:p>
            <a:r>
              <a:rPr lang="hr-HR" sz="1800" dirty="0">
                <a:solidFill>
                  <a:schemeClr val="accent6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ines.alujevic@skole.hr</a:t>
            </a:r>
            <a:endParaRPr lang="hr-HR" sz="1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hr-HR" sz="1800" dirty="0">
                <a:solidFill>
                  <a:schemeClr val="accent6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vesna.dobronic@skole.hr</a:t>
            </a:r>
            <a:r>
              <a:rPr lang="hr-HR" sz="1800" dirty="0">
                <a:solidFill>
                  <a:schemeClr val="accent6">
                    <a:lumMod val="75000"/>
                  </a:schemeClr>
                </a:solidFill>
              </a:rPr>
              <a:t> </a:t>
            </a:r>
          </a:p>
          <a:p>
            <a:endParaRPr lang="hr-HR" sz="24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r-HR" sz="2400" dirty="0">
              <a:solidFill>
                <a:srgbClr val="7E4991"/>
              </a:solidFill>
            </a:endParaRPr>
          </a:p>
          <a:p>
            <a:endParaRPr lang="hr-HR" dirty="0">
              <a:solidFill>
                <a:schemeClr val="tx1"/>
              </a:solidFill>
            </a:endParaRPr>
          </a:p>
          <a:p>
            <a:endParaRPr lang="hr-HR" dirty="0">
              <a:solidFill>
                <a:schemeClr val="tx1"/>
              </a:solidFill>
            </a:endParaRPr>
          </a:p>
          <a:p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id="{902BE9E5-0D5A-4FD7-A8CB-8EEDEB5C82DE}"/>
              </a:ext>
            </a:extLst>
          </p:cNvPr>
          <p:cNvSpPr/>
          <p:nvPr/>
        </p:nvSpPr>
        <p:spPr>
          <a:xfrm>
            <a:off x="3406806" y="2967335"/>
            <a:ext cx="5378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0" dirty="0">
                <a:ln w="12700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Hvala </a:t>
            </a:r>
            <a:r>
              <a:rPr lang="hr-HR" sz="5400" b="1" dirty="0">
                <a:ln w="12700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na pažnji</a:t>
            </a:r>
          </a:p>
        </p:txBody>
      </p:sp>
      <p:pic>
        <p:nvPicPr>
          <p:cNvPr id="8" name="Slika 7" descr="logo@4x.png">
            <a:extLst>
              <a:ext uri="{FF2B5EF4-FFF2-40B4-BE49-F238E27FC236}">
                <a16:creationId xmlns:a16="http://schemas.microsoft.com/office/drawing/2014/main" id="{E1F74EE1-E0E1-4246-AA2F-8B92051593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993"/>
                    </a14:imgEffect>
                    <a14:imgEffect>
                      <a14:saturation sat="3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8760" y="2419932"/>
            <a:ext cx="1978914" cy="3773212"/>
          </a:xfrm>
          <a:prstGeom prst="rect">
            <a:avLst/>
          </a:prstGeom>
        </p:spPr>
      </p:pic>
      <p:pic>
        <p:nvPicPr>
          <p:cNvPr id="7" name="Rezervirano mjesto sadržaja 4">
            <a:extLst>
              <a:ext uri="{FF2B5EF4-FFF2-40B4-BE49-F238E27FC236}">
                <a16:creationId xmlns:a16="http://schemas.microsoft.com/office/drawing/2014/main" id="{7F3D327D-0622-4812-8471-8CBEE8686F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8" y="-1"/>
            <a:ext cx="2419933" cy="2419933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982BB8EA-0F6C-4CAC-8EBE-6F23C0AF2972}"/>
              </a:ext>
            </a:extLst>
          </p:cNvPr>
          <p:cNvSpPr txBox="1"/>
          <p:nvPr/>
        </p:nvSpPr>
        <p:spPr>
          <a:xfrm>
            <a:off x="276217" y="2351782"/>
            <a:ext cx="2706679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sz="1800" dirty="0">
                <a:solidFill>
                  <a:schemeClr val="accent6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http://zbirka.trema.hr/</a:t>
            </a:r>
            <a:endParaRPr lang="hr-HR" sz="1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r-HR" sz="1600" dirty="0"/>
          </a:p>
        </p:txBody>
      </p:sp>
      <p:pic>
        <p:nvPicPr>
          <p:cNvPr id="5" name="Grafika 5">
            <a:extLst>
              <a:ext uri="{FF2B5EF4-FFF2-40B4-BE49-F238E27FC236}">
                <a16:creationId xmlns:a16="http://schemas.microsoft.com/office/drawing/2014/main" id="{E3E7EB80-69C5-A51E-45F3-0A2DF77C1F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F9F26F-102C-43A2-B88F-16F0DD94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60" y="-14748"/>
            <a:ext cx="9989677" cy="10547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cap="none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Dizajniranje</a:t>
            </a:r>
            <a:r>
              <a:rPr lang="en-US"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400" kern="1200" cap="none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izložbenog</a:t>
            </a:r>
            <a:r>
              <a:rPr lang="en-US"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400" kern="1200" cap="none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prostora</a:t>
            </a:r>
            <a:r>
              <a:rPr lang="en-US"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Slika 4" descr="Slika na kojoj se prikazuje sport, pod, na zatvorenom, slobodni utezi&#10;&#10;Opis je automatski generiran">
            <a:extLst>
              <a:ext uri="{FF2B5EF4-FFF2-40B4-BE49-F238E27FC236}">
                <a16:creationId xmlns:a16="http://schemas.microsoft.com/office/drawing/2014/main" id="{F076448E-1E55-4DAD-B865-315628BBE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7" b="1"/>
          <a:stretch/>
        </p:blipFill>
        <p:spPr>
          <a:xfrm>
            <a:off x="274540" y="2029972"/>
            <a:ext cx="3652002" cy="3694982"/>
          </a:xfrm>
          <a:prstGeom prst="rect">
            <a:avLst/>
          </a:prstGeom>
        </p:spPr>
      </p:pic>
      <p:pic>
        <p:nvPicPr>
          <p:cNvPr id="51" name="Slika 50" descr="WhatsApp-Image-2020-01-28-at-09.16.12.jpeg">
            <a:extLst>
              <a:ext uri="{FF2B5EF4-FFF2-40B4-BE49-F238E27FC236}">
                <a16:creationId xmlns:a16="http://schemas.microsoft.com/office/drawing/2014/main" id="{244083D1-9FA6-45A4-B8BF-BCFF3D4EDC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3934" r="-3" b="19245"/>
          <a:stretch/>
        </p:blipFill>
        <p:spPr>
          <a:xfrm>
            <a:off x="4266994" y="2029970"/>
            <a:ext cx="3658012" cy="3694983"/>
          </a:xfrm>
          <a:prstGeom prst="rect">
            <a:avLst/>
          </a:prstGeom>
        </p:spPr>
      </p:pic>
      <p:pic>
        <p:nvPicPr>
          <p:cNvPr id="6" name="Slika 5" descr="Slika na kojoj se prikazuje tlo, na otvorenom&#10;&#10;Opis je automatski generiran">
            <a:extLst>
              <a:ext uri="{FF2B5EF4-FFF2-40B4-BE49-F238E27FC236}">
                <a16:creationId xmlns:a16="http://schemas.microsoft.com/office/drawing/2014/main" id="{8A63C020-6738-4BBE-8507-6DDCC7815F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1" r="29122" b="1"/>
          <a:stretch/>
        </p:blipFill>
        <p:spPr>
          <a:xfrm>
            <a:off x="8265459" y="2029970"/>
            <a:ext cx="3658014" cy="3694984"/>
          </a:xfrm>
          <a:prstGeom prst="rect">
            <a:avLst/>
          </a:prstGeom>
        </p:spPr>
      </p:pic>
      <p:pic>
        <p:nvPicPr>
          <p:cNvPr id="3" name="Grafika 5">
            <a:extLst>
              <a:ext uri="{FF2B5EF4-FFF2-40B4-BE49-F238E27FC236}">
                <a16:creationId xmlns:a16="http://schemas.microsoft.com/office/drawing/2014/main" id="{DB48C2F7-B030-C5C4-1D75-B513EA27B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896807CD-C207-4509-BC12-8A1825F86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925"/>
          <a:stretch/>
        </p:blipFill>
        <p:spPr>
          <a:xfrm>
            <a:off x="6318925" y="1187945"/>
            <a:ext cx="5251644" cy="4324708"/>
          </a:xfrm>
          <a:prstGeom prst="rect">
            <a:avLst/>
          </a:prstGeom>
        </p:spPr>
      </p:pic>
      <p:sp>
        <p:nvSpPr>
          <p:cNvPr id="28" name="Naslov 1">
            <a:extLst>
              <a:ext uri="{FF2B5EF4-FFF2-40B4-BE49-F238E27FC236}">
                <a16:creationId xmlns:a16="http://schemas.microsoft.com/office/drawing/2014/main" id="{C2271BD5-E54C-4A4B-B0B5-87AE94A1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599" y="5724753"/>
            <a:ext cx="3633458" cy="6739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3600" dirty="0"/>
              <a:t>Prepariranje</a:t>
            </a:r>
            <a:endParaRPr lang="en-US" sz="3600" kern="1200" cap="none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2E9D3291-84E4-4F0C-AC79-6EEC12041D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486" r="23581"/>
          <a:stretch/>
        </p:blipFill>
        <p:spPr>
          <a:xfrm>
            <a:off x="491095" y="1187945"/>
            <a:ext cx="5247451" cy="4324708"/>
          </a:xfrm>
          <a:prstGeom prst="rect">
            <a:avLst/>
          </a:prstGeom>
        </p:spPr>
      </p:pic>
      <p:pic>
        <p:nvPicPr>
          <p:cNvPr id="5" name="Slika 4" descr="Slika na kojoj se prikazuje tekst, na zatvorenom, osoba, stol&#10;&#10;Opis je automatski generiran">
            <a:extLst>
              <a:ext uri="{FF2B5EF4-FFF2-40B4-BE49-F238E27FC236}">
                <a16:creationId xmlns:a16="http://schemas.microsoft.com/office/drawing/2014/main" id="{86C02951-62AA-4549-8E2A-5EEA53A180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2659"/>
          <a:stretch/>
        </p:blipFill>
        <p:spPr>
          <a:xfrm>
            <a:off x="6317134" y="1187945"/>
            <a:ext cx="5315299" cy="4324708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9FF917BE-DB79-4923-BBE7-F6430CB12B0F}"/>
              </a:ext>
            </a:extLst>
          </p:cNvPr>
          <p:cNvSpPr txBox="1"/>
          <p:nvPr/>
        </p:nvSpPr>
        <p:spPr>
          <a:xfrm>
            <a:off x="5738546" y="5461553"/>
            <a:ext cx="64049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36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Popisivanje-inventarizacija</a:t>
            </a:r>
            <a:r>
              <a:rPr lang="hr-HR" sz="3600" dirty="0"/>
              <a:t>                          </a:t>
            </a:r>
            <a:r>
              <a:rPr lang="hr-HR" sz="36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eksponata</a:t>
            </a:r>
            <a:endParaRPr lang="hr-HR" sz="3600" dirty="0"/>
          </a:p>
        </p:txBody>
      </p:sp>
      <p:pic>
        <p:nvPicPr>
          <p:cNvPr id="3" name="Grafika 5">
            <a:extLst>
              <a:ext uri="{FF2B5EF4-FFF2-40B4-BE49-F238E27FC236}">
                <a16:creationId xmlns:a16="http://schemas.microsoft.com/office/drawing/2014/main" id="{A8671C37-1155-7073-89B3-10E7B8705A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4655" y="196118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5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Naslov 1">
            <a:extLst>
              <a:ext uri="{FF2B5EF4-FFF2-40B4-BE49-F238E27FC236}">
                <a16:creationId xmlns:a16="http://schemas.microsoft.com/office/drawing/2014/main" id="{C2271BD5-E54C-4A4B-B0B5-87AE94A1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664" y="5756312"/>
            <a:ext cx="2976191" cy="10547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400" kern="1200" cap="none" dirty="0" err="1">
                <a:ln w="3175" cmpd="sng">
                  <a:noFill/>
                </a:ln>
                <a:effectLst/>
                <a:latin typeface="+mj-lt"/>
                <a:ea typeface="+mj-ea"/>
                <a:cs typeface="+mj-cs"/>
              </a:rPr>
              <a:t>Fotografiranje</a:t>
            </a:r>
            <a:r>
              <a:rPr lang="en-US" sz="3400" dirty="0"/>
              <a:t>    </a:t>
            </a:r>
            <a:r>
              <a:rPr lang="en-US" sz="3400" kern="1200" cap="none" dirty="0" err="1">
                <a:ln w="3175" cmpd="sng">
                  <a:noFill/>
                </a:ln>
                <a:effectLst/>
                <a:latin typeface="+mj-lt"/>
                <a:ea typeface="+mj-ea"/>
                <a:cs typeface="+mj-cs"/>
              </a:rPr>
              <a:t>eksponata</a:t>
            </a:r>
            <a:r>
              <a:rPr lang="en-US" sz="3400" dirty="0"/>
              <a:t>  </a:t>
            </a:r>
            <a:r>
              <a:rPr lang="hr-HR" sz="3400" dirty="0"/>
              <a:t>    </a:t>
            </a:r>
            <a:r>
              <a:rPr lang="en-US" sz="3400" dirty="0"/>
              <a:t>  </a:t>
            </a:r>
            <a:endParaRPr lang="en-US" sz="3400" kern="1200" cap="none" dirty="0">
              <a:ln w="3175" cmpd="sng">
                <a:noFill/>
              </a:ln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12" name="Slika 11" descr="Slika na kojoj se prikazuje na zatvorenom, zeleno&#10;&#10;Opis je automatski generiran">
            <a:extLst>
              <a:ext uri="{FF2B5EF4-FFF2-40B4-BE49-F238E27FC236}">
                <a16:creationId xmlns:a16="http://schemas.microsoft.com/office/drawing/2014/main" id="{AB9A7F38-838F-46DF-A45F-69548FE960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9" r="-4" b="10505"/>
          <a:stretch/>
        </p:blipFill>
        <p:spPr>
          <a:xfrm>
            <a:off x="187892" y="1490276"/>
            <a:ext cx="3912216" cy="3958259"/>
          </a:xfrm>
          <a:prstGeom prst="rect">
            <a:avLst/>
          </a:prstGeom>
        </p:spPr>
      </p:pic>
      <p:pic>
        <p:nvPicPr>
          <p:cNvPr id="13" name="Slika 12" descr="WhatsApp-Image-2020-01-28-at-09.16.12-3.jpeg">
            <a:extLst>
              <a:ext uri="{FF2B5EF4-FFF2-40B4-BE49-F238E27FC236}">
                <a16:creationId xmlns:a16="http://schemas.microsoft.com/office/drawing/2014/main" id="{57D2FBFA-2782-4AAF-BA09-C01ABE5BEB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5750" r="1" b="1"/>
          <a:stretch/>
        </p:blipFill>
        <p:spPr>
          <a:xfrm>
            <a:off x="4150993" y="1495613"/>
            <a:ext cx="3923937" cy="396359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3C27850F-6376-4D8B-9206-C417C4F8FB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73" r="7778" b="1"/>
          <a:stretch/>
        </p:blipFill>
        <p:spPr>
          <a:xfrm>
            <a:off x="8125815" y="1490276"/>
            <a:ext cx="3929223" cy="39689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6B9B82-9403-439E-B230-2838BF6A8B12}"/>
              </a:ext>
            </a:extLst>
          </p:cNvPr>
          <p:cNvSpPr txBox="1"/>
          <p:nvPr/>
        </p:nvSpPr>
        <p:spPr>
          <a:xfrm>
            <a:off x="6112961" y="5572790"/>
            <a:ext cx="4769224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Slaganje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eksponata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​</a:t>
            </a:r>
          </a:p>
        </p:txBody>
      </p:sp>
      <p:pic>
        <p:nvPicPr>
          <p:cNvPr id="4" name="Grafika 5">
            <a:extLst>
              <a:ext uri="{FF2B5EF4-FFF2-40B4-BE49-F238E27FC236}">
                <a16:creationId xmlns:a16="http://schemas.microsoft.com/office/drawing/2014/main" id="{AE54E79C-E6CE-46E8-E652-F876CC18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0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890C05-6DAC-40D7-8289-BA34AE646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9" name="Rezervirano mjesto sadržaja 8" descr="Slika na kojoj se prikazuje tekst, na zatvorenom, prozor, stol&#10;&#10;Opis je automatski generiran">
            <a:extLst>
              <a:ext uri="{FF2B5EF4-FFF2-40B4-BE49-F238E27FC236}">
                <a16:creationId xmlns:a16="http://schemas.microsoft.com/office/drawing/2014/main" id="{A67662BC-A182-4265-A640-19CB1C67C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3" b="8226"/>
          <a:stretch/>
        </p:blipFill>
        <p:spPr>
          <a:xfrm>
            <a:off x="562719" y="1240448"/>
            <a:ext cx="10905195" cy="5225757"/>
          </a:xfrm>
        </p:spPr>
      </p:pic>
      <p:pic>
        <p:nvPicPr>
          <p:cNvPr id="3" name="Grafika 5">
            <a:extLst>
              <a:ext uri="{FF2B5EF4-FFF2-40B4-BE49-F238E27FC236}">
                <a16:creationId xmlns:a16="http://schemas.microsoft.com/office/drawing/2014/main" id="{9B1CEA84-9116-3EE9-FCD9-2E45C08AC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32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ED02D7-F16C-458B-8105-DF0B2ABE2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728" y="1136732"/>
            <a:ext cx="10333612" cy="1303867"/>
          </a:xfrm>
        </p:spPr>
        <p:txBody>
          <a:bodyPr>
            <a:normAutofit/>
          </a:bodyPr>
          <a:lstStyle/>
          <a:p>
            <a:r>
              <a:rPr lang="hr-HR" dirty="0"/>
              <a:t>Kreiranje mrežne stranice i informatičke podloge e-prirodoslovne zbirke</a:t>
            </a:r>
          </a:p>
        </p:txBody>
      </p:sp>
      <p:pic>
        <p:nvPicPr>
          <p:cNvPr id="8" name="Rezervirano mjesto sadržaja 4" descr="Slika na kojoj se prikazuje tekst, na zatvorenom, stol&#10;&#10;Opis je automatski generiran">
            <a:extLst>
              <a:ext uri="{FF2B5EF4-FFF2-40B4-BE49-F238E27FC236}">
                <a16:creationId xmlns:a16="http://schemas.microsoft.com/office/drawing/2014/main" id="{21F13432-48F6-4315-A1BB-3F959F3C66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13" t="13795" r="1" b="31958"/>
          <a:stretch/>
        </p:blipFill>
        <p:spPr>
          <a:xfrm>
            <a:off x="663587" y="2513776"/>
            <a:ext cx="10557895" cy="4074160"/>
          </a:xfr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54B6FAE1-7432-4ED7-A011-39ABD3945AD3}"/>
              </a:ext>
            </a:extLst>
          </p:cNvPr>
          <p:cNvSpPr txBox="1"/>
          <p:nvPr/>
        </p:nvSpPr>
        <p:spPr>
          <a:xfrm>
            <a:off x="7994180" y="3544022"/>
            <a:ext cx="1813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/>
              <a:t>Antonio Nikolić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0DFF42CB-D354-4A91-BB50-BC69BB533F77}"/>
              </a:ext>
            </a:extLst>
          </p:cNvPr>
          <p:cNvSpPr txBox="1"/>
          <p:nvPr/>
        </p:nvSpPr>
        <p:spPr>
          <a:xfrm>
            <a:off x="4627750" y="4580028"/>
            <a:ext cx="1314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/>
              <a:t>Duje </a:t>
            </a:r>
            <a:r>
              <a:rPr lang="hr-HR" sz="2000" dirty="0" err="1"/>
              <a:t>Štolfa</a:t>
            </a:r>
            <a:endParaRPr lang="hr-HR" sz="2000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A2156C3-D7E0-46B4-ABBD-9F250FB1D457}"/>
              </a:ext>
            </a:extLst>
          </p:cNvPr>
          <p:cNvSpPr txBox="1"/>
          <p:nvPr/>
        </p:nvSpPr>
        <p:spPr>
          <a:xfrm>
            <a:off x="2039292" y="4150746"/>
            <a:ext cx="1556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/>
              <a:t>Nino Borović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CFCEA22-61E2-4DAA-9984-B7B1F53D8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911" y="4687600"/>
            <a:ext cx="1146571" cy="1384340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C35DE10F-2DB0-4713-A079-171DE69F6E6D}"/>
              </a:ext>
            </a:extLst>
          </p:cNvPr>
          <p:cNvSpPr txBox="1"/>
          <p:nvPr/>
        </p:nvSpPr>
        <p:spPr>
          <a:xfrm>
            <a:off x="9427372" y="6071940"/>
            <a:ext cx="2145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Ante Bartulović, prof.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7FFFF22A-2937-0BDD-E86F-E04670317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07305" y="270064"/>
            <a:ext cx="2117629" cy="11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43316"/>
      </p:ext>
    </p:extLst>
  </p:cSld>
  <p:clrMapOvr>
    <a:masterClrMapping/>
  </p:clrMapOvr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190</TotalTime>
  <Words>836</Words>
  <Application>Microsoft Office PowerPoint</Application>
  <PresentationFormat>Široki zaslon</PresentationFormat>
  <Paragraphs>182</Paragraphs>
  <Slides>44</Slides>
  <Notes>6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44</vt:i4>
      </vt:variant>
    </vt:vector>
  </HeadingPairs>
  <TitlesOfParts>
    <vt:vector size="52" baseType="lpstr">
      <vt:lpstr>Arial</vt:lpstr>
      <vt:lpstr>Calibri</vt:lpstr>
      <vt:lpstr>Century Gothic</vt:lpstr>
      <vt:lpstr>Roboto Thin</vt:lpstr>
      <vt:lpstr>Roboto-Thin</vt:lpstr>
      <vt:lpstr>Wingdings</vt:lpstr>
      <vt:lpstr>Wingdings 3</vt:lpstr>
      <vt:lpstr>Pramen</vt:lpstr>
      <vt:lpstr>Inovativni način podučavanja kroz provođenje Projekta Spoznaj bioraznolikost  i kreiranje  E-prirodoslovne zbirke</vt:lpstr>
      <vt:lpstr>PowerPoint prezentacija</vt:lpstr>
      <vt:lpstr>Kako je sve započelo ?</vt:lpstr>
      <vt:lpstr>PowerPoint prezentacija</vt:lpstr>
      <vt:lpstr>Dizajniranje izložbenog prostora </vt:lpstr>
      <vt:lpstr>Prepariranje</vt:lpstr>
      <vt:lpstr>Fotografiranje    eksponata        </vt:lpstr>
      <vt:lpstr>PowerPoint prezentacija</vt:lpstr>
      <vt:lpstr>Kreiranje mrežne stranice i informatičke podloge e-prirodoslovne zbirke</vt:lpstr>
      <vt:lpstr>Edukacija o pravilnom navođenju izvora (literature) knjižnica Marko Marulić</vt:lpstr>
      <vt:lpstr>Unos podataka u bazu</vt:lpstr>
      <vt:lpstr>Projekt „Spoznaj bioraznolikost”      e-prirodoslovna zbirka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Minerali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Kako je projekt zaživio u našoj školi?</vt:lpstr>
      <vt:lpstr>PowerPoint prezentacija</vt:lpstr>
      <vt:lpstr>Radionice</vt:lpstr>
      <vt:lpstr>PowerPoint prezentacija</vt:lpstr>
      <vt:lpstr>PowerPoint prezentacija</vt:lpstr>
      <vt:lpstr>PowerPoint prezentacija</vt:lpstr>
      <vt:lpstr>Primjer učeničkog uratka - zadatak radionice „Prirodoslovni kutak“ </vt:lpstr>
      <vt:lpstr>PowerPoint prezentacija</vt:lpstr>
      <vt:lpstr>PowerPoint prezentacija</vt:lpstr>
      <vt:lpstr>Što o projektu i e-prirodoslovnoj zbirci misle naši učenici!</vt:lpstr>
      <vt:lpstr>Učenici o prirodoslovnoj zbirci</vt:lpstr>
      <vt:lpstr>PowerPoint prezentacija</vt:lpstr>
      <vt:lpstr>Estetska komponenta</vt:lpstr>
      <vt:lpstr>Asocijacije učenika  na prirodoslovnu zbirku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Prirodoslovna zbirka III. gimnazije</dc:title>
  <dc:creator>Ines Alujević</dc:creator>
  <cp:lastModifiedBy>Vesna</cp:lastModifiedBy>
  <cp:revision>63</cp:revision>
  <dcterms:created xsi:type="dcterms:W3CDTF">2021-12-04T12:10:39Z</dcterms:created>
  <dcterms:modified xsi:type="dcterms:W3CDTF">2022-10-01T07:41:03Z</dcterms:modified>
</cp:coreProperties>
</file>