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3"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243"/>
    <p:restoredTop sz="94694"/>
  </p:normalViewPr>
  <p:slideViewPr>
    <p:cSldViewPr snapToGrid="0">
      <p:cViewPr varScale="1">
        <p:scale>
          <a:sx n="104" d="100"/>
          <a:sy n="104" d="100"/>
        </p:scale>
        <p:origin x="232" y="5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58E14-23EC-4C25-974C-48FA83988655}"/>
              </a:ext>
            </a:extLst>
          </p:cNvPr>
          <p:cNvSpPr>
            <a:spLocks noGrp="1"/>
          </p:cNvSpPr>
          <p:nvPr>
            <p:ph type="ctrTitle"/>
          </p:nvPr>
        </p:nvSpPr>
        <p:spPr>
          <a:xfrm>
            <a:off x="517870" y="978408"/>
            <a:ext cx="5021183" cy="5074226"/>
          </a:xfrm>
        </p:spPr>
        <p:txBody>
          <a:bodyPr anchor="b">
            <a:normAutofit/>
          </a:bodyPr>
          <a:lstStyle>
            <a:lvl1pPr algn="l">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2E9FEDD4-20A1-49F6-9E3E-0B26B426BB73}"/>
              </a:ext>
            </a:extLst>
          </p:cNvPr>
          <p:cNvSpPr>
            <a:spLocks noGrp="1"/>
          </p:cNvSpPr>
          <p:nvPr>
            <p:ph type="subTitle" idx="1"/>
          </p:nvPr>
        </p:nvSpPr>
        <p:spPr>
          <a:xfrm>
            <a:off x="6662167" y="3602038"/>
            <a:ext cx="5021183" cy="2244580"/>
          </a:xfrm>
        </p:spPr>
        <p:txBody>
          <a:bodyPr anchor="b">
            <a:normAutofit/>
          </a:bodyPr>
          <a:lstStyle>
            <a:lvl1pPr marL="0" indent="0" algn="l">
              <a:lnSpc>
                <a:spcPct val="100000"/>
              </a:lnSpc>
              <a:buNone/>
              <a:defRPr sz="2200" i="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6580A32F-E6F3-4C2E-B9E3-E47868E42511}"/>
              </a:ext>
            </a:extLst>
          </p:cNvPr>
          <p:cNvSpPr>
            <a:spLocks noGrp="1"/>
          </p:cNvSpPr>
          <p:nvPr>
            <p:ph type="dt" sz="half" idx="10"/>
          </p:nvPr>
        </p:nvSpPr>
        <p:spPr/>
        <p:txBody>
          <a:bodyPr/>
          <a:lstStyle/>
          <a:p>
            <a:fld id="{5E7AA473-D82F-4EFF-9DF7-AE6D83C51288}" type="datetime1">
              <a:rPr lang="en-US" smtClean="0"/>
              <a:t>10/26/22</a:t>
            </a:fld>
            <a:endParaRPr lang="en-US"/>
          </a:p>
        </p:txBody>
      </p:sp>
      <p:sp>
        <p:nvSpPr>
          <p:cNvPr id="5" name="Footer Placeholder 4">
            <a:extLst>
              <a:ext uri="{FF2B5EF4-FFF2-40B4-BE49-F238E27FC236}">
                <a16:creationId xmlns:a16="http://schemas.microsoft.com/office/drawing/2014/main" id="{78806724-A87A-4231-BFD9-277482AF78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30D1AF-36B8-4BB8-BD6A-71194F7BC31C}"/>
              </a:ext>
            </a:extLst>
          </p:cNvPr>
          <p:cNvSpPr>
            <a:spLocks noGrp="1"/>
          </p:cNvSpPr>
          <p:nvPr>
            <p:ph type="sldNum" sz="quarter" idx="12"/>
          </p:nvPr>
        </p:nvSpPr>
        <p:spPr/>
        <p:txBody>
          <a:bodyPr/>
          <a:lstStyle/>
          <a:p>
            <a:fld id="{DFDF98CC-160E-494C-8C3C-8CDC5FA257DE}" type="slidenum">
              <a:rPr lang="en-US" smtClean="0"/>
              <a:t>‹#›</a:t>
            </a:fld>
            <a:endParaRPr lang="en-US"/>
          </a:p>
        </p:txBody>
      </p:sp>
      <p:sp>
        <p:nvSpPr>
          <p:cNvPr id="8" name="Rectangle 7">
            <a:extLst>
              <a:ext uri="{FF2B5EF4-FFF2-40B4-BE49-F238E27FC236}">
                <a16:creationId xmlns:a16="http://schemas.microsoft.com/office/drawing/2014/main" id="{F3FF94B3-6D3E-44FE-BB02-A9027C0003C7}"/>
              </a:ext>
              <a:ext uri="{C183D7F6-B498-43B3-948B-1728B52AA6E4}">
                <adec:decorative xmlns:adec="http://schemas.microsoft.com/office/drawing/2017/decorative" val="1"/>
              </a:ext>
            </a:extLst>
          </p:cNvPr>
          <p:cNvSpPr/>
          <p:nvPr/>
        </p:nvSpPr>
        <p:spPr>
          <a:xfrm>
            <a:off x="6662168" y="6209925"/>
            <a:ext cx="5021183"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90970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F6B8E-1D8E-4105-9BBB-D53AD24B7381}"/>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03825530-6629-4FEA-9670-EB21A2F5BA4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664C7A-A73F-46F5-BC33-696671DAEEE7}"/>
              </a:ext>
            </a:extLst>
          </p:cNvPr>
          <p:cNvSpPr>
            <a:spLocks noGrp="1"/>
          </p:cNvSpPr>
          <p:nvPr>
            <p:ph type="dt" sz="half" idx="10"/>
          </p:nvPr>
        </p:nvSpPr>
        <p:spPr/>
        <p:txBody>
          <a:bodyPr/>
          <a:lstStyle/>
          <a:p>
            <a:fld id="{1E12F1F0-FE2D-4C1C-B320-8CB9BE735F0F}" type="datetime1">
              <a:rPr lang="en-US" smtClean="0"/>
              <a:t>10/26/22</a:t>
            </a:fld>
            <a:endParaRPr lang="en-US"/>
          </a:p>
        </p:txBody>
      </p:sp>
      <p:sp>
        <p:nvSpPr>
          <p:cNvPr id="5" name="Footer Placeholder 4">
            <a:extLst>
              <a:ext uri="{FF2B5EF4-FFF2-40B4-BE49-F238E27FC236}">
                <a16:creationId xmlns:a16="http://schemas.microsoft.com/office/drawing/2014/main" id="{512B3CC0-B649-4509-A4B6-DF9D20EFAC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CECCCA-3F2A-46F3-BF45-7C862FF1D752}"/>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2915084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D7BD47B-C187-494C-812F-46BE0040B915}"/>
              </a:ext>
              <a:ext uri="{C183D7F6-B498-43B3-948B-1728B52AA6E4}">
                <adec:decorative xmlns:adec="http://schemas.microsoft.com/office/drawing/2017/decorative" val="1"/>
              </a:ext>
            </a:extLst>
          </p:cNvPr>
          <p:cNvSpPr/>
          <p:nvPr/>
        </p:nvSpPr>
        <p:spPr>
          <a:xfrm>
            <a:off x="0" y="0"/>
            <a:ext cx="12188952" cy="6857995"/>
          </a:xfrm>
          <a:prstGeom prst="rect">
            <a:avLst/>
          </a:prstGeom>
          <a:solidFill>
            <a:schemeClr val="bg2">
              <a:lumMod val="9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a:extLst>
              <a:ext uri="{FF2B5EF4-FFF2-40B4-BE49-F238E27FC236}">
                <a16:creationId xmlns:a16="http://schemas.microsoft.com/office/drawing/2014/main" id="{5A50133B-2446-4168-AA17-6538910668FD}"/>
              </a:ext>
            </a:extLst>
          </p:cNvPr>
          <p:cNvSpPr>
            <a:spLocks noGrp="1"/>
          </p:cNvSpPr>
          <p:nvPr>
            <p:ph type="title" orient="vert"/>
          </p:nvPr>
        </p:nvSpPr>
        <p:spPr>
          <a:xfrm>
            <a:off x="6662168" y="996791"/>
            <a:ext cx="5011962" cy="495692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C006A9AD-2756-4C51-A958-6756301EB938}"/>
              </a:ext>
            </a:extLst>
          </p:cNvPr>
          <p:cNvSpPr>
            <a:spLocks noGrp="1"/>
          </p:cNvSpPr>
          <p:nvPr>
            <p:ph type="body" orient="vert" idx="1"/>
          </p:nvPr>
        </p:nvSpPr>
        <p:spPr>
          <a:xfrm>
            <a:off x="517870" y="996791"/>
            <a:ext cx="5021183" cy="495692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1E42995D-CCEA-43AF-973B-8B6B56A567E8}"/>
              </a:ext>
            </a:extLst>
          </p:cNvPr>
          <p:cNvSpPr>
            <a:spLocks noGrp="1"/>
          </p:cNvSpPr>
          <p:nvPr>
            <p:ph type="dt" sz="half" idx="10"/>
          </p:nvPr>
        </p:nvSpPr>
        <p:spPr/>
        <p:txBody>
          <a:bodyPr/>
          <a:lstStyle/>
          <a:p>
            <a:fld id="{2CF1B96C-10FD-4EBC-9029-9652B7535D02}" type="datetime1">
              <a:rPr lang="en-US" smtClean="0"/>
              <a:t>10/26/22</a:t>
            </a:fld>
            <a:endParaRPr lang="en-US"/>
          </a:p>
        </p:txBody>
      </p:sp>
      <p:sp>
        <p:nvSpPr>
          <p:cNvPr id="5" name="Footer Placeholder 4">
            <a:extLst>
              <a:ext uri="{FF2B5EF4-FFF2-40B4-BE49-F238E27FC236}">
                <a16:creationId xmlns:a16="http://schemas.microsoft.com/office/drawing/2014/main" id="{2A4029CF-BA62-4CCD-956E-FFA0B37B8A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CE0B3D-96AB-41B3-ABDD-5B0DE863DAFC}"/>
              </a:ext>
            </a:extLst>
          </p:cNvPr>
          <p:cNvSpPr>
            <a:spLocks noGrp="1"/>
          </p:cNvSpPr>
          <p:nvPr>
            <p:ph type="sldNum" sz="quarter" idx="12"/>
          </p:nvPr>
        </p:nvSpPr>
        <p:spPr/>
        <p:txBody>
          <a:bodyPr/>
          <a:lstStyle/>
          <a:p>
            <a:fld id="{DFDF98CC-160E-494C-8C3C-8CDC5FA257DE}" type="slidenum">
              <a:rPr lang="en-US" smtClean="0"/>
              <a:t>‹#›</a:t>
            </a:fld>
            <a:endParaRPr lang="en-US"/>
          </a:p>
        </p:txBody>
      </p:sp>
      <p:sp>
        <p:nvSpPr>
          <p:cNvPr id="12" name="Rectangle 11">
            <a:extLst>
              <a:ext uri="{FF2B5EF4-FFF2-40B4-BE49-F238E27FC236}">
                <a16:creationId xmlns:a16="http://schemas.microsoft.com/office/drawing/2014/main" id="{4618136A-0796-46EB-89BB-4C73C0258FE9}"/>
              </a:ext>
              <a:ext uri="{C183D7F6-B498-43B3-948B-1728B52AA6E4}">
                <adec:decorative xmlns:adec="http://schemas.microsoft.com/office/drawing/2017/decorative" val="1"/>
              </a:ext>
            </a:extLst>
          </p:cNvPr>
          <p:cNvSpPr/>
          <p:nvPr/>
        </p:nvSpPr>
        <p:spPr>
          <a:xfrm>
            <a:off x="6662168" y="6209925"/>
            <a:ext cx="5021183"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08531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63D8A-C68D-4CF9-9D15-3E09BCC09F66}"/>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524D94C-E537-4FF3-AAF8-A85F05C31A7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24B1D4-6731-4993-8609-16C1D3327986}"/>
              </a:ext>
            </a:extLst>
          </p:cNvPr>
          <p:cNvSpPr>
            <a:spLocks noGrp="1"/>
          </p:cNvSpPr>
          <p:nvPr>
            <p:ph type="dt" sz="half" idx="10"/>
          </p:nvPr>
        </p:nvSpPr>
        <p:spPr/>
        <p:txBody>
          <a:bodyPr/>
          <a:lstStyle/>
          <a:p>
            <a:fld id="{14878474-CC00-4A95-9D50-A41C12D1EEC4}" type="datetime1">
              <a:rPr lang="en-US" smtClean="0"/>
              <a:t>10/26/22</a:t>
            </a:fld>
            <a:endParaRPr lang="en-US"/>
          </a:p>
        </p:txBody>
      </p:sp>
      <p:sp>
        <p:nvSpPr>
          <p:cNvPr id="5" name="Footer Placeholder 4">
            <a:extLst>
              <a:ext uri="{FF2B5EF4-FFF2-40B4-BE49-F238E27FC236}">
                <a16:creationId xmlns:a16="http://schemas.microsoft.com/office/drawing/2014/main" id="{3DFB7BBD-CEEB-4256-84B2-6D907E1188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72A8B7-F430-4F4A-BB63-481F51E58800}"/>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12708409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BAC1C-A332-4BA5-8C9C-FE0396C81619}"/>
              </a:ext>
            </a:extLst>
          </p:cNvPr>
          <p:cNvSpPr>
            <a:spLocks noGrp="1"/>
          </p:cNvSpPr>
          <p:nvPr>
            <p:ph type="title"/>
          </p:nvPr>
        </p:nvSpPr>
        <p:spPr>
          <a:xfrm>
            <a:off x="517870" y="978408"/>
            <a:ext cx="5020056" cy="4870974"/>
          </a:xfrm>
        </p:spPr>
        <p:txBody>
          <a:bodyPr anchor="t">
            <a:normAutofit/>
          </a:bodyPr>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50D8D137-710E-4125-B5E9-F63E7F1C9C9D}"/>
              </a:ext>
            </a:extLst>
          </p:cNvPr>
          <p:cNvSpPr>
            <a:spLocks noGrp="1"/>
          </p:cNvSpPr>
          <p:nvPr>
            <p:ph type="body" idx="1"/>
          </p:nvPr>
        </p:nvSpPr>
        <p:spPr>
          <a:xfrm>
            <a:off x="6662167" y="3566639"/>
            <a:ext cx="5021183" cy="2279979"/>
          </a:xfrm>
        </p:spPr>
        <p:txBody>
          <a:bodyPr anchor="b">
            <a:normAutofit/>
          </a:bodyPr>
          <a:lstStyle>
            <a:lvl1pPr marL="0" indent="0">
              <a:buNone/>
              <a:defRPr sz="2200" i="1">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D5480C5-E9A6-425E-B050-03E444BE92C9}"/>
              </a:ext>
            </a:extLst>
          </p:cNvPr>
          <p:cNvSpPr>
            <a:spLocks noGrp="1"/>
          </p:cNvSpPr>
          <p:nvPr>
            <p:ph type="dt" sz="half" idx="10"/>
          </p:nvPr>
        </p:nvSpPr>
        <p:spPr/>
        <p:txBody>
          <a:bodyPr/>
          <a:lstStyle/>
          <a:p>
            <a:fld id="{7F38C8B4-7FBB-408F-BDB9-F0496874AFB2}" type="datetime1">
              <a:rPr lang="en-US" smtClean="0"/>
              <a:t>10/26/22</a:t>
            </a:fld>
            <a:endParaRPr lang="en-US"/>
          </a:p>
        </p:txBody>
      </p:sp>
      <p:sp>
        <p:nvSpPr>
          <p:cNvPr id="5" name="Footer Placeholder 4">
            <a:extLst>
              <a:ext uri="{FF2B5EF4-FFF2-40B4-BE49-F238E27FC236}">
                <a16:creationId xmlns:a16="http://schemas.microsoft.com/office/drawing/2014/main" id="{951B4831-6C0B-4E0B-A341-91E4C5D36B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F011EE6-252D-46DD-94DF-C42657EF2CD9}"/>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12120235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604B06-C54A-4B7B-B6D1-436428EAF8E2}"/>
              </a:ext>
            </a:extLst>
          </p:cNvPr>
          <p:cNvSpPr>
            <a:spLocks noGrp="1"/>
          </p:cNvSpPr>
          <p:nvPr>
            <p:ph type="title"/>
          </p:nvPr>
        </p:nvSpPr>
        <p:spPr>
          <a:xfrm>
            <a:off x="517870" y="978408"/>
            <a:ext cx="5021182" cy="5207699"/>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5723919-9A2F-4D97-8F31-6E35BD5975B0}"/>
              </a:ext>
            </a:extLst>
          </p:cNvPr>
          <p:cNvSpPr>
            <a:spLocks noGrp="1"/>
          </p:cNvSpPr>
          <p:nvPr>
            <p:ph sz="half" idx="1"/>
          </p:nvPr>
        </p:nvSpPr>
        <p:spPr>
          <a:xfrm>
            <a:off x="6063049" y="969264"/>
            <a:ext cx="5290751" cy="25551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7F8DA345-F684-4BAA-A22C-E725B3A6037F}"/>
              </a:ext>
            </a:extLst>
          </p:cNvPr>
          <p:cNvSpPr>
            <a:spLocks noGrp="1"/>
          </p:cNvSpPr>
          <p:nvPr>
            <p:ph sz="half" idx="2"/>
          </p:nvPr>
        </p:nvSpPr>
        <p:spPr>
          <a:xfrm>
            <a:off x="6063049" y="3621849"/>
            <a:ext cx="5290751" cy="25551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6399C52-9753-45D8-9646-CF31BB01577C}"/>
              </a:ext>
            </a:extLst>
          </p:cNvPr>
          <p:cNvSpPr>
            <a:spLocks noGrp="1"/>
          </p:cNvSpPr>
          <p:nvPr>
            <p:ph type="dt" sz="half" idx="10"/>
          </p:nvPr>
        </p:nvSpPr>
        <p:spPr/>
        <p:txBody>
          <a:bodyPr/>
          <a:lstStyle/>
          <a:p>
            <a:fld id="{2BB8EE20-A5E2-47D3-8F6D-A2BA7AB2E093}" type="datetime1">
              <a:rPr lang="en-US" smtClean="0"/>
              <a:t>10/26/22</a:t>
            </a:fld>
            <a:endParaRPr lang="en-US"/>
          </a:p>
        </p:txBody>
      </p:sp>
      <p:sp>
        <p:nvSpPr>
          <p:cNvPr id="6" name="Footer Placeholder 5">
            <a:extLst>
              <a:ext uri="{FF2B5EF4-FFF2-40B4-BE49-F238E27FC236}">
                <a16:creationId xmlns:a16="http://schemas.microsoft.com/office/drawing/2014/main" id="{C2F95E57-622C-4199-940E-F5462E1AC44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1B7592-00E8-41EF-B749-2A5EA8E460DA}"/>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13779201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F4AA536-072F-4374-926E-17E038EC7E98}"/>
              </a:ext>
              <a:ext uri="{C183D7F6-B498-43B3-948B-1728B52AA6E4}">
                <adec:decorative xmlns:adec="http://schemas.microsoft.com/office/drawing/2017/decorative" val="1"/>
              </a:ext>
            </a:extLst>
          </p:cNvPr>
          <p:cNvSpPr/>
          <p:nvPr/>
        </p:nvSpPr>
        <p:spPr>
          <a:xfrm>
            <a:off x="0" y="0"/>
            <a:ext cx="12188952" cy="6857995"/>
          </a:xfrm>
          <a:prstGeom prst="rect">
            <a:avLst/>
          </a:prstGeom>
          <a:solidFill>
            <a:schemeClr val="bg2">
              <a:lumMod val="9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cap="none" spc="0" dirty="0">
              <a:ln w="0"/>
              <a:solidFill>
                <a:schemeClr val="tx1"/>
              </a:solidFill>
              <a:effectLst>
                <a:outerShdw blurRad="38100" dist="19050" dir="2700000" algn="tl" rotWithShape="0">
                  <a:schemeClr val="dk1">
                    <a:alpha val="40000"/>
                  </a:schemeClr>
                </a:outerShdw>
              </a:effectLst>
            </a:endParaRPr>
          </a:p>
        </p:txBody>
      </p:sp>
      <p:sp>
        <p:nvSpPr>
          <p:cNvPr id="13" name="Rectangle 12">
            <a:extLst>
              <a:ext uri="{FF2B5EF4-FFF2-40B4-BE49-F238E27FC236}">
                <a16:creationId xmlns:a16="http://schemas.microsoft.com/office/drawing/2014/main" id="{A2291277-967B-4176-B40B-9EC360626994}"/>
              </a:ext>
            </a:extLst>
          </p:cNvPr>
          <p:cNvSpPr/>
          <p:nvPr/>
        </p:nvSpPr>
        <p:spPr>
          <a:xfrm>
            <a:off x="517869" y="508090"/>
            <a:ext cx="11155680" cy="14927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cap="none" spc="0">
              <a:ln w="0"/>
              <a:solidFill>
                <a:schemeClr val="tx1"/>
              </a:solidFill>
              <a:effectLst>
                <a:outerShdw blurRad="38100" dist="19050" dir="2700000" algn="tl" rotWithShape="0">
                  <a:schemeClr val="dk1">
                    <a:alpha val="40000"/>
                  </a:schemeClr>
                </a:outerShdw>
              </a:effectLst>
            </a:endParaRPr>
          </a:p>
        </p:txBody>
      </p:sp>
      <p:sp>
        <p:nvSpPr>
          <p:cNvPr id="2" name="Title 1">
            <a:extLst>
              <a:ext uri="{FF2B5EF4-FFF2-40B4-BE49-F238E27FC236}">
                <a16:creationId xmlns:a16="http://schemas.microsoft.com/office/drawing/2014/main" id="{FCB11C00-F7CB-4484-807A-D12745CD3CC8}"/>
              </a:ext>
            </a:extLst>
          </p:cNvPr>
          <p:cNvSpPr>
            <a:spLocks noGrp="1"/>
          </p:cNvSpPr>
          <p:nvPr>
            <p:ph type="title"/>
          </p:nvPr>
        </p:nvSpPr>
        <p:spPr>
          <a:xfrm>
            <a:off x="517869" y="978119"/>
            <a:ext cx="11165481" cy="1073056"/>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0FAAA6E-E243-48B3-9585-3C1420B3E19F}"/>
              </a:ext>
            </a:extLst>
          </p:cNvPr>
          <p:cNvSpPr>
            <a:spLocks noGrp="1"/>
          </p:cNvSpPr>
          <p:nvPr>
            <p:ph type="body" idx="1"/>
          </p:nvPr>
        </p:nvSpPr>
        <p:spPr>
          <a:xfrm>
            <a:off x="517870" y="2178908"/>
            <a:ext cx="5020056" cy="654908"/>
          </a:xfrm>
        </p:spPr>
        <p:txBody>
          <a:bodyPr anchor="b">
            <a:normAutofit/>
          </a:bodyPr>
          <a:lstStyle>
            <a:lvl1pPr marL="0" indent="0">
              <a:buNone/>
              <a:defRPr sz="22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6ED01B8-0F2E-41A4-B21C-334393F6A677}"/>
              </a:ext>
            </a:extLst>
          </p:cNvPr>
          <p:cNvSpPr>
            <a:spLocks noGrp="1"/>
          </p:cNvSpPr>
          <p:nvPr>
            <p:ph sz="half" idx="2"/>
          </p:nvPr>
        </p:nvSpPr>
        <p:spPr>
          <a:xfrm>
            <a:off x="517870" y="2876085"/>
            <a:ext cx="5020056" cy="33228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9A89B23F-3E60-415A-9CE7-0928B5CFB2B3}"/>
              </a:ext>
            </a:extLst>
          </p:cNvPr>
          <p:cNvSpPr>
            <a:spLocks noGrp="1"/>
          </p:cNvSpPr>
          <p:nvPr>
            <p:ph type="body" sz="quarter" idx="3"/>
          </p:nvPr>
        </p:nvSpPr>
        <p:spPr>
          <a:xfrm>
            <a:off x="6662168" y="2178908"/>
            <a:ext cx="5021182" cy="654908"/>
          </a:xfrm>
        </p:spPr>
        <p:txBody>
          <a:bodyPr anchor="b">
            <a:normAutofit/>
          </a:bodyPr>
          <a:lstStyle>
            <a:lvl1pPr marL="0" indent="0">
              <a:buNone/>
              <a:defRPr sz="22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0223446-0CDC-402B-8D71-D9D29F6DFFCC}"/>
              </a:ext>
            </a:extLst>
          </p:cNvPr>
          <p:cNvSpPr>
            <a:spLocks noGrp="1"/>
          </p:cNvSpPr>
          <p:nvPr>
            <p:ph sz="quarter" idx="4"/>
          </p:nvPr>
        </p:nvSpPr>
        <p:spPr>
          <a:xfrm>
            <a:off x="6662168" y="2876085"/>
            <a:ext cx="5021182" cy="33228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002B77D3-C6EC-4FFD-9E10-24E1AC542019}"/>
              </a:ext>
            </a:extLst>
          </p:cNvPr>
          <p:cNvSpPr>
            <a:spLocks noGrp="1"/>
          </p:cNvSpPr>
          <p:nvPr>
            <p:ph type="dt" sz="half" idx="10"/>
          </p:nvPr>
        </p:nvSpPr>
        <p:spPr>
          <a:xfrm>
            <a:off x="517870" y="6420414"/>
            <a:ext cx="2743200" cy="365125"/>
          </a:xfrm>
        </p:spPr>
        <p:txBody>
          <a:bodyPr/>
          <a:lstStyle/>
          <a:p>
            <a:fld id="{3382CF99-132F-413F-B7EF-71A5C33F2ED6}" type="datetime1">
              <a:rPr lang="en-US" smtClean="0"/>
              <a:t>10/26/22</a:t>
            </a:fld>
            <a:endParaRPr lang="en-US"/>
          </a:p>
        </p:txBody>
      </p:sp>
      <p:sp>
        <p:nvSpPr>
          <p:cNvPr id="8" name="Footer Placeholder 7">
            <a:extLst>
              <a:ext uri="{FF2B5EF4-FFF2-40B4-BE49-F238E27FC236}">
                <a16:creationId xmlns:a16="http://schemas.microsoft.com/office/drawing/2014/main" id="{209DF31B-BD07-4DC2-95C2-B77E51AAEFF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454CE5A-3A0A-4AAB-81D2-F1C20636E54C}"/>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8090924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8216B8-52AB-412B-BBE7-B6BE698FA29B}"/>
              </a:ext>
            </a:extLst>
          </p:cNvPr>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0BF779C3-9D19-467E-A5D2-0920834DA13C}"/>
              </a:ext>
            </a:extLst>
          </p:cNvPr>
          <p:cNvSpPr>
            <a:spLocks noGrp="1"/>
          </p:cNvSpPr>
          <p:nvPr>
            <p:ph type="dt" sz="half" idx="10"/>
          </p:nvPr>
        </p:nvSpPr>
        <p:spPr/>
        <p:txBody>
          <a:bodyPr/>
          <a:lstStyle/>
          <a:p>
            <a:fld id="{1F17AE06-98E0-4D9F-A059-92C3548821BB}" type="datetime1">
              <a:rPr lang="en-US" smtClean="0"/>
              <a:t>10/26/22</a:t>
            </a:fld>
            <a:endParaRPr lang="en-US"/>
          </a:p>
        </p:txBody>
      </p:sp>
      <p:sp>
        <p:nvSpPr>
          <p:cNvPr id="4" name="Footer Placeholder 3">
            <a:extLst>
              <a:ext uri="{FF2B5EF4-FFF2-40B4-BE49-F238E27FC236}">
                <a16:creationId xmlns:a16="http://schemas.microsoft.com/office/drawing/2014/main" id="{8E272BB4-C8D8-4F74-9677-5AC979932A7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96B49B8-779F-4492-ABD9-96F0D042AC41}"/>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39119258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3B976BF-9339-48D6-881A-280D15492E05}"/>
              </a:ext>
            </a:extLst>
          </p:cNvPr>
          <p:cNvSpPr>
            <a:spLocks noGrp="1"/>
          </p:cNvSpPr>
          <p:nvPr>
            <p:ph type="dt" sz="half" idx="10"/>
          </p:nvPr>
        </p:nvSpPr>
        <p:spPr/>
        <p:txBody>
          <a:bodyPr/>
          <a:lstStyle/>
          <a:p>
            <a:fld id="{FFBA00CA-3DDC-4705-B840-978EF5EA0707}" type="datetime1">
              <a:rPr lang="en-US" smtClean="0"/>
              <a:t>10/26/22</a:t>
            </a:fld>
            <a:endParaRPr lang="en-US"/>
          </a:p>
        </p:txBody>
      </p:sp>
      <p:sp>
        <p:nvSpPr>
          <p:cNvPr id="3" name="Footer Placeholder 2">
            <a:extLst>
              <a:ext uri="{FF2B5EF4-FFF2-40B4-BE49-F238E27FC236}">
                <a16:creationId xmlns:a16="http://schemas.microsoft.com/office/drawing/2014/main" id="{45277605-C9C8-432E-9662-D7D410B151D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22432B6-4A12-46EF-98A7-B5D50BD516F0}"/>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3796055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BF191C-AF68-4230-A7B2-F8F07B486EDC}"/>
              </a:ext>
            </a:extLst>
          </p:cNvPr>
          <p:cNvSpPr>
            <a:spLocks noGrp="1"/>
          </p:cNvSpPr>
          <p:nvPr>
            <p:ph type="title"/>
          </p:nvPr>
        </p:nvSpPr>
        <p:spPr>
          <a:xfrm>
            <a:off x="517870" y="978408"/>
            <a:ext cx="5020948" cy="2270641"/>
          </a:xfrm>
        </p:spPr>
        <p:txBody>
          <a:bodyPr anchor="t">
            <a:noAutofit/>
          </a:bodyPr>
          <a:lstStyle>
            <a:lvl1pPr>
              <a:defRPr sz="44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358F9F11-5FCF-4D7E-BA51-38CB84277DC9}"/>
              </a:ext>
            </a:extLst>
          </p:cNvPr>
          <p:cNvSpPr>
            <a:spLocks noGrp="1"/>
          </p:cNvSpPr>
          <p:nvPr>
            <p:ph idx="1"/>
          </p:nvPr>
        </p:nvSpPr>
        <p:spPr>
          <a:xfrm>
            <a:off x="6653182" y="987423"/>
            <a:ext cx="5020948" cy="4873625"/>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373B519B-06C0-41BC-95FB-FB1FE436375E}"/>
              </a:ext>
            </a:extLst>
          </p:cNvPr>
          <p:cNvSpPr>
            <a:spLocks noGrp="1"/>
          </p:cNvSpPr>
          <p:nvPr>
            <p:ph type="body" sz="half" idx="2"/>
          </p:nvPr>
        </p:nvSpPr>
        <p:spPr>
          <a:xfrm>
            <a:off x="517870" y="3361038"/>
            <a:ext cx="5020948" cy="2507949"/>
          </a:xfrm>
        </p:spPr>
        <p:txBody>
          <a:bodyPr>
            <a:normAutofit/>
          </a:bodyPr>
          <a:lstStyle>
            <a:lvl1pPr marL="0" indent="0">
              <a:buNone/>
              <a:defRPr sz="2400" b="0" i="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BB8B70C-015C-4832-AFF6-D033E022746B}"/>
              </a:ext>
            </a:extLst>
          </p:cNvPr>
          <p:cNvSpPr>
            <a:spLocks noGrp="1"/>
          </p:cNvSpPr>
          <p:nvPr>
            <p:ph type="dt" sz="half" idx="10"/>
          </p:nvPr>
        </p:nvSpPr>
        <p:spPr/>
        <p:txBody>
          <a:bodyPr/>
          <a:lstStyle/>
          <a:p>
            <a:fld id="{FC366D49-0BBA-4C5A-AD96-6448CA63451A}" type="datetime1">
              <a:rPr lang="en-US" smtClean="0"/>
              <a:t>10/26/22</a:t>
            </a:fld>
            <a:endParaRPr lang="en-US"/>
          </a:p>
        </p:txBody>
      </p:sp>
      <p:sp>
        <p:nvSpPr>
          <p:cNvPr id="6" name="Footer Placeholder 5">
            <a:extLst>
              <a:ext uri="{FF2B5EF4-FFF2-40B4-BE49-F238E27FC236}">
                <a16:creationId xmlns:a16="http://schemas.microsoft.com/office/drawing/2014/main" id="{BEF1A6FB-8C14-46D1-90A5-0FF11DE786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82C585-6FA1-4E94-9C1C-A1DEDE551086}"/>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41961134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98B43-D1CE-43F4-A367-EF1FE9688913}"/>
              </a:ext>
            </a:extLst>
          </p:cNvPr>
          <p:cNvSpPr>
            <a:spLocks noGrp="1"/>
          </p:cNvSpPr>
          <p:nvPr>
            <p:ph type="title"/>
          </p:nvPr>
        </p:nvSpPr>
        <p:spPr>
          <a:xfrm>
            <a:off x="517870" y="978408"/>
            <a:ext cx="5020948" cy="2270641"/>
          </a:xfrm>
        </p:spPr>
        <p:txBody>
          <a:bodyPr anchor="t">
            <a:noAutofit/>
          </a:bodyPr>
          <a:lstStyle>
            <a:lvl1pPr>
              <a:defRPr sz="44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E2B73978-8CDF-4C0E-ABA1-7291A0347362}"/>
              </a:ext>
            </a:extLst>
          </p:cNvPr>
          <p:cNvSpPr>
            <a:spLocks noGrp="1"/>
          </p:cNvSpPr>
          <p:nvPr>
            <p:ph type="pic" idx="1"/>
          </p:nvPr>
        </p:nvSpPr>
        <p:spPr>
          <a:xfrm>
            <a:off x="6662168" y="987425"/>
            <a:ext cx="5027005"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45BECC62-ED45-451E-BEC5-A03C6A554D26}"/>
              </a:ext>
            </a:extLst>
          </p:cNvPr>
          <p:cNvSpPr>
            <a:spLocks noGrp="1"/>
          </p:cNvSpPr>
          <p:nvPr>
            <p:ph type="body" sz="half" idx="2"/>
          </p:nvPr>
        </p:nvSpPr>
        <p:spPr>
          <a:xfrm>
            <a:off x="517870" y="3340442"/>
            <a:ext cx="5020948" cy="2528545"/>
          </a:xfrm>
        </p:spPr>
        <p:txBody>
          <a:bodyPr>
            <a:normAutofit/>
          </a:bodyPr>
          <a:lstStyle>
            <a:lvl1pPr marL="0" indent="0">
              <a:buNone/>
              <a:defRPr sz="2200" b="0" i="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31A7A86-B983-4315-9312-936B4FCF75FE}"/>
              </a:ext>
            </a:extLst>
          </p:cNvPr>
          <p:cNvSpPr>
            <a:spLocks noGrp="1"/>
          </p:cNvSpPr>
          <p:nvPr>
            <p:ph type="dt" sz="half" idx="10"/>
          </p:nvPr>
        </p:nvSpPr>
        <p:spPr/>
        <p:txBody>
          <a:bodyPr/>
          <a:lstStyle/>
          <a:p>
            <a:fld id="{4F4EB293-A316-472D-A8B4-6947CF1A12B7}" type="datetime1">
              <a:rPr lang="en-US" smtClean="0"/>
              <a:t>10/26/22</a:t>
            </a:fld>
            <a:endParaRPr lang="en-US"/>
          </a:p>
        </p:txBody>
      </p:sp>
      <p:sp>
        <p:nvSpPr>
          <p:cNvPr id="6" name="Footer Placeholder 5">
            <a:extLst>
              <a:ext uri="{FF2B5EF4-FFF2-40B4-BE49-F238E27FC236}">
                <a16:creationId xmlns:a16="http://schemas.microsoft.com/office/drawing/2014/main" id="{1E2E88C0-25A5-46F9-AB35-EAD50E6B913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A0F9EA8-45AD-478E-8606-9328245BC8A6}"/>
              </a:ext>
            </a:extLst>
          </p:cNvPr>
          <p:cNvSpPr>
            <a:spLocks noGrp="1"/>
          </p:cNvSpPr>
          <p:nvPr>
            <p:ph type="sldNum" sz="quarter" idx="12"/>
          </p:nvPr>
        </p:nvSpPr>
        <p:spPr/>
        <p:txBody>
          <a:bodyPr/>
          <a:lstStyle/>
          <a:p>
            <a:fld id="{DFDF98CC-160E-494C-8C3C-8CDC5FA257DE}" type="slidenum">
              <a:rPr lang="en-US" smtClean="0"/>
              <a:t>‹#›</a:t>
            </a:fld>
            <a:endParaRPr lang="en-US"/>
          </a:p>
        </p:txBody>
      </p:sp>
      <p:cxnSp>
        <p:nvCxnSpPr>
          <p:cNvPr id="9" name="Straight Connector 8">
            <a:extLst>
              <a:ext uri="{FF2B5EF4-FFF2-40B4-BE49-F238E27FC236}">
                <a16:creationId xmlns:a16="http://schemas.microsoft.com/office/drawing/2014/main" id="{E51E4AC6-B446-4768-97EF-CA4B8261433B}"/>
              </a:ext>
            </a:extLst>
          </p:cNvPr>
          <p:cNvCxnSpPr>
            <a:cxnSpLocks/>
          </p:cNvCxnSpPr>
          <p:nvPr/>
        </p:nvCxnSpPr>
        <p:spPr>
          <a:xfrm>
            <a:off x="11689174" y="2172428"/>
            <a:ext cx="0" cy="3354741"/>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05361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D61AD20-E240-4E6F-AF91-689F7AEEE33A}"/>
              </a:ext>
            </a:extLst>
          </p:cNvPr>
          <p:cNvSpPr>
            <a:spLocks noGrp="1"/>
          </p:cNvSpPr>
          <p:nvPr>
            <p:ph type="title"/>
          </p:nvPr>
        </p:nvSpPr>
        <p:spPr>
          <a:xfrm>
            <a:off x="517870" y="978408"/>
            <a:ext cx="5021182" cy="4870457"/>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42E78801-35D1-4C19-BC2B-EAC7EE917E73}"/>
              </a:ext>
            </a:extLst>
          </p:cNvPr>
          <p:cNvSpPr>
            <a:spLocks noGrp="1"/>
          </p:cNvSpPr>
          <p:nvPr>
            <p:ph type="body" idx="1"/>
          </p:nvPr>
        </p:nvSpPr>
        <p:spPr>
          <a:xfrm>
            <a:off x="6662168" y="969264"/>
            <a:ext cx="5021182" cy="487045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1282A45-C5B9-4575-8E28-A35767B4D71C}"/>
              </a:ext>
            </a:extLst>
          </p:cNvPr>
          <p:cNvSpPr>
            <a:spLocks noGrp="1"/>
          </p:cNvSpPr>
          <p:nvPr>
            <p:ph type="dt" sz="half" idx="2"/>
          </p:nvPr>
        </p:nvSpPr>
        <p:spPr>
          <a:xfrm>
            <a:off x="517870" y="6420414"/>
            <a:ext cx="2743200" cy="365125"/>
          </a:xfrm>
          <a:prstGeom prst="rect">
            <a:avLst/>
          </a:prstGeom>
        </p:spPr>
        <p:txBody>
          <a:bodyPr vert="horz" lIns="91440" tIns="45720" rIns="91440" bIns="45720" rtlCol="0" anchor="ctr"/>
          <a:lstStyle>
            <a:lvl1pPr algn="l">
              <a:defRPr sz="900">
                <a:solidFill>
                  <a:schemeClr val="tx1"/>
                </a:solidFill>
              </a:defRPr>
            </a:lvl1pPr>
          </a:lstStyle>
          <a:p>
            <a:fld id="{734BCCD4-CEB1-405B-A443-DD9CBCBEA552}" type="datetime1">
              <a:rPr lang="en-US" smtClean="0"/>
              <a:t>10/26/22</a:t>
            </a:fld>
            <a:endParaRPr lang="en-US"/>
          </a:p>
        </p:txBody>
      </p:sp>
      <p:sp>
        <p:nvSpPr>
          <p:cNvPr id="5" name="Footer Placeholder 4">
            <a:extLst>
              <a:ext uri="{FF2B5EF4-FFF2-40B4-BE49-F238E27FC236}">
                <a16:creationId xmlns:a16="http://schemas.microsoft.com/office/drawing/2014/main" id="{2E9D0933-AA03-4018-8E37-004CFB9F61D6}"/>
              </a:ext>
            </a:extLst>
          </p:cNvPr>
          <p:cNvSpPr>
            <a:spLocks noGrp="1"/>
          </p:cNvSpPr>
          <p:nvPr>
            <p:ph type="ftr" sz="quarter" idx="3"/>
          </p:nvPr>
        </p:nvSpPr>
        <p:spPr>
          <a:xfrm>
            <a:off x="517870" y="97713"/>
            <a:ext cx="4114800" cy="365125"/>
          </a:xfrm>
          <a:prstGeom prst="rect">
            <a:avLst/>
          </a:prstGeom>
        </p:spPr>
        <p:txBody>
          <a:bodyPr vert="horz" lIns="91440" tIns="45720" rIns="91440" bIns="45720" rtlCol="0" anchor="ctr"/>
          <a:lstStyle>
            <a:lvl1pPr algn="l">
              <a:defRPr sz="90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BCCF282A-DF4A-4A2D-9672-8F0F770A3F1A}"/>
              </a:ext>
            </a:extLst>
          </p:cNvPr>
          <p:cNvSpPr>
            <a:spLocks noGrp="1"/>
          </p:cNvSpPr>
          <p:nvPr>
            <p:ph type="sldNum" sz="quarter" idx="4"/>
          </p:nvPr>
        </p:nvSpPr>
        <p:spPr>
          <a:xfrm>
            <a:off x="11454317" y="6420414"/>
            <a:ext cx="637909" cy="365125"/>
          </a:xfrm>
          <a:prstGeom prst="rect">
            <a:avLst/>
          </a:prstGeom>
        </p:spPr>
        <p:txBody>
          <a:bodyPr vert="horz" lIns="91440" tIns="45720" rIns="91440" bIns="45720" rtlCol="0" anchor="ctr"/>
          <a:lstStyle>
            <a:lvl1pPr algn="r">
              <a:defRPr sz="900">
                <a:solidFill>
                  <a:schemeClr val="tx1"/>
                </a:solidFill>
              </a:defRPr>
            </a:lvl1pPr>
          </a:lstStyle>
          <a:p>
            <a:fld id="{DFDF98CC-160E-494C-8C3C-8CDC5FA257DE}" type="slidenum">
              <a:rPr lang="en-US" smtClean="0"/>
              <a:pPr/>
              <a:t>‹#›</a:t>
            </a:fld>
            <a:endParaRPr lang="en-US" dirty="0"/>
          </a:p>
        </p:txBody>
      </p:sp>
      <p:sp>
        <p:nvSpPr>
          <p:cNvPr id="14" name="Rectangle 13">
            <a:extLst>
              <a:ext uri="{FF2B5EF4-FFF2-40B4-BE49-F238E27FC236}">
                <a16:creationId xmlns:a16="http://schemas.microsoft.com/office/drawing/2014/main" id="{ADE57300-C7FF-4578-99A0-42B0295B123C}"/>
              </a:ext>
            </a:extLst>
          </p:cNvPr>
          <p:cNvSpPr/>
          <p:nvPr/>
        </p:nvSpPr>
        <p:spPr>
          <a:xfrm>
            <a:off x="517870" y="508090"/>
            <a:ext cx="5021183" cy="14927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36766279"/>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hf sldNum="0" hdr="0" ftr="0" dt="0"/>
  <p:txStyles>
    <p:titleStyle>
      <a:lvl1pPr algn="l" defTabSz="914400" rtl="0" eaLnBrk="1" latinLnBrk="0" hangingPunct="1">
        <a:lnSpc>
          <a:spcPct val="100000"/>
        </a:lnSpc>
        <a:spcBef>
          <a:spcPct val="0"/>
        </a:spcBef>
        <a:buNone/>
        <a:defRPr sz="5400" b="1" kern="1200">
          <a:solidFill>
            <a:schemeClr val="tx1"/>
          </a:solidFill>
          <a:latin typeface="+mj-lt"/>
          <a:ea typeface="+mj-ea"/>
          <a:cs typeface="+mj-cs"/>
        </a:defRPr>
      </a:lvl1pPr>
    </p:titleStyle>
    <p:bodyStyle>
      <a:lvl1pPr marL="0" indent="0" algn="l" defTabSz="914400" rtl="0" eaLnBrk="1" latinLnBrk="0" hangingPunct="1">
        <a:lnSpc>
          <a:spcPct val="110000"/>
        </a:lnSpc>
        <a:spcBef>
          <a:spcPts val="1000"/>
        </a:spcBef>
        <a:buFont typeface="Arial" panose="020B0604020202020204" pitchFamily="34" charset="0"/>
        <a:buNone/>
        <a:defRPr sz="2000" kern="1200">
          <a:solidFill>
            <a:schemeClr val="tx1"/>
          </a:solidFill>
          <a:latin typeface="+mn-lt"/>
          <a:ea typeface="+mn-ea"/>
          <a:cs typeface="+mn-cs"/>
        </a:defRPr>
      </a:lvl1pPr>
      <a:lvl2pPr marL="274320" indent="-27432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2pPr>
      <a:lvl3pPr marL="274320" indent="0" algn="l" defTabSz="914400" rtl="0" eaLnBrk="1" latinLnBrk="0" hangingPunct="1">
        <a:lnSpc>
          <a:spcPct val="110000"/>
        </a:lnSpc>
        <a:spcBef>
          <a:spcPts val="500"/>
        </a:spcBef>
        <a:buFont typeface="Arial" panose="020B0604020202020204" pitchFamily="34" charset="0"/>
        <a:buNone/>
        <a:defRPr sz="1800" kern="1200">
          <a:solidFill>
            <a:schemeClr val="tx1"/>
          </a:solidFill>
          <a:latin typeface="+mn-lt"/>
          <a:ea typeface="+mn-ea"/>
          <a:cs typeface="+mn-cs"/>
        </a:defRPr>
      </a:lvl3pPr>
      <a:lvl4pPr marL="548640" indent="-27432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4pPr>
      <a:lvl5pPr marL="548640" indent="0" algn="l" defTabSz="914400" rtl="0" eaLnBrk="1" latinLnBrk="0" hangingPunct="1">
        <a:lnSpc>
          <a:spcPct val="110000"/>
        </a:lnSpc>
        <a:spcBef>
          <a:spcPts val="500"/>
        </a:spcBef>
        <a:buFont typeface="Arial" panose="020B0604020202020204" pitchFamily="34" charset="0"/>
        <a:buNone/>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56C5C09-0043-4549-B800-2101B70D66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799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B7E2F724-2FB3-4D1D-A730-739B8654C0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8001"/>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3" descr="Colourful liquid art">
            <a:extLst>
              <a:ext uri="{FF2B5EF4-FFF2-40B4-BE49-F238E27FC236}">
                <a16:creationId xmlns:a16="http://schemas.microsoft.com/office/drawing/2014/main" id="{CCB7A031-B557-C9BA-416A-4AAD905A7691}"/>
              </a:ext>
            </a:extLst>
          </p:cNvPr>
          <p:cNvPicPr>
            <a:picLocks noChangeAspect="1"/>
          </p:cNvPicPr>
          <p:nvPr/>
        </p:nvPicPr>
        <p:blipFill rotWithShape="1">
          <a:blip r:embed="rId2">
            <a:alphaModFix amt="40000"/>
          </a:blip>
          <a:srcRect t="10153" b="9490"/>
          <a:stretch/>
        </p:blipFill>
        <p:spPr>
          <a:xfrm>
            <a:off x="-3049" y="0"/>
            <a:ext cx="12192001" cy="6858001"/>
          </a:xfrm>
          <a:prstGeom prst="rect">
            <a:avLst/>
          </a:prstGeom>
        </p:spPr>
      </p:pic>
      <p:sp>
        <p:nvSpPr>
          <p:cNvPr id="2" name="Title 1">
            <a:extLst>
              <a:ext uri="{FF2B5EF4-FFF2-40B4-BE49-F238E27FC236}">
                <a16:creationId xmlns:a16="http://schemas.microsoft.com/office/drawing/2014/main" id="{B54651E3-2263-B32D-DBC7-AF55EEBDB064}"/>
              </a:ext>
            </a:extLst>
          </p:cNvPr>
          <p:cNvSpPr>
            <a:spLocks noGrp="1"/>
          </p:cNvSpPr>
          <p:nvPr>
            <p:ph type="ctrTitle"/>
          </p:nvPr>
        </p:nvSpPr>
        <p:spPr>
          <a:xfrm>
            <a:off x="517869" y="978408"/>
            <a:ext cx="11443471" cy="2334248"/>
          </a:xfrm>
        </p:spPr>
        <p:txBody>
          <a:bodyPr anchor="t">
            <a:normAutofit/>
          </a:bodyPr>
          <a:lstStyle/>
          <a:p>
            <a:r>
              <a:rPr lang="en-GB" sz="36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Digital Online Code of Practice For the Protection of VAWG: Feminist Philosophy as Postdigital Method</a:t>
            </a:r>
            <a:br>
              <a:rPr lang="en-GB" sz="1800" dirty="0">
                <a:effectLst/>
                <a:latin typeface="Calibri" panose="020F0502020204030204" pitchFamily="34" charset="0"/>
                <a:ea typeface="Calibri" panose="020F0502020204030204" pitchFamily="34" charset="0"/>
                <a:cs typeface="Times New Roman" panose="02020603050405020304" pitchFamily="18" charset="0"/>
              </a:rPr>
            </a:br>
            <a:endParaRPr lang="en-GB" dirty="0">
              <a:solidFill>
                <a:srgbClr val="FFFFFF"/>
              </a:solidFill>
            </a:endParaRPr>
          </a:p>
        </p:txBody>
      </p:sp>
      <p:sp>
        <p:nvSpPr>
          <p:cNvPr id="3" name="Subtitle 2">
            <a:extLst>
              <a:ext uri="{FF2B5EF4-FFF2-40B4-BE49-F238E27FC236}">
                <a16:creationId xmlns:a16="http://schemas.microsoft.com/office/drawing/2014/main" id="{3B6EE630-0459-77A4-DB1B-27B7B8F08BEA}"/>
              </a:ext>
            </a:extLst>
          </p:cNvPr>
          <p:cNvSpPr>
            <a:spLocks noGrp="1"/>
          </p:cNvSpPr>
          <p:nvPr>
            <p:ph type="subTitle" idx="1"/>
          </p:nvPr>
        </p:nvSpPr>
        <p:spPr>
          <a:xfrm>
            <a:off x="517870" y="4482450"/>
            <a:ext cx="5040785" cy="1724029"/>
          </a:xfrm>
        </p:spPr>
        <p:txBody>
          <a:bodyPr anchor="t">
            <a:normAutofit/>
          </a:bodyPr>
          <a:lstStyle/>
          <a:p>
            <a:r>
              <a:rPr lang="en-GB" dirty="0">
                <a:solidFill>
                  <a:srgbClr val="FFFFFF"/>
                </a:solidFill>
              </a:rPr>
              <a:t>Misogyny and hermeneutical injustice</a:t>
            </a:r>
          </a:p>
        </p:txBody>
      </p:sp>
      <p:sp>
        <p:nvSpPr>
          <p:cNvPr id="13" name="Rectangle 12">
            <a:extLst>
              <a:ext uri="{FF2B5EF4-FFF2-40B4-BE49-F238E27FC236}">
                <a16:creationId xmlns:a16="http://schemas.microsoft.com/office/drawing/2014/main" id="{B2C335F7-F61C-4EB4-80F2-4B1438FE66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7870" y="508090"/>
            <a:ext cx="5021183" cy="149279"/>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726515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3641868-6626-F63B-7043-97F59CEBCD0D}"/>
              </a:ext>
            </a:extLst>
          </p:cNvPr>
          <p:cNvSpPr txBox="1"/>
          <p:nvPr/>
        </p:nvSpPr>
        <p:spPr>
          <a:xfrm>
            <a:off x="1136822" y="1643448"/>
            <a:ext cx="9440562" cy="5355312"/>
          </a:xfrm>
          <a:prstGeom prst="rect">
            <a:avLst/>
          </a:prstGeom>
          <a:noFill/>
        </p:spPr>
        <p:txBody>
          <a:bodyPr wrap="square" rtlCol="0">
            <a:spAutoFit/>
          </a:bodyPr>
          <a:lstStyle/>
          <a:p>
            <a:pPr marL="342900" lvl="0" indent="-342900" algn="just">
              <a:lnSpc>
                <a:spcPct val="150000"/>
              </a:lnSpc>
              <a:buFont typeface="+mj-lt"/>
              <a:buAutoNum type="arabicPeriod"/>
            </a:pPr>
            <a:r>
              <a:rPr lang="en-GB" sz="2400" dirty="0">
                <a:effectLst/>
                <a:latin typeface="Calibri" panose="020F0502020204030204" pitchFamily="34" charset="0"/>
                <a:ea typeface="Calibri" panose="020F0502020204030204" pitchFamily="34" charset="0"/>
                <a:cs typeface="Calibri" panose="020F0502020204030204" pitchFamily="34" charset="0"/>
              </a:rPr>
              <a:t>Hostile forces faced by a relevant class of girls and women because of their particular socially situated position</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mj-lt"/>
              <a:buAutoNum type="arabicPeriod"/>
            </a:pPr>
            <a:r>
              <a:rPr lang="en-GB" sz="2400" dirty="0">
                <a:effectLst/>
                <a:latin typeface="Calibri" panose="020F0502020204030204" pitchFamily="34" charset="0"/>
                <a:ea typeface="Calibri" panose="020F0502020204030204" pitchFamily="34" charset="0"/>
                <a:cs typeface="Calibri" panose="020F0502020204030204" pitchFamily="34" charset="0"/>
              </a:rPr>
              <a:t>These hostile forces will police and enforce patriarchal order along with other intersecting systems of domination, such as racism, classism, transphobia, etc</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mj-lt"/>
              <a:buAutoNum type="arabicPeriod"/>
            </a:pPr>
            <a:r>
              <a:rPr lang="en-GB" sz="2400" dirty="0">
                <a:effectLst/>
                <a:latin typeface="Calibri" panose="020F0502020204030204" pitchFamily="34" charset="0"/>
                <a:ea typeface="Calibri" panose="020F0502020204030204" pitchFamily="34" charset="0"/>
                <a:cs typeface="Calibri" panose="020F0502020204030204" pitchFamily="34" charset="0"/>
              </a:rPr>
              <a:t>And will substantively target women and girls for ‘actual, perceived, or representative challenges to or violations of applicable patriarchal norms and expectations … in conjunction with applicable intersecting oppressive forces. Manne, 2018</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19837353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526E776-DE41-50DA-E4B9-9145A69386C1}"/>
              </a:ext>
            </a:extLst>
          </p:cNvPr>
          <p:cNvSpPr txBox="1"/>
          <p:nvPr/>
        </p:nvSpPr>
        <p:spPr>
          <a:xfrm>
            <a:off x="1977081" y="1655804"/>
            <a:ext cx="7883611" cy="3046988"/>
          </a:xfrm>
          <a:prstGeom prst="rect">
            <a:avLst/>
          </a:prstGeom>
          <a:noFill/>
        </p:spPr>
        <p:txBody>
          <a:bodyPr wrap="square" rtlCol="0">
            <a:spAutoFit/>
          </a:bodyPr>
          <a:lstStyle/>
          <a:p>
            <a:pPr algn="just"/>
            <a:r>
              <a:rPr lang="en-GB" sz="3200" dirty="0"/>
              <a:t>Misogyny is aggrieved entitlement; it can transform relationships even with unknown women</a:t>
            </a:r>
          </a:p>
          <a:p>
            <a:pPr algn="just"/>
            <a:endParaRPr lang="en-GB" sz="3200" dirty="0"/>
          </a:p>
          <a:p>
            <a:pPr algn="just"/>
            <a:r>
              <a:rPr lang="en-GB" sz="3200" dirty="0"/>
              <a:t>Sexism – natural differences between men and women</a:t>
            </a:r>
          </a:p>
        </p:txBody>
      </p:sp>
    </p:spTree>
    <p:extLst>
      <p:ext uri="{BB962C8B-B14F-4D97-AF65-F5344CB8AC3E}">
        <p14:creationId xmlns:p14="http://schemas.microsoft.com/office/powerpoint/2010/main" val="3717877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9EC428F-E68B-A073-21EB-4CDFD3DA8539}"/>
              </a:ext>
            </a:extLst>
          </p:cNvPr>
          <p:cNvSpPr txBox="1"/>
          <p:nvPr/>
        </p:nvSpPr>
        <p:spPr>
          <a:xfrm>
            <a:off x="1025611" y="1223318"/>
            <a:ext cx="10552670" cy="3108543"/>
          </a:xfrm>
          <a:prstGeom prst="rect">
            <a:avLst/>
          </a:prstGeom>
          <a:noFill/>
        </p:spPr>
        <p:txBody>
          <a:bodyPr wrap="square" rtlCol="0">
            <a:spAutoFit/>
          </a:bodyPr>
          <a:lstStyle/>
          <a:p>
            <a:pPr algn="just"/>
            <a:r>
              <a:rPr lang="en-GB" sz="2800" dirty="0">
                <a:effectLst/>
                <a:latin typeface="Calibri" panose="020F0502020204030204" pitchFamily="34" charset="0"/>
                <a:ea typeface="Calibri" panose="020F0502020204030204" pitchFamily="34" charset="0"/>
              </a:rPr>
              <a:t>Misogyny is an endemic feature of patriarchy and will persist as long as patriarchy persists. Patriarchy is a power, and power is a capacity, which can operate actively and passively. Patriarchal power is in operation even when it is not realised in action. Misogyny is both agential and structural and is disseminated throughout patriarchal structures.  It exists even when no particular agent is being misogynistic – it is </a:t>
            </a:r>
            <a:r>
              <a:rPr lang="en-GB" sz="2800" dirty="0" err="1">
                <a:effectLst/>
                <a:latin typeface="Calibri" panose="020F0502020204030204" pitchFamily="34" charset="0"/>
                <a:ea typeface="Calibri" panose="020F0502020204030204" pitchFamily="34" charset="0"/>
              </a:rPr>
              <a:t>subjectless</a:t>
            </a:r>
            <a:r>
              <a:rPr lang="en-GB" sz="2800" dirty="0">
                <a:effectLst/>
                <a:latin typeface="Calibri" panose="020F0502020204030204" pitchFamily="34" charset="0"/>
                <a:ea typeface="Calibri" panose="020F0502020204030204" pitchFamily="34" charset="0"/>
              </a:rPr>
              <a:t> until it is activated by an agent. </a:t>
            </a:r>
            <a:endParaRPr lang="en-GB" sz="2800" dirty="0"/>
          </a:p>
        </p:txBody>
      </p:sp>
    </p:spTree>
    <p:extLst>
      <p:ext uri="{BB962C8B-B14F-4D97-AF65-F5344CB8AC3E}">
        <p14:creationId xmlns:p14="http://schemas.microsoft.com/office/powerpoint/2010/main" val="13101620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C2B1FA3-F8CB-CBE4-B598-E67D7B5730FE}"/>
              </a:ext>
            </a:extLst>
          </p:cNvPr>
          <p:cNvSpPr txBox="1"/>
          <p:nvPr/>
        </p:nvSpPr>
        <p:spPr>
          <a:xfrm>
            <a:off x="1322173" y="1408670"/>
            <a:ext cx="10367319" cy="4401205"/>
          </a:xfrm>
          <a:prstGeom prst="rect">
            <a:avLst/>
          </a:prstGeom>
          <a:noFill/>
        </p:spPr>
        <p:txBody>
          <a:bodyPr wrap="square" rtlCol="0">
            <a:spAutoFit/>
          </a:bodyPr>
          <a:lstStyle/>
          <a:p>
            <a:pPr algn="just"/>
            <a:r>
              <a:rPr lang="en-GB" sz="2800" dirty="0">
                <a:effectLst/>
                <a:latin typeface="Calibri" panose="020F0502020204030204" pitchFamily="34" charset="0"/>
                <a:ea typeface="Calibri" panose="020F0502020204030204" pitchFamily="34" charset="0"/>
              </a:rPr>
              <a:t>The operation of social power is to ‘effect social control’  – and there is always a group whose actions are being controlled – women – ‘even while that control has no particular agent behind it, for purely structural operations of power are always such as to create or preserve a given social order’. Fricker 2007</a:t>
            </a:r>
          </a:p>
          <a:p>
            <a:pPr algn="just"/>
            <a:endParaRPr lang="en-GB" sz="2800" dirty="0">
              <a:latin typeface="Calibri" panose="020F0502020204030204" pitchFamily="34" charset="0"/>
            </a:endParaRPr>
          </a:p>
          <a:p>
            <a:pPr algn="just"/>
            <a:r>
              <a:rPr lang="en-GB" sz="2800" dirty="0">
                <a:latin typeface="Calibri" panose="020F0502020204030204" pitchFamily="34" charset="0"/>
              </a:rPr>
              <a:t>It relies on imaginative social coordination, on identity power - </a:t>
            </a:r>
            <a:r>
              <a:rPr lang="en-GB" sz="2800" dirty="0">
                <a:effectLst/>
                <a:latin typeface="Calibri" panose="020F0502020204030204" pitchFamily="34" charset="0"/>
                <a:ea typeface="Calibri" panose="020F0502020204030204" pitchFamily="34" charset="0"/>
              </a:rPr>
              <a:t>such as what it means to be a man or a woman, what marriage is for, or what makes a great leader</a:t>
            </a:r>
            <a:r>
              <a:rPr lang="en-GB" sz="2800" dirty="0">
                <a:effectLst/>
              </a:rPr>
              <a:t> </a:t>
            </a:r>
            <a:endParaRPr lang="en-GB" sz="2800" dirty="0">
              <a:latin typeface="Calibri" panose="020F0502020204030204" pitchFamily="34" charset="0"/>
            </a:endParaRPr>
          </a:p>
          <a:p>
            <a:pPr algn="just"/>
            <a:endParaRPr lang="en-GB" sz="2800" dirty="0"/>
          </a:p>
        </p:txBody>
      </p:sp>
    </p:spTree>
    <p:extLst>
      <p:ext uri="{BB962C8B-B14F-4D97-AF65-F5344CB8AC3E}">
        <p14:creationId xmlns:p14="http://schemas.microsoft.com/office/powerpoint/2010/main" val="21691979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59156B-5DD3-F2D5-F024-E944B4AA3F6E}"/>
              </a:ext>
            </a:extLst>
          </p:cNvPr>
          <p:cNvSpPr>
            <a:spLocks noGrp="1"/>
          </p:cNvSpPr>
          <p:nvPr>
            <p:ph type="title"/>
          </p:nvPr>
        </p:nvSpPr>
        <p:spPr/>
        <p:txBody>
          <a:bodyPr>
            <a:normAutofit/>
          </a:bodyPr>
          <a:lstStyle/>
          <a:p>
            <a:pPr algn="ctr"/>
            <a:r>
              <a:rPr lang="en-GB" sz="2400" dirty="0"/>
              <a:t>Epistemic injustice</a:t>
            </a:r>
            <a:br>
              <a:rPr lang="en-GB" sz="2400" dirty="0"/>
            </a:br>
            <a:br>
              <a:rPr lang="en-GB" sz="2400" dirty="0"/>
            </a:br>
            <a:r>
              <a:rPr lang="en-GB" sz="2800" dirty="0">
                <a:effectLst/>
                <a:latin typeface="Calibri" panose="020F0502020204030204" pitchFamily="34" charset="0"/>
                <a:ea typeface="Calibri" panose="020F0502020204030204" pitchFamily="34" charset="0"/>
              </a:rPr>
              <a:t>testimonial injustice </a:t>
            </a:r>
            <a:r>
              <a:rPr lang="en-GB" sz="2800" b="0" dirty="0">
                <a:effectLst/>
                <a:latin typeface="Calibri" panose="020F0502020204030204" pitchFamily="34" charset="0"/>
                <a:ea typeface="Calibri" panose="020F0502020204030204" pitchFamily="34" charset="0"/>
              </a:rPr>
              <a:t>occurs when ‘prejudice causes a hearer to give a deflated level of credibility to a speaker’s word </a:t>
            </a:r>
            <a:endParaRPr lang="en-GB" sz="2800" b="0" dirty="0"/>
          </a:p>
        </p:txBody>
      </p:sp>
      <p:sp>
        <p:nvSpPr>
          <p:cNvPr id="4" name="TextBox 3">
            <a:extLst>
              <a:ext uri="{FF2B5EF4-FFF2-40B4-BE49-F238E27FC236}">
                <a16:creationId xmlns:a16="http://schemas.microsoft.com/office/drawing/2014/main" id="{0AA43132-69B7-70F0-E0A4-DF723501E0DA}"/>
              </a:ext>
            </a:extLst>
          </p:cNvPr>
          <p:cNvSpPr txBox="1"/>
          <p:nvPr/>
        </p:nvSpPr>
        <p:spPr>
          <a:xfrm>
            <a:off x="7129849" y="1581665"/>
            <a:ext cx="5021182" cy="2677656"/>
          </a:xfrm>
          <a:prstGeom prst="rect">
            <a:avLst/>
          </a:prstGeom>
          <a:noFill/>
        </p:spPr>
        <p:txBody>
          <a:bodyPr wrap="square" rtlCol="0">
            <a:spAutoFit/>
          </a:bodyPr>
          <a:lstStyle/>
          <a:p>
            <a:pPr algn="ctr"/>
            <a:r>
              <a:rPr lang="en-GB" sz="2400" b="1" dirty="0">
                <a:effectLst/>
                <a:latin typeface="Calibri" panose="020F0502020204030204" pitchFamily="34" charset="0"/>
                <a:ea typeface="Calibri" panose="020F0502020204030204" pitchFamily="34" charset="0"/>
              </a:rPr>
              <a:t>hermeneutical injustice </a:t>
            </a:r>
            <a:r>
              <a:rPr lang="en-GB" sz="2400" dirty="0">
                <a:effectLst/>
                <a:latin typeface="Calibri" panose="020F0502020204030204" pitchFamily="34" charset="0"/>
                <a:ea typeface="Calibri" panose="020F0502020204030204" pitchFamily="34" charset="0"/>
              </a:rPr>
              <a:t>occurs because of structural injustice whereby the speaker is at an unfair disadvantage because there are insufficient interpretive resources to make sense of, or to intelligibly convey, a social experience</a:t>
            </a:r>
            <a:r>
              <a:rPr lang="en-GB" sz="2400" dirty="0">
                <a:effectLst/>
              </a:rPr>
              <a:t> </a:t>
            </a:r>
            <a:endParaRPr lang="en-GB" sz="2400" dirty="0"/>
          </a:p>
        </p:txBody>
      </p:sp>
    </p:spTree>
    <p:extLst>
      <p:ext uri="{BB962C8B-B14F-4D97-AF65-F5344CB8AC3E}">
        <p14:creationId xmlns:p14="http://schemas.microsoft.com/office/powerpoint/2010/main" val="11531676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E02BD9C-A70E-546A-1148-1B29501BF192}"/>
              </a:ext>
            </a:extLst>
          </p:cNvPr>
          <p:cNvSpPr txBox="1"/>
          <p:nvPr/>
        </p:nvSpPr>
        <p:spPr>
          <a:xfrm>
            <a:off x="1062681" y="1804086"/>
            <a:ext cx="10540314" cy="1815882"/>
          </a:xfrm>
          <a:prstGeom prst="rect">
            <a:avLst/>
          </a:prstGeom>
          <a:noFill/>
        </p:spPr>
        <p:txBody>
          <a:bodyPr wrap="square" rtlCol="0">
            <a:spAutoFit/>
          </a:bodyPr>
          <a:lstStyle/>
          <a:p>
            <a:pPr algn="just"/>
            <a:r>
              <a:rPr lang="en-GB" sz="2800" dirty="0">
                <a:effectLst/>
                <a:latin typeface="Calibri" panose="020F0502020204030204" pitchFamily="34" charset="0"/>
                <a:ea typeface="Calibri" panose="020F0502020204030204" pitchFamily="34" charset="0"/>
              </a:rPr>
              <a:t>testimonial injustice ‘is caused by prejudice in the economy of credibility’ (it is person-to-person injustice) while hermeneutical injustice is brought about by ‘structural prejudice in the economy of collective hermeneutical resources</a:t>
            </a:r>
            <a:r>
              <a:rPr lang="en-GB" sz="2800" dirty="0">
                <a:latin typeface="Calibri" panose="020F0502020204030204" pitchFamily="34" charset="0"/>
                <a:ea typeface="Calibri" panose="020F0502020204030204" pitchFamily="34" charset="0"/>
              </a:rPr>
              <a:t>. Fricker, 2007</a:t>
            </a:r>
            <a:endParaRPr lang="en-GB" sz="2800" dirty="0"/>
          </a:p>
        </p:txBody>
      </p:sp>
    </p:spTree>
    <p:extLst>
      <p:ext uri="{BB962C8B-B14F-4D97-AF65-F5344CB8AC3E}">
        <p14:creationId xmlns:p14="http://schemas.microsoft.com/office/powerpoint/2010/main" val="18382338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2F94C9A-AE79-80D1-7643-8638663559D8}"/>
              </a:ext>
            </a:extLst>
          </p:cNvPr>
          <p:cNvSpPr txBox="1"/>
          <p:nvPr/>
        </p:nvSpPr>
        <p:spPr>
          <a:xfrm>
            <a:off x="1272746" y="1791730"/>
            <a:ext cx="9737124" cy="4154984"/>
          </a:xfrm>
          <a:prstGeom prst="rect">
            <a:avLst/>
          </a:prstGeom>
          <a:noFill/>
        </p:spPr>
        <p:txBody>
          <a:bodyPr wrap="square" rtlCol="0">
            <a:spAutoFit/>
          </a:bodyPr>
          <a:lstStyle/>
          <a:p>
            <a:r>
              <a:rPr lang="en-GB" sz="2400" dirty="0">
                <a:effectLst/>
                <a:latin typeface="Calibri" panose="020F0502020204030204" pitchFamily="34" charset="0"/>
                <a:ea typeface="Calibri" panose="020F0502020204030204" pitchFamily="34" charset="0"/>
              </a:rPr>
              <a:t>Women’s  unequal participation in politics, journalism, and law continue to mean that they are often disabled from contributing to the collective hermeneutical resource – getting to assert what constitutes misogyny. </a:t>
            </a:r>
          </a:p>
          <a:p>
            <a:endParaRPr lang="en-GB" sz="2400" dirty="0">
              <a:latin typeface="Calibri" panose="020F0502020204030204" pitchFamily="34" charset="0"/>
            </a:endParaRPr>
          </a:p>
          <a:p>
            <a:endParaRPr lang="en-GB" sz="2400" dirty="0">
              <a:latin typeface="Calibri" panose="020F0502020204030204" pitchFamily="34" charset="0"/>
            </a:endParaRPr>
          </a:p>
          <a:p>
            <a:r>
              <a:rPr lang="en-GB" sz="2400" dirty="0">
                <a:effectLst/>
                <a:latin typeface="Calibri" panose="020F0502020204030204" pitchFamily="34" charset="0"/>
                <a:ea typeface="Calibri" panose="020F0502020204030204" pitchFamily="34" charset="0"/>
              </a:rPr>
              <a:t>Epistemically, this marginalisation is unjust because the hermeneutical resource is ‘structurally prejudiced’. The collective hermeneutical resource gives rise to interpretations of a social experience (sexual harassment) that are biased because ‘insufficiently influenced by the subject group, and therefore unduly influenced by more hermeneutically powerful groups’ . Fricker 2007</a:t>
            </a:r>
            <a:endParaRPr lang="en-GB" sz="2400" dirty="0"/>
          </a:p>
        </p:txBody>
      </p:sp>
    </p:spTree>
    <p:extLst>
      <p:ext uri="{BB962C8B-B14F-4D97-AF65-F5344CB8AC3E}">
        <p14:creationId xmlns:p14="http://schemas.microsoft.com/office/powerpoint/2010/main" val="21159632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613346F-19E3-C1A6-8B0A-5FE7FD4D38F3}"/>
              </a:ext>
            </a:extLst>
          </p:cNvPr>
          <p:cNvSpPr txBox="1"/>
          <p:nvPr/>
        </p:nvSpPr>
        <p:spPr>
          <a:xfrm>
            <a:off x="1729946" y="1210961"/>
            <a:ext cx="9539416" cy="5324535"/>
          </a:xfrm>
          <a:prstGeom prst="rect">
            <a:avLst/>
          </a:prstGeom>
          <a:noFill/>
        </p:spPr>
        <p:txBody>
          <a:bodyPr wrap="square" rtlCol="0">
            <a:spAutoFit/>
          </a:bodyPr>
          <a:lstStyle/>
          <a:p>
            <a:r>
              <a:rPr lang="en-GB" sz="2400" dirty="0"/>
              <a:t>Code of Practice for the Online Bill</a:t>
            </a:r>
          </a:p>
          <a:p>
            <a:endParaRPr lang="en-GB" dirty="0"/>
          </a:p>
          <a:p>
            <a:r>
              <a:rPr lang="en-GB" sz="2800" dirty="0">
                <a:effectLst/>
                <a:latin typeface="Calibri" panose="020F0502020204030204" pitchFamily="34" charset="0"/>
                <a:ea typeface="Calibri" panose="020F0502020204030204" pitchFamily="34" charset="0"/>
                <a:cs typeface="Calibri" panose="020F0502020204030204" pitchFamily="34" charset="0"/>
              </a:rPr>
              <a:t>Responsibility, risk assessment and remediation.</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p>
            <a:r>
              <a:rPr lang="en-GB" sz="2800" dirty="0">
                <a:effectLst/>
                <a:latin typeface="Calibri" panose="020F0502020204030204" pitchFamily="34" charset="0"/>
                <a:ea typeface="Calibri" panose="020F0502020204030204" pitchFamily="34" charset="0"/>
                <a:cs typeface="Calibri" panose="020F0502020204030204" pitchFamily="34" charset="0"/>
              </a:rPr>
              <a:t>Safety by design</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p>
            <a:r>
              <a:rPr lang="en-GB" sz="2800" dirty="0"/>
              <a:t>User response, User tools</a:t>
            </a:r>
          </a:p>
          <a:p>
            <a:endParaRPr lang="en-GB" sz="2800" dirty="0"/>
          </a:p>
          <a:p>
            <a:r>
              <a:rPr lang="en-GB" sz="2800" dirty="0"/>
              <a:t>the principle that human rights, including women’s human rights, protected offline should be protected online and for strengthened cooperation between States, Intermediaries, Non-Governmental Organizations and National Human Rights Institutions to make it operational in line with the international human rights framework</a:t>
            </a:r>
          </a:p>
          <a:p>
            <a:endParaRPr lang="en-GB" dirty="0"/>
          </a:p>
        </p:txBody>
      </p:sp>
    </p:spTree>
    <p:extLst>
      <p:ext uri="{BB962C8B-B14F-4D97-AF65-F5344CB8AC3E}">
        <p14:creationId xmlns:p14="http://schemas.microsoft.com/office/powerpoint/2010/main" val="30428068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8E863C4-518A-460E-E757-5ACDD5CE8101}"/>
              </a:ext>
            </a:extLst>
          </p:cNvPr>
          <p:cNvSpPr txBox="1"/>
          <p:nvPr/>
        </p:nvSpPr>
        <p:spPr>
          <a:xfrm>
            <a:off x="1445742" y="1124465"/>
            <a:ext cx="9354064" cy="2677656"/>
          </a:xfrm>
          <a:prstGeom prst="rect">
            <a:avLst/>
          </a:prstGeom>
          <a:noFill/>
        </p:spPr>
        <p:txBody>
          <a:bodyPr wrap="square" rtlCol="0">
            <a:spAutoFit/>
          </a:bodyPr>
          <a:lstStyle/>
          <a:p>
            <a:r>
              <a:rPr lang="en-GB" sz="2800" dirty="0"/>
              <a:t>most states still fail to recognize violence against women in digital spaces as a ‘real’ form of violence and the urgent need for specialized legislative measures at the national level. </a:t>
            </a:r>
          </a:p>
          <a:p>
            <a:endParaRPr lang="en-GB" sz="2800" dirty="0"/>
          </a:p>
          <a:p>
            <a:r>
              <a:rPr lang="en-GB" sz="2800" dirty="0"/>
              <a:t>UN Rapporteur Human Rights 2018</a:t>
            </a:r>
          </a:p>
        </p:txBody>
      </p:sp>
    </p:spTree>
    <p:extLst>
      <p:ext uri="{BB962C8B-B14F-4D97-AF65-F5344CB8AC3E}">
        <p14:creationId xmlns:p14="http://schemas.microsoft.com/office/powerpoint/2010/main" val="38952419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966AEA-D0D3-C34E-2943-AC807BC7F5C2}"/>
              </a:ext>
            </a:extLst>
          </p:cNvPr>
          <p:cNvSpPr>
            <a:spLocks noGrp="1"/>
          </p:cNvSpPr>
          <p:nvPr>
            <p:ph type="title"/>
          </p:nvPr>
        </p:nvSpPr>
        <p:spPr/>
        <p:txBody>
          <a:bodyPr>
            <a:normAutofit/>
          </a:bodyPr>
          <a:lstStyle/>
          <a:p>
            <a:pPr algn="ctr"/>
            <a:br>
              <a:rPr lang="en-GB" sz="1600" dirty="0"/>
            </a:br>
            <a:r>
              <a:rPr lang="en-GB" sz="2400" dirty="0"/>
              <a:t>Miranda Fricker </a:t>
            </a:r>
            <a:br>
              <a:rPr lang="en-GB" sz="2400" dirty="0"/>
            </a:br>
            <a:br>
              <a:rPr lang="en-GB" sz="2400" dirty="0"/>
            </a:br>
            <a:r>
              <a:rPr lang="en-GB" sz="2400" i="1" dirty="0"/>
              <a:t>Epistemic Injustice. The Power and Ethics of Knowing (2007)</a:t>
            </a:r>
            <a:br>
              <a:rPr lang="en-GB" sz="2400" i="1" dirty="0"/>
            </a:br>
            <a:br>
              <a:rPr lang="en-GB" sz="2400" i="1" dirty="0"/>
            </a:br>
            <a:r>
              <a:rPr lang="en-GB" sz="2400" dirty="0">
                <a:solidFill>
                  <a:srgbClr val="854280"/>
                </a:solidFill>
                <a:effectLst/>
                <a:latin typeface="Helvetica" pitchFamily="2" charset="0"/>
              </a:rPr>
              <a:t>Violence Against Women and Girls (VAWG)</a:t>
            </a:r>
            <a:br>
              <a:rPr lang="en-GB" sz="2400" dirty="0">
                <a:solidFill>
                  <a:srgbClr val="854280"/>
                </a:solidFill>
                <a:effectLst/>
                <a:latin typeface="Helvetica" pitchFamily="2" charset="0"/>
              </a:rPr>
            </a:br>
            <a:r>
              <a:rPr lang="en-GB" sz="2400" dirty="0">
                <a:solidFill>
                  <a:srgbClr val="854280"/>
                </a:solidFill>
                <a:effectLst/>
                <a:latin typeface="Helvetica" pitchFamily="2" charset="0"/>
              </a:rPr>
              <a:t>Code of Practice</a:t>
            </a:r>
            <a:br>
              <a:rPr lang="en-GB" sz="2400" dirty="0">
                <a:solidFill>
                  <a:srgbClr val="854280"/>
                </a:solidFill>
                <a:effectLst/>
                <a:latin typeface="Helvetica" pitchFamily="2" charset="0"/>
              </a:rPr>
            </a:br>
            <a:br>
              <a:rPr lang="en-GB" sz="2400" i="1" dirty="0"/>
            </a:br>
            <a:br>
              <a:rPr lang="en-GB" sz="2400" i="1" dirty="0"/>
            </a:br>
            <a:endParaRPr lang="en-GB" sz="2400" i="1" dirty="0"/>
          </a:p>
        </p:txBody>
      </p:sp>
      <p:sp>
        <p:nvSpPr>
          <p:cNvPr id="3" name="Content Placeholder 2">
            <a:extLst>
              <a:ext uri="{FF2B5EF4-FFF2-40B4-BE49-F238E27FC236}">
                <a16:creationId xmlns:a16="http://schemas.microsoft.com/office/drawing/2014/main" id="{B4733BB0-415A-CF0D-71DA-C111DEAE4A96}"/>
              </a:ext>
            </a:extLst>
          </p:cNvPr>
          <p:cNvSpPr>
            <a:spLocks noGrp="1"/>
          </p:cNvSpPr>
          <p:nvPr>
            <p:ph idx="1"/>
          </p:nvPr>
        </p:nvSpPr>
        <p:spPr/>
        <p:txBody>
          <a:bodyPr/>
          <a:lstStyle/>
          <a:p>
            <a:pPr algn="ctr"/>
            <a:r>
              <a:rPr lang="en-GB" sz="2400" b="1" dirty="0"/>
              <a:t>Kate Manne</a:t>
            </a:r>
          </a:p>
          <a:p>
            <a:pPr algn="ctr"/>
            <a:endParaRPr lang="en-GB" b="1" i="1" dirty="0"/>
          </a:p>
          <a:p>
            <a:pPr algn="ctr"/>
            <a:r>
              <a:rPr lang="en-GB" sz="2400" b="1" i="1" dirty="0"/>
              <a:t>Down Girl. The Logic of Misogyny (2018)</a:t>
            </a:r>
          </a:p>
        </p:txBody>
      </p:sp>
    </p:spTree>
    <p:extLst>
      <p:ext uri="{BB962C8B-B14F-4D97-AF65-F5344CB8AC3E}">
        <p14:creationId xmlns:p14="http://schemas.microsoft.com/office/powerpoint/2010/main" val="38921161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lourful liquid art">
            <a:extLst>
              <a:ext uri="{FF2B5EF4-FFF2-40B4-BE49-F238E27FC236}">
                <a16:creationId xmlns:a16="http://schemas.microsoft.com/office/drawing/2014/main" id="{CCB7A031-B557-C9BA-416A-4AAD905A7691}"/>
              </a:ext>
            </a:extLst>
          </p:cNvPr>
          <p:cNvPicPr>
            <a:picLocks noChangeAspect="1"/>
          </p:cNvPicPr>
          <p:nvPr/>
        </p:nvPicPr>
        <p:blipFill rotWithShape="1">
          <a:blip r:embed="rId2">
            <a:alphaModFix amt="40000"/>
          </a:blip>
          <a:srcRect t="10153" b="9490"/>
          <a:stretch/>
        </p:blipFill>
        <p:spPr>
          <a:xfrm>
            <a:off x="-3049" y="0"/>
            <a:ext cx="12192001" cy="6858001"/>
          </a:xfrm>
          <a:prstGeom prst="rect">
            <a:avLst/>
          </a:prstGeom>
        </p:spPr>
      </p:pic>
      <p:sp>
        <p:nvSpPr>
          <p:cNvPr id="2" name="Title 1">
            <a:extLst>
              <a:ext uri="{FF2B5EF4-FFF2-40B4-BE49-F238E27FC236}">
                <a16:creationId xmlns:a16="http://schemas.microsoft.com/office/drawing/2014/main" id="{B54651E3-2263-B32D-DBC7-AF55EEBDB064}"/>
              </a:ext>
            </a:extLst>
          </p:cNvPr>
          <p:cNvSpPr>
            <a:spLocks noGrp="1"/>
          </p:cNvSpPr>
          <p:nvPr>
            <p:ph type="ctrTitle"/>
          </p:nvPr>
        </p:nvSpPr>
        <p:spPr>
          <a:xfrm>
            <a:off x="517869" y="978407"/>
            <a:ext cx="11443471" cy="5001979"/>
          </a:xfrm>
        </p:spPr>
        <p:txBody>
          <a:bodyPr anchor="t">
            <a:normAutofit fontScale="90000"/>
          </a:bodyPr>
          <a:lstStyle/>
          <a:p>
            <a:pPr algn="ctr"/>
            <a:br>
              <a:rPr lang="en-GB" sz="2400" dirty="0">
                <a:effectLst/>
                <a:latin typeface="Calibri" panose="020F0502020204030204" pitchFamily="34" charset="0"/>
                <a:ea typeface="Calibri" panose="020F0502020204030204" pitchFamily="34" charset="0"/>
                <a:cs typeface="Times New Roman" panose="02020603050405020304" pitchFamily="18" charset="0"/>
              </a:rPr>
            </a:br>
            <a:r>
              <a:rPr lang="en-GB" sz="2700" b="0" dirty="0">
                <a:effectLst/>
                <a:latin typeface="+mn-lt"/>
                <a:ea typeface="Calibri" panose="020F0502020204030204" pitchFamily="34" charset="0"/>
              </a:rPr>
              <a:t>In the UK, one in three women have experienced online abuse or harassment on social media or another online platform, 62% of which is experienced by young women. </a:t>
            </a:r>
            <a:br>
              <a:rPr lang="en-GB" sz="2700" b="0" dirty="0">
                <a:effectLst/>
                <a:latin typeface="+mn-lt"/>
                <a:ea typeface="Calibri" panose="020F0502020204030204" pitchFamily="34" charset="0"/>
              </a:rPr>
            </a:br>
            <a:br>
              <a:rPr lang="en-GB" sz="2700" b="0" dirty="0">
                <a:effectLst/>
                <a:latin typeface="+mn-lt"/>
                <a:ea typeface="Calibri" panose="020F0502020204030204" pitchFamily="34" charset="0"/>
              </a:rPr>
            </a:br>
            <a:r>
              <a:rPr lang="en-GB" sz="2700" b="0" dirty="0">
                <a:effectLst/>
                <a:latin typeface="+mn-lt"/>
                <a:ea typeface="Calibri" panose="020F0502020204030204" pitchFamily="34" charset="0"/>
              </a:rPr>
              <a:t>1 in 6 experienced this abuse from a partner or ex-partner. </a:t>
            </a:r>
            <a:br>
              <a:rPr lang="en-GB" sz="2700" b="0" dirty="0">
                <a:effectLst/>
                <a:latin typeface="+mn-lt"/>
                <a:ea typeface="Calibri" panose="020F0502020204030204" pitchFamily="34" charset="0"/>
              </a:rPr>
            </a:br>
            <a:br>
              <a:rPr lang="en-GB" sz="2700" b="0" dirty="0">
                <a:effectLst/>
                <a:latin typeface="+mn-lt"/>
                <a:ea typeface="Calibri" panose="020F0502020204030204" pitchFamily="34" charset="0"/>
              </a:rPr>
            </a:br>
            <a:r>
              <a:rPr lang="en-GB" sz="2700" b="0" dirty="0">
                <a:effectLst/>
                <a:latin typeface="+mn-lt"/>
                <a:ea typeface="Calibri" panose="020F0502020204030204" pitchFamily="34" charset="0"/>
              </a:rPr>
              <a:t>4 in 5 victims of online grooming offences are girls. Black women are 84% more likely to experience this abuse than white women.</a:t>
            </a:r>
            <a:r>
              <a:rPr lang="en-GB" sz="2700" b="0" dirty="0">
                <a:effectLst/>
                <a:latin typeface="+mn-lt"/>
              </a:rPr>
              <a:t> </a:t>
            </a:r>
            <a:br>
              <a:rPr lang="en-GB" sz="2700" b="0" dirty="0">
                <a:effectLst/>
                <a:latin typeface="+mn-lt"/>
              </a:rPr>
            </a:br>
            <a:br>
              <a:rPr lang="en-GB" sz="2700" b="0" dirty="0">
                <a:effectLst/>
                <a:latin typeface="+mn-lt"/>
              </a:rPr>
            </a:br>
            <a:r>
              <a:rPr lang="en-GB" sz="2700" dirty="0">
                <a:effectLst/>
                <a:latin typeface="+mn-lt"/>
                <a:ea typeface="Calibri" panose="020F0502020204030204" pitchFamily="34" charset="0"/>
                <a:cs typeface="Calibri" panose="020F0502020204030204" pitchFamily="34" charset="0"/>
              </a:rPr>
              <a:t>The Internet is a critical part of the widespread and systemic structural discrimination and gender-based violence against women and girls.</a:t>
            </a:r>
            <a:br>
              <a:rPr lang="en-GB" sz="1800" dirty="0">
                <a:effectLst/>
                <a:latin typeface="Calibri" panose="020F0502020204030204" pitchFamily="34" charset="0"/>
                <a:ea typeface="Calibri" panose="020F0502020204030204" pitchFamily="34" charset="0"/>
                <a:cs typeface="Times New Roman" panose="02020603050405020304" pitchFamily="18" charset="0"/>
              </a:rPr>
            </a:br>
            <a:r>
              <a:rPr lang="en-GB" sz="1800" dirty="0">
                <a:effectLst/>
                <a:latin typeface="Calibri" panose="020F0502020204030204" pitchFamily="34" charset="0"/>
                <a:ea typeface="Calibri" panose="020F0502020204030204" pitchFamily="34" charset="0"/>
                <a:cs typeface="Calibri" panose="020F0502020204030204" pitchFamily="34" charset="0"/>
              </a:rPr>
              <a:t> </a:t>
            </a:r>
            <a:br>
              <a:rPr lang="en-GB" sz="1800" dirty="0">
                <a:effectLst/>
                <a:latin typeface="Calibri" panose="020F0502020204030204" pitchFamily="34" charset="0"/>
                <a:ea typeface="Calibri" panose="020F0502020204030204" pitchFamily="34" charset="0"/>
                <a:cs typeface="Times New Roman" panose="02020603050405020304" pitchFamily="18" charset="0"/>
              </a:rPr>
            </a:br>
            <a:endParaRPr lang="en-GB" sz="2800" b="0" dirty="0">
              <a:solidFill>
                <a:srgbClr val="FFFFFF"/>
              </a:solidFill>
            </a:endParaRPr>
          </a:p>
        </p:txBody>
      </p:sp>
      <p:sp>
        <p:nvSpPr>
          <p:cNvPr id="3" name="Subtitle 2">
            <a:extLst>
              <a:ext uri="{FF2B5EF4-FFF2-40B4-BE49-F238E27FC236}">
                <a16:creationId xmlns:a16="http://schemas.microsoft.com/office/drawing/2014/main" id="{3B6EE630-0459-77A4-DB1B-27B7B8F08BEA}"/>
              </a:ext>
            </a:extLst>
          </p:cNvPr>
          <p:cNvSpPr>
            <a:spLocks noGrp="1"/>
          </p:cNvSpPr>
          <p:nvPr>
            <p:ph type="subTitle" idx="1"/>
          </p:nvPr>
        </p:nvSpPr>
        <p:spPr>
          <a:xfrm>
            <a:off x="517870" y="5879593"/>
            <a:ext cx="5040785" cy="326886"/>
          </a:xfrm>
        </p:spPr>
        <p:txBody>
          <a:bodyPr anchor="t">
            <a:normAutofit fontScale="77500" lnSpcReduction="20000"/>
          </a:bodyPr>
          <a:lstStyle/>
          <a:p>
            <a:endParaRPr lang="en-GB" dirty="0">
              <a:solidFill>
                <a:srgbClr val="FFFFFF"/>
              </a:solidFill>
            </a:endParaRPr>
          </a:p>
        </p:txBody>
      </p:sp>
    </p:spTree>
    <p:extLst>
      <p:ext uri="{BB962C8B-B14F-4D97-AF65-F5344CB8AC3E}">
        <p14:creationId xmlns:p14="http://schemas.microsoft.com/office/powerpoint/2010/main" val="8857275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EB2D17D-CBDB-6D84-9A6F-23B79A94FB13}"/>
              </a:ext>
            </a:extLst>
          </p:cNvPr>
          <p:cNvSpPr txBox="1"/>
          <p:nvPr/>
        </p:nvSpPr>
        <p:spPr>
          <a:xfrm>
            <a:off x="451945" y="1082566"/>
            <a:ext cx="11214537" cy="8494633"/>
          </a:xfrm>
          <a:prstGeom prst="rect">
            <a:avLst/>
          </a:prstGeom>
          <a:noFill/>
        </p:spPr>
        <p:txBody>
          <a:bodyPr wrap="square" rtlCol="0">
            <a:spAutoFit/>
          </a:bodyPr>
          <a:lstStyle/>
          <a:p>
            <a:r>
              <a:rPr lang="en-GB" sz="2400" dirty="0">
                <a:effectLst/>
                <a:latin typeface="Calibri" panose="020F0502020204030204" pitchFamily="34" charset="0"/>
                <a:ea typeface="Calibri" panose="020F0502020204030204" pitchFamily="34" charset="0"/>
              </a:rPr>
              <a:t>The British Government’s Online Safety Bill promises to make the UK the safest place in the world to be online while guaranteeing freedom of expression. Three parts to the bill:</a:t>
            </a:r>
          </a:p>
          <a:p>
            <a:endParaRPr lang="en-GB" sz="2400" dirty="0">
              <a:latin typeface="Calibri" panose="020F0502020204030204" pitchFamily="34" charset="0"/>
              <a:ea typeface="Calibri" panose="020F0502020204030204" pitchFamily="34" charset="0"/>
            </a:endParaRPr>
          </a:p>
          <a:p>
            <a:pPr lvl="1"/>
            <a:r>
              <a:rPr lang="en-GB" sz="2400" dirty="0">
                <a:effectLst/>
                <a:latin typeface="Calibri" panose="020F0502020204030204" pitchFamily="34" charset="0"/>
                <a:ea typeface="Calibri" panose="020F0502020204030204" pitchFamily="34" charset="0"/>
              </a:rPr>
              <a:t>limit the spread of illegal content such as child sexual abuse images, terrorist material and encouraging suicide</a:t>
            </a:r>
            <a:r>
              <a:rPr lang="en-GB" sz="2400" dirty="0">
                <a:effectLst/>
              </a:rPr>
              <a:t> </a:t>
            </a:r>
          </a:p>
          <a:p>
            <a:endParaRPr lang="en-GB" sz="2400" dirty="0">
              <a:latin typeface="Calibri" panose="020F0502020204030204" pitchFamily="34" charset="0"/>
              <a:ea typeface="Calibri" panose="020F0502020204030204" pitchFamily="34" charset="0"/>
            </a:endParaRPr>
          </a:p>
          <a:p>
            <a:pPr lvl="1"/>
            <a:r>
              <a:rPr lang="en-GB" sz="2400" dirty="0">
                <a:effectLst/>
                <a:latin typeface="Calibri" panose="020F0502020204030204" pitchFamily="34" charset="0"/>
                <a:ea typeface="Calibri" panose="020F0502020204030204" pitchFamily="34" charset="0"/>
              </a:rPr>
              <a:t>ensure children are not exposed to harmful or inappropriate content</a:t>
            </a:r>
            <a:r>
              <a:rPr lang="en-GB" sz="2400" dirty="0">
                <a:effectLst/>
              </a:rPr>
              <a:t> </a:t>
            </a:r>
            <a:endParaRPr lang="en-GB" sz="2400" dirty="0">
              <a:latin typeface="Calibri" panose="020F0502020204030204" pitchFamily="34" charset="0"/>
            </a:endParaRPr>
          </a:p>
          <a:p>
            <a:pPr lvl="1"/>
            <a:endParaRPr lang="en-GB" sz="2400" dirty="0">
              <a:effectLst/>
              <a:latin typeface="Calibri" panose="020F0502020204030204" pitchFamily="34" charset="0"/>
              <a:ea typeface="Calibri" panose="020F0502020204030204" pitchFamily="34" charset="0"/>
            </a:endParaRPr>
          </a:p>
          <a:p>
            <a:pPr lvl="1"/>
            <a:r>
              <a:rPr lang="en-GB" sz="2400" dirty="0">
                <a:effectLst/>
                <a:latin typeface="Calibri" panose="020F0502020204030204" pitchFamily="34" charset="0"/>
                <a:ea typeface="Calibri" panose="020F0502020204030204" pitchFamily="34" charset="0"/>
              </a:rPr>
              <a:t>for the big platforms like Facebook, Twitter and TikTok, protecting adults from legal but harmful content (such as cyberbullying and eating disorder-related material)</a:t>
            </a:r>
            <a:r>
              <a:rPr lang="en-GB" sz="2400" dirty="0">
                <a:effectLst/>
              </a:rPr>
              <a:t> </a:t>
            </a:r>
            <a:endParaRPr lang="en-GB" sz="2400" dirty="0">
              <a:latin typeface="Calibri" panose="020F0502020204030204" pitchFamily="34" charset="0"/>
              <a:ea typeface="Calibri" panose="020F0502020204030204" pitchFamily="34" charset="0"/>
            </a:endParaRPr>
          </a:p>
          <a:p>
            <a:endParaRPr lang="en-GB" dirty="0">
              <a:effectLst/>
              <a:latin typeface="Calibri" panose="020F0502020204030204" pitchFamily="34" charset="0"/>
            </a:endParaRPr>
          </a:p>
          <a:p>
            <a:endParaRPr lang="en-GB" dirty="0">
              <a:effectLst/>
            </a:endParaRPr>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668416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E9E76C3-83CB-6CB2-44EF-D4EB22AF7D43}"/>
              </a:ext>
            </a:extLst>
          </p:cNvPr>
          <p:cNvSpPr txBox="1"/>
          <p:nvPr/>
        </p:nvSpPr>
        <p:spPr>
          <a:xfrm>
            <a:off x="1135118" y="1208690"/>
            <a:ext cx="9091448" cy="6278642"/>
          </a:xfrm>
          <a:prstGeom prst="rect">
            <a:avLst/>
          </a:prstGeom>
          <a:noFill/>
        </p:spPr>
        <p:txBody>
          <a:bodyPr wrap="square" rtlCol="0">
            <a:spAutoFit/>
          </a:bodyPr>
          <a:lstStyle/>
          <a:p>
            <a:r>
              <a:rPr lang="en-GB" sz="2400" dirty="0"/>
              <a:t>Bill does not address misogyny, sexism, violence against women and girls in the digital sphere. Harms include: </a:t>
            </a:r>
          </a:p>
          <a:p>
            <a:endParaRPr lang="en-GB" sz="2400" dirty="0"/>
          </a:p>
          <a:p>
            <a:r>
              <a:rPr lang="en-GB" sz="2400" dirty="0">
                <a:effectLst/>
                <a:latin typeface="Calibri" panose="020F0502020204030204" pitchFamily="34" charset="0"/>
                <a:ea typeface="Times New Roman" panose="02020603050405020304" pitchFamily="18" charset="0"/>
                <a:cs typeface="Calibri" panose="020F0502020204030204" pitchFamily="34" charset="0"/>
              </a:rPr>
              <a:t>Cyber harassment, including cyberbullying, online sexual harassment, unsolicited receipt of sexually explicit material, mobbing and dead naming cyberstalking;</a:t>
            </a:r>
          </a:p>
          <a:p>
            <a:endParaRPr lang="en-GB" sz="2400" dirty="0">
              <a:latin typeface="Calibri" panose="020F0502020204030204" pitchFamily="34" charset="0"/>
              <a:ea typeface="Calibri" panose="020F0502020204030204" pitchFamily="34" charset="0"/>
              <a:cs typeface="Calibri" panose="020F0502020204030204" pitchFamily="34" charset="0"/>
            </a:endParaRPr>
          </a:p>
          <a:p>
            <a:r>
              <a:rPr lang="en-GB" sz="2400" dirty="0">
                <a:effectLst/>
                <a:latin typeface="Calibri" panose="020F0502020204030204" pitchFamily="34" charset="0"/>
                <a:ea typeface="Times New Roman" panose="02020603050405020304" pitchFamily="18" charset="0"/>
                <a:cs typeface="Calibri" panose="020F0502020204030204" pitchFamily="34" charset="0"/>
              </a:rPr>
              <a:t>ICT-related violations of privacy, including image-based sexual abuse non-consensual creation or distribution of private sexual images, </a:t>
            </a:r>
            <a:r>
              <a:rPr lang="en-GB" sz="2400" dirty="0" err="1">
                <a:effectLst/>
                <a:latin typeface="Calibri" panose="020F0502020204030204" pitchFamily="34" charset="0"/>
                <a:ea typeface="Times New Roman" panose="02020603050405020304" pitchFamily="18" charset="0"/>
                <a:cs typeface="Calibri" panose="020F0502020204030204" pitchFamily="34" charset="0"/>
              </a:rPr>
              <a:t>doxxing</a:t>
            </a:r>
            <a:r>
              <a:rPr lang="en-GB" sz="2400" dirty="0">
                <a:effectLst/>
                <a:latin typeface="Calibri" panose="020F0502020204030204" pitchFamily="34" charset="0"/>
                <a:ea typeface="Times New Roman" panose="02020603050405020304" pitchFamily="18" charset="0"/>
                <a:cs typeface="Calibri" panose="020F0502020204030204" pitchFamily="34" charset="0"/>
              </a:rPr>
              <a:t> and identity theft;</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2400" dirty="0">
              <a:effectLst/>
              <a:latin typeface="Calibri" panose="020F0502020204030204" pitchFamily="34" charset="0"/>
              <a:ea typeface="Calibri" panose="020F0502020204030204" pitchFamily="34" charset="0"/>
              <a:cs typeface="Calibri" panose="020F0502020204030204" pitchFamily="34" charset="0"/>
            </a:endParaRPr>
          </a:p>
          <a:p>
            <a:r>
              <a:rPr lang="en-GB" sz="2400" dirty="0">
                <a:latin typeface="Calibri" panose="020F0502020204030204" pitchFamily="34" charset="0"/>
                <a:ea typeface="Times New Roman" panose="02020603050405020304" pitchFamily="18" charset="0"/>
                <a:cs typeface="Calibri" panose="020F0502020204030204" pitchFamily="34" charset="0"/>
              </a:rPr>
              <a:t>R</a:t>
            </a:r>
            <a:r>
              <a:rPr lang="en-GB" sz="2400" dirty="0">
                <a:effectLst/>
                <a:latin typeface="Calibri" panose="020F0502020204030204" pitchFamily="34" charset="0"/>
                <a:ea typeface="Times New Roman" panose="02020603050405020304" pitchFamily="18" charset="0"/>
                <a:cs typeface="Calibri" panose="020F0502020204030204" pitchFamily="34" charset="0"/>
              </a:rPr>
              <a:t>ecording and sharing images of rapes or other forms of sexual assault;</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2400" dirty="0">
              <a:latin typeface="Calibri" panose="020F0502020204030204" pitchFamily="34" charset="0"/>
              <a:ea typeface="Calibri" panose="020F0502020204030204" pitchFamily="34" charset="0"/>
              <a:cs typeface="Times New Roman" panose="02020603050405020304" pitchFamily="18" charset="0"/>
            </a:endParaRPr>
          </a:p>
          <a:p>
            <a:r>
              <a:rPr lang="en-GB" sz="2400" dirty="0">
                <a:effectLst/>
                <a:latin typeface="Calibri" panose="020F0502020204030204" pitchFamily="34" charset="0"/>
                <a:ea typeface="Calibri" panose="020F0502020204030204" pitchFamily="34" charset="0"/>
                <a:cs typeface="Times New Roman" panose="02020603050405020304" pitchFamily="18" charset="0"/>
              </a:rPr>
              <a:t>Threats of violence</a:t>
            </a:r>
          </a:p>
          <a:p>
            <a:endParaRPr lang="en-GB" sz="2400" dirty="0">
              <a:latin typeface="Calibri" panose="020F0502020204030204" pitchFamily="34" charset="0"/>
              <a:ea typeface="Calibri" panose="020F0502020204030204" pitchFamily="34" charset="0"/>
              <a:cs typeface="Times New Roman" panose="02020603050405020304" pitchFamily="18" charset="0"/>
            </a:endParaRPr>
          </a:p>
          <a:p>
            <a:r>
              <a:rPr lang="en-GB" sz="2400" dirty="0">
                <a:effectLst/>
                <a:latin typeface="Calibri" panose="020F0502020204030204" pitchFamily="34" charset="0"/>
                <a:ea typeface="Calibri" panose="020F0502020204030204" pitchFamily="34" charset="0"/>
                <a:cs typeface="Times New Roman" panose="02020603050405020304" pitchFamily="18" charset="0"/>
              </a:rPr>
              <a:t>Inducements to inflict violence on oneself</a:t>
            </a:r>
          </a:p>
          <a:p>
            <a:endParaRPr lang="en-GB" dirty="0"/>
          </a:p>
        </p:txBody>
      </p:sp>
    </p:spTree>
    <p:extLst>
      <p:ext uri="{BB962C8B-B14F-4D97-AF65-F5344CB8AC3E}">
        <p14:creationId xmlns:p14="http://schemas.microsoft.com/office/powerpoint/2010/main" val="31461217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5D6E430-5597-BD77-727F-1C834DFCF85D}"/>
              </a:ext>
            </a:extLst>
          </p:cNvPr>
          <p:cNvSpPr txBox="1"/>
          <p:nvPr/>
        </p:nvSpPr>
        <p:spPr>
          <a:xfrm>
            <a:off x="1471448" y="2007476"/>
            <a:ext cx="8513380" cy="2923877"/>
          </a:xfrm>
          <a:prstGeom prst="rect">
            <a:avLst/>
          </a:prstGeom>
          <a:noFill/>
        </p:spPr>
        <p:txBody>
          <a:bodyPr wrap="square" rtlCol="0">
            <a:spAutoFit/>
          </a:bodyPr>
          <a:lstStyle/>
          <a:p>
            <a:pPr algn="ctr"/>
            <a:r>
              <a:rPr lang="en-GB" sz="2800" b="1" dirty="0"/>
              <a:t>Misogyny</a:t>
            </a:r>
          </a:p>
          <a:p>
            <a:endParaRPr lang="en-GB" dirty="0"/>
          </a:p>
          <a:p>
            <a:r>
              <a:rPr lang="en-GB" sz="2400" dirty="0">
                <a:effectLst/>
                <a:latin typeface="Calibri" panose="020F0502020204030204" pitchFamily="34" charset="0"/>
                <a:ea typeface="Times New Roman" panose="02020603050405020304" pitchFamily="18" charset="0"/>
                <a:cs typeface="Calibri" panose="020F0502020204030204" pitchFamily="34" charset="0"/>
              </a:rPr>
              <a:t>Conceptually, descriptively and analytically misogyny is a word that uniquely connotes gender-based oppression.</a:t>
            </a:r>
          </a:p>
          <a:p>
            <a:endParaRPr lang="en-GB" sz="2400" dirty="0">
              <a:latin typeface="Calibri" panose="020F0502020204030204" pitchFamily="34" charset="0"/>
              <a:ea typeface="Calibri" panose="020F0502020204030204" pitchFamily="34" charset="0"/>
              <a:cs typeface="Calibri" panose="020F0502020204030204" pitchFamily="34" charset="0"/>
            </a:endParaRPr>
          </a:p>
          <a:p>
            <a:pPr algn="ctr"/>
            <a:r>
              <a:rPr lang="en-GB" sz="2400" dirty="0">
                <a:effectLst/>
                <a:latin typeface="Calibri" panose="020F0502020204030204" pitchFamily="34" charset="0"/>
                <a:ea typeface="Calibri" panose="020F0502020204030204" pitchFamily="34" charset="0"/>
                <a:cs typeface="Calibri" panose="020F0502020204030204" pitchFamily="34" charset="0"/>
              </a:rPr>
              <a:t>Naïve version: </a:t>
            </a:r>
            <a:r>
              <a:rPr lang="en-GB" sz="1800" dirty="0">
                <a:effectLst/>
                <a:latin typeface="Calibri" panose="020F0502020204030204" pitchFamily="34" charset="0"/>
                <a:ea typeface="Calibri" panose="020F0502020204030204" pitchFamily="34" charset="0"/>
              </a:rPr>
              <a:t> </a:t>
            </a:r>
            <a:r>
              <a:rPr lang="en-GB" sz="2400" i="1" dirty="0">
                <a:effectLst/>
                <a:latin typeface="Calibri" panose="020F0502020204030204" pitchFamily="34" charset="0"/>
                <a:ea typeface="Calibri" panose="020F0502020204030204" pitchFamily="34" charset="0"/>
              </a:rPr>
              <a:t>individual</a:t>
            </a:r>
            <a:r>
              <a:rPr lang="en-GB" sz="2400" dirty="0">
                <a:effectLst/>
                <a:latin typeface="Calibri" panose="020F0502020204030204" pitchFamily="34" charset="0"/>
                <a:ea typeface="Calibri" panose="020F0502020204030204" pitchFamily="34" charset="0"/>
              </a:rPr>
              <a:t> hatred or hostility felt towards women </a:t>
            </a:r>
            <a:r>
              <a:rPr lang="en-GB" sz="2400" i="1" dirty="0">
                <a:effectLst/>
                <a:latin typeface="Calibri" panose="020F0502020204030204" pitchFamily="34" charset="0"/>
                <a:ea typeface="Calibri" panose="020F0502020204030204" pitchFamily="34" charset="0"/>
              </a:rPr>
              <a:t>as</a:t>
            </a:r>
            <a:r>
              <a:rPr lang="en-GB" sz="2400" dirty="0">
                <a:effectLst/>
                <a:latin typeface="Calibri" panose="020F0502020204030204" pitchFamily="34" charset="0"/>
                <a:ea typeface="Calibri" panose="020F0502020204030204" pitchFamily="34" charset="0"/>
              </a:rPr>
              <a:t> women</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9582248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5F3B3CD-4727-A160-7049-D79775C27504}"/>
              </a:ext>
            </a:extLst>
          </p:cNvPr>
          <p:cNvSpPr txBox="1"/>
          <p:nvPr/>
        </p:nvSpPr>
        <p:spPr>
          <a:xfrm>
            <a:off x="1103586" y="1839309"/>
            <a:ext cx="10205545" cy="3785652"/>
          </a:xfrm>
          <a:prstGeom prst="rect">
            <a:avLst/>
          </a:prstGeom>
          <a:noFill/>
        </p:spPr>
        <p:txBody>
          <a:bodyPr wrap="square" rtlCol="0">
            <a:spAutoFit/>
          </a:bodyPr>
          <a:lstStyle/>
          <a:p>
            <a:pPr algn="just"/>
            <a:r>
              <a:rPr lang="en-GB" sz="2400" dirty="0">
                <a:effectLst/>
                <a:latin typeface="Calibri" panose="020F0502020204030204" pitchFamily="34" charset="0"/>
                <a:ea typeface="Calibri" panose="020F0502020204030204" pitchFamily="34" charset="0"/>
              </a:rPr>
              <a:t>narrow psychological understanding of misogyny overlooks the objective structures that support and diffuse misogyny throughout society and the online environment; and makes the diagnosis of misogyny difficult to make</a:t>
            </a:r>
            <a:r>
              <a:rPr lang="en-GB" sz="2400" dirty="0">
                <a:effectLst/>
              </a:rPr>
              <a:t> </a:t>
            </a:r>
          </a:p>
          <a:p>
            <a:pPr algn="just"/>
            <a:endParaRPr lang="en-GB" sz="2400" dirty="0"/>
          </a:p>
          <a:p>
            <a:pPr algn="just"/>
            <a:r>
              <a:rPr lang="en-GB" sz="2400" dirty="0"/>
              <a:t>Another problem: </a:t>
            </a:r>
          </a:p>
          <a:p>
            <a:pPr algn="just"/>
            <a:endParaRPr lang="en-GB" sz="2400" dirty="0"/>
          </a:p>
          <a:p>
            <a:pPr algn="just"/>
            <a:r>
              <a:rPr lang="en-GB" sz="2400" dirty="0">
                <a:effectLst/>
                <a:latin typeface="Calibri" panose="020F0502020204030204" pitchFamily="34" charset="0"/>
                <a:ea typeface="Calibri" panose="020F0502020204030204" pitchFamily="34" charset="0"/>
              </a:rPr>
              <a:t>The naïve view also obscures the idea that the misogynist does not always hate all women: some women succeed in not arousing or inciting misogyny (women on the right: Taylor-Greene, </a:t>
            </a:r>
            <a:r>
              <a:rPr lang="en-GB" sz="2400" dirty="0" err="1">
                <a:effectLst/>
                <a:latin typeface="Calibri" panose="020F0502020204030204" pitchFamily="34" charset="0"/>
                <a:ea typeface="Calibri" panose="020F0502020204030204" pitchFamily="34" charset="0"/>
              </a:rPr>
              <a:t>Beobart</a:t>
            </a:r>
            <a:r>
              <a:rPr lang="en-GB" sz="2400" dirty="0">
                <a:effectLst/>
                <a:latin typeface="Calibri" panose="020F0502020204030204" pitchFamily="34" charset="0"/>
                <a:ea typeface="Calibri" panose="020F0502020204030204" pitchFamily="34" charset="0"/>
              </a:rPr>
              <a:t>, Thatcher) but male admiration – and so do well in patriarchal structures</a:t>
            </a:r>
            <a:r>
              <a:rPr lang="en-GB" sz="2400" dirty="0">
                <a:effectLst/>
              </a:rPr>
              <a:t> </a:t>
            </a:r>
            <a:endParaRPr lang="en-GB" sz="2400" dirty="0"/>
          </a:p>
        </p:txBody>
      </p:sp>
    </p:spTree>
    <p:extLst>
      <p:ext uri="{BB962C8B-B14F-4D97-AF65-F5344CB8AC3E}">
        <p14:creationId xmlns:p14="http://schemas.microsoft.com/office/powerpoint/2010/main" val="2093806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A2DDCCA-3A93-342E-0C31-3FB2B6BDFCC9}"/>
              </a:ext>
            </a:extLst>
          </p:cNvPr>
          <p:cNvSpPr txBox="1"/>
          <p:nvPr/>
        </p:nvSpPr>
        <p:spPr>
          <a:xfrm>
            <a:off x="1692876" y="1853513"/>
            <a:ext cx="8638793" cy="2246769"/>
          </a:xfrm>
          <a:prstGeom prst="rect">
            <a:avLst/>
          </a:prstGeom>
          <a:noFill/>
        </p:spPr>
        <p:txBody>
          <a:bodyPr wrap="square" rtlCol="0">
            <a:spAutoFit/>
          </a:bodyPr>
          <a:lstStyle/>
          <a:p>
            <a:r>
              <a:rPr lang="en-GB" sz="2800" dirty="0">
                <a:effectLst/>
                <a:latin typeface="Calibri" panose="020F0502020204030204" pitchFamily="34" charset="0"/>
                <a:ea typeface="Calibri" panose="020F0502020204030204" pitchFamily="34" charset="0"/>
              </a:rPr>
              <a:t>Misogyny, realistically defined, is the manifestation of patriarchal ideology. It is ‘</a:t>
            </a:r>
            <a:r>
              <a:rPr lang="en-GB" sz="2800" i="1" dirty="0">
                <a:effectLst/>
                <a:latin typeface="Calibri" panose="020F0502020204030204" pitchFamily="34" charset="0"/>
                <a:ea typeface="Calibri" panose="020F0502020204030204" pitchFamily="34" charset="0"/>
              </a:rPr>
              <a:t>the system that operates within a patriarchal social order to police and enforce women’s subordination and to uphold male dominanc</a:t>
            </a:r>
            <a:r>
              <a:rPr lang="en-GB" sz="2800" dirty="0">
                <a:effectLst/>
                <a:latin typeface="Calibri" panose="020F0502020204030204" pitchFamily="34" charset="0"/>
                <a:ea typeface="Calibri" panose="020F0502020204030204" pitchFamily="34" charset="0"/>
              </a:rPr>
              <a:t>e’. </a:t>
            </a:r>
            <a:r>
              <a:rPr lang="en-GB" sz="2800" dirty="0">
                <a:latin typeface="Calibri" panose="020F0502020204030204" pitchFamily="34" charset="0"/>
                <a:ea typeface="Calibri" panose="020F0502020204030204" pitchFamily="34" charset="0"/>
              </a:rPr>
              <a:t>Manne, 2018</a:t>
            </a:r>
            <a:endParaRPr lang="en-GB" sz="2800" dirty="0"/>
          </a:p>
        </p:txBody>
      </p:sp>
    </p:spTree>
    <p:extLst>
      <p:ext uri="{BB962C8B-B14F-4D97-AF65-F5344CB8AC3E}">
        <p14:creationId xmlns:p14="http://schemas.microsoft.com/office/powerpoint/2010/main" val="33841040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5A64757-AF70-0171-1921-483499DD0F91}"/>
              </a:ext>
            </a:extLst>
          </p:cNvPr>
          <p:cNvSpPr txBox="1"/>
          <p:nvPr/>
        </p:nvSpPr>
        <p:spPr>
          <a:xfrm>
            <a:off x="2137719" y="2557848"/>
            <a:ext cx="8464378" cy="3816429"/>
          </a:xfrm>
          <a:prstGeom prst="rect">
            <a:avLst/>
          </a:prstGeom>
          <a:noFill/>
        </p:spPr>
        <p:txBody>
          <a:bodyPr wrap="square" rtlCol="0">
            <a:spAutoFit/>
          </a:bodyPr>
          <a:lstStyle/>
          <a:p>
            <a:pPr algn="just"/>
            <a:r>
              <a:rPr lang="en-GB" sz="2800" dirty="0">
                <a:effectLst/>
                <a:latin typeface="Calibri" panose="020F0502020204030204" pitchFamily="34" charset="0"/>
                <a:ea typeface="Calibri" panose="020F0502020204030204" pitchFamily="34" charset="0"/>
                <a:cs typeface="Calibri" panose="020F0502020204030204" pitchFamily="34" charset="0"/>
              </a:rPr>
              <a:t>A psychologistic interpretation of misogyny reduces it to a phobia or a pathology when it is a </a:t>
            </a:r>
            <a:r>
              <a:rPr lang="en-GB" sz="2800" b="1" dirty="0">
                <a:effectLst/>
                <a:latin typeface="Calibri" panose="020F0502020204030204" pitchFamily="34" charset="0"/>
                <a:ea typeface="Calibri" panose="020F0502020204030204" pitchFamily="34" charset="0"/>
                <a:cs typeface="Calibri" panose="020F0502020204030204" pitchFamily="34" charset="0"/>
              </a:rPr>
              <a:t>systematic</a:t>
            </a:r>
            <a:r>
              <a:rPr lang="en-GB" sz="2800" dirty="0">
                <a:effectLst/>
                <a:latin typeface="Calibri" panose="020F0502020204030204" pitchFamily="34" charset="0"/>
                <a:ea typeface="Calibri" panose="020F0502020204030204" pitchFamily="34" charset="0"/>
                <a:cs typeface="Calibri" panose="020F0502020204030204" pitchFamily="34" charset="0"/>
              </a:rPr>
              <a:t> and </a:t>
            </a:r>
            <a:r>
              <a:rPr lang="en-GB" sz="2800" b="1" dirty="0">
                <a:effectLst/>
                <a:latin typeface="Calibri" panose="020F0502020204030204" pitchFamily="34" charset="0"/>
                <a:ea typeface="Calibri" panose="020F0502020204030204" pitchFamily="34" charset="0"/>
                <a:cs typeface="Calibri" panose="020F0502020204030204" pitchFamily="34" charset="0"/>
              </a:rPr>
              <a:t>predictable</a:t>
            </a:r>
            <a:r>
              <a:rPr lang="en-GB" sz="2800" dirty="0">
                <a:effectLst/>
                <a:latin typeface="Calibri" panose="020F0502020204030204" pitchFamily="34" charset="0"/>
                <a:ea typeface="Calibri" panose="020F0502020204030204" pitchFamily="34" charset="0"/>
                <a:cs typeface="Calibri" panose="020F0502020204030204" pitchFamily="34" charset="0"/>
              </a:rPr>
              <a:t> manifestation of social power relations that are governed by patriarchy. </a:t>
            </a:r>
          </a:p>
          <a:p>
            <a:pPr algn="just"/>
            <a:endParaRPr lang="en-GB" sz="2800" dirty="0">
              <a:latin typeface="Calibri" panose="020F0502020204030204" pitchFamily="34" charset="0"/>
              <a:ea typeface="Calibri" panose="020F0502020204030204" pitchFamily="34" charset="0"/>
              <a:cs typeface="Calibri" panose="020F0502020204030204" pitchFamily="34" charset="0"/>
            </a:endParaRPr>
          </a:p>
          <a:p>
            <a:pPr algn="just"/>
            <a:r>
              <a:rPr lang="en-GB" sz="2800" dirty="0">
                <a:latin typeface="Calibri" panose="020F0502020204030204" pitchFamily="34" charset="0"/>
                <a:ea typeface="Calibri" panose="020F0502020204030204" pitchFamily="34" charset="0"/>
                <a:cs typeface="Calibri" panose="020F0502020204030204" pitchFamily="34" charset="0"/>
              </a:rPr>
              <a:t>It targets women who fail in their roles </a:t>
            </a:r>
            <a:r>
              <a:rPr lang="en-GB" sz="2800" dirty="0">
                <a:effectLst/>
                <a:latin typeface="Calibri" panose="020F0502020204030204" pitchFamily="34" charset="0"/>
                <a:ea typeface="Calibri" panose="020F0502020204030204" pitchFamily="34" charset="0"/>
              </a:rPr>
              <a:t>as loving, caring, attentive, sensitive, subordinates</a:t>
            </a:r>
            <a:r>
              <a:rPr lang="en-GB" sz="2800" dirty="0">
                <a:effectLst/>
              </a:rPr>
              <a:t> .</a:t>
            </a:r>
            <a:endParaRPr lang="en-GB" sz="2800" dirty="0">
              <a:latin typeface="Calibri" panose="020F0502020204030204" pitchFamily="34" charset="0"/>
              <a:ea typeface="Calibri" panose="020F0502020204030204" pitchFamily="34" charset="0"/>
              <a:cs typeface="Calibri" panose="020F0502020204030204" pitchFamily="34" charset="0"/>
            </a:endParaRPr>
          </a:p>
          <a:p>
            <a:pPr algn="just"/>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2714151453"/>
      </p:ext>
    </p:extLst>
  </p:cSld>
  <p:clrMapOvr>
    <a:masterClrMapping/>
  </p:clrMapOvr>
</p:sld>
</file>

<file path=ppt/theme/theme1.xml><?xml version="1.0" encoding="utf-8"?>
<a:theme xmlns:a="http://schemas.openxmlformats.org/drawingml/2006/main" name="GestaltVTI">
  <a:themeElements>
    <a:clrScheme name="AnalogousFromLightSeedLeftStep">
      <a:dk1>
        <a:srgbClr val="000000"/>
      </a:dk1>
      <a:lt1>
        <a:srgbClr val="FFFFFF"/>
      </a:lt1>
      <a:dk2>
        <a:srgbClr val="3C2441"/>
      </a:dk2>
      <a:lt2>
        <a:srgbClr val="E2E5E8"/>
      </a:lt2>
      <a:accent1>
        <a:srgbClr val="C49B6D"/>
      </a:accent1>
      <a:accent2>
        <a:srgbClr val="C67B72"/>
      </a:accent2>
      <a:accent3>
        <a:srgbClr val="D18CA1"/>
      </a:accent3>
      <a:accent4>
        <a:srgbClr val="C672B0"/>
      </a:accent4>
      <a:accent5>
        <a:srgbClr val="C78CD1"/>
      </a:accent5>
      <a:accent6>
        <a:srgbClr val="9772C6"/>
      </a:accent6>
      <a:hlink>
        <a:srgbClr val="6184AA"/>
      </a:hlink>
      <a:folHlink>
        <a:srgbClr val="7F7F7F"/>
      </a:folHlink>
    </a:clrScheme>
    <a:fontScheme name="Bierstadt">
      <a:majorFont>
        <a:latin typeface="Bierstadt"/>
        <a:ea typeface=""/>
        <a:cs typeface=""/>
      </a:majorFont>
      <a:minorFont>
        <a:latin typeface="Bierstad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estaltVTI" id="{4F87C71D-53D1-4B71-BF97-FD0EA4B25665}" vid="{A110AFC4-8D8A-4C02-8885-7BA370B379B5}"/>
    </a:ext>
  </a:extLst>
</a:theme>
</file>

<file path=docProps/app.xml><?xml version="1.0" encoding="utf-8"?>
<Properties xmlns="http://schemas.openxmlformats.org/officeDocument/2006/extended-properties" xmlns:vt="http://schemas.openxmlformats.org/officeDocument/2006/docPropsVTypes">
  <TotalTime>101</TotalTime>
  <Words>1115</Words>
  <Application>Microsoft Macintosh PowerPoint</Application>
  <PresentationFormat>Widescreen</PresentationFormat>
  <Paragraphs>81</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Bierstadt</vt:lpstr>
      <vt:lpstr>Calibri</vt:lpstr>
      <vt:lpstr>Helvetica</vt:lpstr>
      <vt:lpstr>GestaltVTI</vt:lpstr>
      <vt:lpstr>Digital Online Code of Practice For the Protection of VAWG: Feminist Philosophy as Postdigital Method </vt:lpstr>
      <vt:lpstr> Miranda Fricker   Epistemic Injustice. The Power and Ethics of Knowing (2007)  Violence Against Women and Girls (VAWG) Code of Practice   </vt:lpstr>
      <vt:lpstr> In the UK, one in three women have experienced online abuse or harassment on social media or another online platform, 62% of which is experienced by young women.   1 in 6 experienced this abuse from a partner or ex-partner.   4 in 5 victims of online grooming offences are girls. Black women are 84% more likely to experience this abuse than white women.   The Internet is a critical part of the widespread and systemic structural discrimination and gender-based violence against women and girls.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Epistemic injustice  testimonial injustice occurs when ‘prejudice causes a hearer to give a deflated level of credibility to a speaker’s word </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Digital Online Code of Practice For the Protection of VAWG: Feminist Philosophy as Postdigital Method </dc:title>
  <dc:creator>Alison MacKenzie</dc:creator>
  <cp:lastModifiedBy>Alison MacKenzie</cp:lastModifiedBy>
  <cp:revision>2</cp:revision>
  <dcterms:created xsi:type="dcterms:W3CDTF">2022-10-26T13:03:15Z</dcterms:created>
  <dcterms:modified xsi:type="dcterms:W3CDTF">2022-10-26T14:44:27Z</dcterms:modified>
</cp:coreProperties>
</file>