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71" r:id="rId3"/>
    <p:sldId id="281" r:id="rId4"/>
    <p:sldId id="272" r:id="rId5"/>
    <p:sldId id="258" r:id="rId6"/>
    <p:sldId id="260" r:id="rId7"/>
    <p:sldId id="263" r:id="rId8"/>
    <p:sldId id="282" r:id="rId9"/>
    <p:sldId id="283" r:id="rId10"/>
    <p:sldId id="264" r:id="rId11"/>
    <p:sldId id="278" r:id="rId12"/>
    <p:sldId id="28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94249" autoAdjust="0"/>
  </p:normalViewPr>
  <p:slideViewPr>
    <p:cSldViewPr snapToGrid="0">
      <p:cViewPr varScale="1">
        <p:scale>
          <a:sx n="89" d="100"/>
          <a:sy n="89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AF900-1431-4BA3-A2A1-D653615004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76525D-A538-4595-82FA-A429C93A6AFF}">
      <dgm:prSet/>
      <dgm:spPr/>
      <dgm:t>
        <a:bodyPr/>
        <a:lstStyle/>
        <a:p>
          <a:r>
            <a:rPr lang="hr-HR"/>
            <a:t>= oblik obrazovanja u kojem se proces poučavanja i učenja odvija u virtualnom okruženju</a:t>
          </a:r>
          <a:endParaRPr lang="en-US"/>
        </a:p>
      </dgm:t>
    </dgm:pt>
    <dgm:pt modelId="{D2C83463-2B31-481F-89A3-018FA49BBC9C}" type="parTrans" cxnId="{EE33A9F5-EF77-4AA4-AB19-23D5C00B704B}">
      <dgm:prSet/>
      <dgm:spPr/>
      <dgm:t>
        <a:bodyPr/>
        <a:lstStyle/>
        <a:p>
          <a:endParaRPr lang="en-US"/>
        </a:p>
      </dgm:t>
    </dgm:pt>
    <dgm:pt modelId="{7F7A2E8D-A525-4496-B382-E60BD482D354}" type="sibTrans" cxnId="{EE33A9F5-EF77-4AA4-AB19-23D5C00B704B}">
      <dgm:prSet/>
      <dgm:spPr/>
      <dgm:t>
        <a:bodyPr/>
        <a:lstStyle/>
        <a:p>
          <a:endParaRPr lang="en-US"/>
        </a:p>
      </dgm:t>
    </dgm:pt>
    <dgm:pt modelId="{FAE40A33-1E2F-4D3A-AB8A-0E74AF561B65}">
      <dgm:prSet/>
      <dgm:spPr/>
      <dgm:t>
        <a:bodyPr/>
        <a:lstStyle/>
        <a:p>
          <a:r>
            <a:rPr lang="hr-HR"/>
            <a:t>- uz podršku virtualnih tehnologija</a:t>
          </a:r>
          <a:endParaRPr lang="en-US"/>
        </a:p>
      </dgm:t>
    </dgm:pt>
    <dgm:pt modelId="{EA6877CC-010F-4258-B086-2CF04475A612}" type="parTrans" cxnId="{7387013C-E4F5-4459-BD24-2D520CA39037}">
      <dgm:prSet/>
      <dgm:spPr/>
      <dgm:t>
        <a:bodyPr/>
        <a:lstStyle/>
        <a:p>
          <a:endParaRPr lang="en-US"/>
        </a:p>
      </dgm:t>
    </dgm:pt>
    <dgm:pt modelId="{7AFE5A63-3861-41E2-AA81-98F1FA03023B}" type="sibTrans" cxnId="{7387013C-E4F5-4459-BD24-2D520CA39037}">
      <dgm:prSet/>
      <dgm:spPr/>
      <dgm:t>
        <a:bodyPr/>
        <a:lstStyle/>
        <a:p>
          <a:endParaRPr lang="en-US"/>
        </a:p>
      </dgm:t>
    </dgm:pt>
    <dgm:pt modelId="{897153C7-E30D-4F18-B956-5192917625E5}">
      <dgm:prSet/>
      <dgm:spPr/>
      <dgm:t>
        <a:bodyPr/>
        <a:lstStyle/>
        <a:p>
          <a:r>
            <a:rPr lang="hr-HR"/>
            <a:t>- učitelj i učenici su fizički odvojeni</a:t>
          </a:r>
          <a:endParaRPr lang="en-US"/>
        </a:p>
      </dgm:t>
    </dgm:pt>
    <dgm:pt modelId="{76B57FC1-1E5F-4D47-A7E2-F2EFE596012A}" type="parTrans" cxnId="{97E6CA2E-91B7-4FB2-8B4F-8527AB86EB4F}">
      <dgm:prSet/>
      <dgm:spPr/>
      <dgm:t>
        <a:bodyPr/>
        <a:lstStyle/>
        <a:p>
          <a:endParaRPr lang="en-US"/>
        </a:p>
      </dgm:t>
    </dgm:pt>
    <dgm:pt modelId="{B8D9984B-85C2-4680-92E7-047CDFA3A488}" type="sibTrans" cxnId="{97E6CA2E-91B7-4FB2-8B4F-8527AB86EB4F}">
      <dgm:prSet/>
      <dgm:spPr/>
      <dgm:t>
        <a:bodyPr/>
        <a:lstStyle/>
        <a:p>
          <a:endParaRPr lang="en-US"/>
        </a:p>
      </dgm:t>
    </dgm:pt>
    <dgm:pt modelId="{2DB1BAC6-536F-4010-9D6B-7C0555A8C71D}" type="pres">
      <dgm:prSet presAssocID="{AE6AF900-1431-4BA3-A2A1-D653615004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E1AE0DA-5972-4B31-BB86-2F80170DFA11}" type="pres">
      <dgm:prSet presAssocID="{BD76525D-A538-4595-82FA-A429C93A6A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4B2348-5991-4529-9BA7-54B95D8A07D0}" type="pres">
      <dgm:prSet presAssocID="{7F7A2E8D-A525-4496-B382-E60BD482D354}" presName="spacer" presStyleCnt="0"/>
      <dgm:spPr/>
    </dgm:pt>
    <dgm:pt modelId="{796E1EC0-0336-4886-8878-23FFB0B0CD82}" type="pres">
      <dgm:prSet presAssocID="{FAE40A33-1E2F-4D3A-AB8A-0E74AF561B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C81BF5-3B72-46F8-B45A-07788C9829EE}" type="pres">
      <dgm:prSet presAssocID="{7AFE5A63-3861-41E2-AA81-98F1FA03023B}" presName="spacer" presStyleCnt="0"/>
      <dgm:spPr/>
    </dgm:pt>
    <dgm:pt modelId="{80AA5375-D188-425B-93CD-2B39ED0F3CA5}" type="pres">
      <dgm:prSet presAssocID="{897153C7-E30D-4F18-B956-5192917625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AD55A74-5FF7-4070-BC22-D90A2A89E63A}" type="presOf" srcId="{897153C7-E30D-4F18-B956-5192917625E5}" destId="{80AA5375-D188-425B-93CD-2B39ED0F3CA5}" srcOrd="0" destOrd="0" presId="urn:microsoft.com/office/officeart/2005/8/layout/vList2"/>
    <dgm:cxn modelId="{97E6CA2E-91B7-4FB2-8B4F-8527AB86EB4F}" srcId="{AE6AF900-1431-4BA3-A2A1-D65361500487}" destId="{897153C7-E30D-4F18-B956-5192917625E5}" srcOrd="2" destOrd="0" parTransId="{76B57FC1-1E5F-4D47-A7E2-F2EFE596012A}" sibTransId="{B8D9984B-85C2-4680-92E7-047CDFA3A488}"/>
    <dgm:cxn modelId="{CA07A548-D26B-4367-BA8D-601BD0D4E778}" type="presOf" srcId="{AE6AF900-1431-4BA3-A2A1-D65361500487}" destId="{2DB1BAC6-536F-4010-9D6B-7C0555A8C71D}" srcOrd="0" destOrd="0" presId="urn:microsoft.com/office/officeart/2005/8/layout/vList2"/>
    <dgm:cxn modelId="{EE33A9F5-EF77-4AA4-AB19-23D5C00B704B}" srcId="{AE6AF900-1431-4BA3-A2A1-D65361500487}" destId="{BD76525D-A538-4595-82FA-A429C93A6AFF}" srcOrd="0" destOrd="0" parTransId="{D2C83463-2B31-481F-89A3-018FA49BBC9C}" sibTransId="{7F7A2E8D-A525-4496-B382-E60BD482D354}"/>
    <dgm:cxn modelId="{686D552A-F947-463B-93A2-30544A310A0F}" type="presOf" srcId="{FAE40A33-1E2F-4D3A-AB8A-0E74AF561B65}" destId="{796E1EC0-0336-4886-8878-23FFB0B0CD82}" srcOrd="0" destOrd="0" presId="urn:microsoft.com/office/officeart/2005/8/layout/vList2"/>
    <dgm:cxn modelId="{7387013C-E4F5-4459-BD24-2D520CA39037}" srcId="{AE6AF900-1431-4BA3-A2A1-D65361500487}" destId="{FAE40A33-1E2F-4D3A-AB8A-0E74AF561B65}" srcOrd="1" destOrd="0" parTransId="{EA6877CC-010F-4258-B086-2CF04475A612}" sibTransId="{7AFE5A63-3861-41E2-AA81-98F1FA03023B}"/>
    <dgm:cxn modelId="{BDEA4429-477D-47A4-9166-370115ECB3E4}" type="presOf" srcId="{BD76525D-A538-4595-82FA-A429C93A6AFF}" destId="{4E1AE0DA-5972-4B31-BB86-2F80170DFA11}" srcOrd="0" destOrd="0" presId="urn:microsoft.com/office/officeart/2005/8/layout/vList2"/>
    <dgm:cxn modelId="{20EA4AF5-C727-43B9-9096-0F17006829F5}" type="presParOf" srcId="{2DB1BAC6-536F-4010-9D6B-7C0555A8C71D}" destId="{4E1AE0DA-5972-4B31-BB86-2F80170DFA11}" srcOrd="0" destOrd="0" presId="urn:microsoft.com/office/officeart/2005/8/layout/vList2"/>
    <dgm:cxn modelId="{66D858F8-2E48-44F7-8F98-D46FD5A89F69}" type="presParOf" srcId="{2DB1BAC6-536F-4010-9D6B-7C0555A8C71D}" destId="{9E4B2348-5991-4529-9BA7-54B95D8A07D0}" srcOrd="1" destOrd="0" presId="urn:microsoft.com/office/officeart/2005/8/layout/vList2"/>
    <dgm:cxn modelId="{41FAEFEE-FA6B-46B6-B17E-97BC192590D1}" type="presParOf" srcId="{2DB1BAC6-536F-4010-9D6B-7C0555A8C71D}" destId="{796E1EC0-0336-4886-8878-23FFB0B0CD82}" srcOrd="2" destOrd="0" presId="urn:microsoft.com/office/officeart/2005/8/layout/vList2"/>
    <dgm:cxn modelId="{8E44F03D-D643-46F8-92A8-B30961138CD7}" type="presParOf" srcId="{2DB1BAC6-536F-4010-9D6B-7C0555A8C71D}" destId="{6EC81BF5-3B72-46F8-B45A-07788C9829EE}" srcOrd="3" destOrd="0" presId="urn:microsoft.com/office/officeart/2005/8/layout/vList2"/>
    <dgm:cxn modelId="{2F46569C-ED1B-4559-87E9-FE31AF1AEE6C}" type="presParOf" srcId="{2DB1BAC6-536F-4010-9D6B-7C0555A8C71D}" destId="{80AA5375-D188-425B-93CD-2B39ED0F3C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CBAAF-7F64-46BA-A777-855B2AA985D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C1F5E55-973F-4D80-B6F6-1519B0BBE340}" type="parTrans" cxnId="{FDC6A8B9-853C-4775-A487-88CF9A267FE6}">
      <dgm:prSet/>
      <dgm:spPr/>
      <dgm:t>
        <a:bodyPr/>
        <a:lstStyle/>
        <a:p>
          <a:endParaRPr lang="hr-HR"/>
        </a:p>
      </dgm:t>
    </dgm:pt>
    <dgm:pt modelId="{04069768-8259-4D6A-806F-E37BD5CF5B40}">
      <dgm:prSet phldrT="[Tekst]"/>
      <dgm:spPr/>
      <dgm:t>
        <a:bodyPr/>
        <a:lstStyle/>
        <a:p>
          <a:r>
            <a:rPr lang="hr-HR" noProof="0" dirty="0"/>
            <a:t>identifikacija mogućih prepreka</a:t>
          </a:r>
        </a:p>
      </dgm:t>
    </dgm:pt>
    <dgm:pt modelId="{94ACB6C7-C547-4F6D-8909-3C329450D908}" type="sibTrans" cxnId="{FDC6A8B9-853C-4775-A487-88CF9A267FE6}">
      <dgm:prSet/>
      <dgm:spPr/>
      <dgm:t>
        <a:bodyPr/>
        <a:lstStyle/>
        <a:p>
          <a:endParaRPr lang="hr-HR"/>
        </a:p>
      </dgm:t>
    </dgm:pt>
    <dgm:pt modelId="{67CDE4CC-A5DA-4697-84A8-7CA0E72FFD4B}" type="parTrans" cxnId="{BE08569F-F6B2-4AF5-A5C2-6DF9F4F2CF65}">
      <dgm:prSet/>
      <dgm:spPr/>
      <dgm:t>
        <a:bodyPr/>
        <a:lstStyle/>
        <a:p>
          <a:endParaRPr lang="hr-HR"/>
        </a:p>
      </dgm:t>
    </dgm:pt>
    <dgm:pt modelId="{E20BD294-CF6D-4466-9466-B57A0D62642F}">
      <dgm:prSet phldrT="[Tekst]"/>
      <dgm:spPr/>
      <dgm:t>
        <a:bodyPr/>
        <a:lstStyle/>
        <a:p>
          <a:r>
            <a:rPr lang="hr-HR" dirty="0"/>
            <a:t>planiranje korištenja digitalnih alata i uređaja</a:t>
          </a:r>
        </a:p>
      </dgm:t>
    </dgm:pt>
    <dgm:pt modelId="{A12B2210-3A38-4180-8FB0-ACFE3B6D4765}" type="sibTrans" cxnId="{BE08569F-F6B2-4AF5-A5C2-6DF9F4F2CF65}">
      <dgm:prSet/>
      <dgm:spPr/>
      <dgm:t>
        <a:bodyPr/>
        <a:lstStyle/>
        <a:p>
          <a:endParaRPr lang="hr-HR"/>
        </a:p>
      </dgm:t>
    </dgm:pt>
    <dgm:pt modelId="{11630006-5316-432F-AFF3-F075FB219555}" type="parTrans" cxnId="{88DE9D97-64BA-4A89-993A-A259EDCAD9A7}">
      <dgm:prSet/>
      <dgm:spPr/>
      <dgm:t>
        <a:bodyPr/>
        <a:lstStyle/>
        <a:p>
          <a:endParaRPr lang="hr-HR"/>
        </a:p>
      </dgm:t>
    </dgm:pt>
    <dgm:pt modelId="{00FE04E8-F6B6-4112-96CF-E1C9D67946F9}">
      <dgm:prSet phldrT="[Tekst]"/>
      <dgm:spPr/>
      <dgm:t>
        <a:bodyPr/>
        <a:lstStyle/>
        <a:p>
          <a:r>
            <a:rPr lang="hr-HR" noProof="0" dirty="0"/>
            <a:t>evaluacija nastavnog procesa i efikasnosti digitalnih alata</a:t>
          </a:r>
          <a:endParaRPr lang="en-GB" noProof="0" dirty="0"/>
        </a:p>
      </dgm:t>
    </dgm:pt>
    <dgm:pt modelId="{B6287EAF-E580-44D7-BD7C-F99C4976353B}" type="sibTrans" cxnId="{88DE9D97-64BA-4A89-993A-A259EDCAD9A7}">
      <dgm:prSet/>
      <dgm:spPr/>
      <dgm:t>
        <a:bodyPr/>
        <a:lstStyle/>
        <a:p>
          <a:endParaRPr lang="hr-HR"/>
        </a:p>
      </dgm:t>
    </dgm:pt>
    <dgm:pt modelId="{DFD7CEBE-F7DF-4F34-8C82-6CE3FCCEA48D}" type="pres">
      <dgm:prSet presAssocID="{E59CBAAF-7F64-46BA-A777-855B2AA985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991AB601-3850-4A1E-BB8C-60A42AE08A3B}" type="pres">
      <dgm:prSet presAssocID="{04069768-8259-4D6A-806F-E37BD5CF5B40}" presName="composite" presStyleCnt="0"/>
      <dgm:spPr/>
    </dgm:pt>
    <dgm:pt modelId="{9A2B6B66-F07F-4F81-B13E-758D69CB5D8A}" type="pres">
      <dgm:prSet presAssocID="{04069768-8259-4D6A-806F-E37BD5CF5B40}" presName="LShape" presStyleLbl="alignNode1" presStyleIdx="0" presStyleCnt="5"/>
      <dgm:spPr>
        <a:solidFill>
          <a:srgbClr val="00B050"/>
        </a:solidFill>
      </dgm:spPr>
    </dgm:pt>
    <dgm:pt modelId="{B45EA83C-5B70-432E-B2E0-DE42432DA252}" type="pres">
      <dgm:prSet presAssocID="{04069768-8259-4D6A-806F-E37BD5CF5B4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69B034-5A90-4C97-A2C7-5490ED921BA7}" type="pres">
      <dgm:prSet presAssocID="{04069768-8259-4D6A-806F-E37BD5CF5B40}" presName="Triangle" presStyleLbl="alignNode1" presStyleIdx="1" presStyleCnt="5"/>
      <dgm:spPr>
        <a:solidFill>
          <a:srgbClr val="00B050"/>
        </a:solidFill>
      </dgm:spPr>
    </dgm:pt>
    <dgm:pt modelId="{5064C7E6-06BC-4F50-978C-77B6C1E0EBCC}" type="pres">
      <dgm:prSet presAssocID="{94ACB6C7-C547-4F6D-8909-3C329450D908}" presName="sibTrans" presStyleCnt="0"/>
      <dgm:spPr/>
    </dgm:pt>
    <dgm:pt modelId="{18BF6B34-17B5-47E5-AD26-932E1F84CF5F}" type="pres">
      <dgm:prSet presAssocID="{94ACB6C7-C547-4F6D-8909-3C329450D908}" presName="space" presStyleCnt="0"/>
      <dgm:spPr/>
    </dgm:pt>
    <dgm:pt modelId="{7C6D6F0C-8379-4A96-8F72-56823831DDFE}" type="pres">
      <dgm:prSet presAssocID="{E20BD294-CF6D-4466-9466-B57A0D62642F}" presName="composite" presStyleCnt="0"/>
      <dgm:spPr/>
    </dgm:pt>
    <dgm:pt modelId="{AB754D38-0235-48B0-B1FB-106493C3D7E6}" type="pres">
      <dgm:prSet presAssocID="{E20BD294-CF6D-4466-9466-B57A0D62642F}" presName="LShape" presStyleLbl="alignNode1" presStyleIdx="2" presStyleCnt="5"/>
      <dgm:spPr>
        <a:solidFill>
          <a:srgbClr val="00B050"/>
        </a:solidFill>
      </dgm:spPr>
    </dgm:pt>
    <dgm:pt modelId="{6DC5963F-6329-44DF-9AD2-7FA2A1F55A7D}" type="pres">
      <dgm:prSet presAssocID="{E20BD294-CF6D-4466-9466-B57A0D62642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AF7E60-3ABA-459F-8CB8-9507D97E782E}" type="pres">
      <dgm:prSet presAssocID="{E20BD294-CF6D-4466-9466-B57A0D62642F}" presName="Triangle" presStyleLbl="alignNode1" presStyleIdx="3" presStyleCnt="5"/>
      <dgm:spPr>
        <a:solidFill>
          <a:srgbClr val="00B050"/>
        </a:solidFill>
      </dgm:spPr>
    </dgm:pt>
    <dgm:pt modelId="{97A79BE5-B27B-4242-B5A9-40B6897BC0B0}" type="pres">
      <dgm:prSet presAssocID="{A12B2210-3A38-4180-8FB0-ACFE3B6D4765}" presName="sibTrans" presStyleCnt="0"/>
      <dgm:spPr/>
    </dgm:pt>
    <dgm:pt modelId="{80D850FA-4446-401E-8E66-DF2FBDD0A201}" type="pres">
      <dgm:prSet presAssocID="{A12B2210-3A38-4180-8FB0-ACFE3B6D4765}" presName="space" presStyleCnt="0"/>
      <dgm:spPr/>
    </dgm:pt>
    <dgm:pt modelId="{7ABACD2F-FF9A-4850-8C7F-A5BAE722F5C8}" type="pres">
      <dgm:prSet presAssocID="{00FE04E8-F6B6-4112-96CF-E1C9D67946F9}" presName="composite" presStyleCnt="0"/>
      <dgm:spPr/>
    </dgm:pt>
    <dgm:pt modelId="{F5F59C40-5BF6-4AA3-B6E0-15F9488E11CA}" type="pres">
      <dgm:prSet presAssocID="{00FE04E8-F6B6-4112-96CF-E1C9D67946F9}" presName="LShape" presStyleLbl="alignNode1" presStyleIdx="4" presStyleCnt="5"/>
      <dgm:spPr>
        <a:solidFill>
          <a:srgbClr val="00B050"/>
        </a:solidFill>
      </dgm:spPr>
    </dgm:pt>
    <dgm:pt modelId="{BABCC8E6-DAEF-4522-B11F-513BD97FD493}" type="pres">
      <dgm:prSet presAssocID="{00FE04E8-F6B6-4112-96CF-E1C9D67946F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934135B-FFFC-401C-809C-94D53B541B0A}" type="presOf" srcId="{04069768-8259-4D6A-806F-E37BD5CF5B40}" destId="{B45EA83C-5B70-432E-B2E0-DE42432DA252}" srcOrd="0" destOrd="0" presId="urn:microsoft.com/office/officeart/2009/3/layout/StepUpProcess"/>
    <dgm:cxn modelId="{0525D47A-0DEC-4E15-9E19-53348809DFD7}" type="presOf" srcId="{00FE04E8-F6B6-4112-96CF-E1C9D67946F9}" destId="{BABCC8E6-DAEF-4522-B11F-513BD97FD493}" srcOrd="0" destOrd="0" presId="urn:microsoft.com/office/officeart/2009/3/layout/StepUpProcess"/>
    <dgm:cxn modelId="{BE08569F-F6B2-4AF5-A5C2-6DF9F4F2CF65}" srcId="{E59CBAAF-7F64-46BA-A777-855B2AA985D5}" destId="{E20BD294-CF6D-4466-9466-B57A0D62642F}" srcOrd="1" destOrd="0" parTransId="{67CDE4CC-A5DA-4697-84A8-7CA0E72FFD4B}" sibTransId="{A12B2210-3A38-4180-8FB0-ACFE3B6D4765}"/>
    <dgm:cxn modelId="{1351DD1D-8456-401A-ACB7-D6BCF211EAC7}" type="presOf" srcId="{E59CBAAF-7F64-46BA-A777-855B2AA985D5}" destId="{DFD7CEBE-F7DF-4F34-8C82-6CE3FCCEA48D}" srcOrd="0" destOrd="0" presId="urn:microsoft.com/office/officeart/2009/3/layout/StepUpProcess"/>
    <dgm:cxn modelId="{FDC6A8B9-853C-4775-A487-88CF9A267FE6}" srcId="{E59CBAAF-7F64-46BA-A777-855B2AA985D5}" destId="{04069768-8259-4D6A-806F-E37BD5CF5B40}" srcOrd="0" destOrd="0" parTransId="{EC1F5E55-973F-4D80-B6F6-1519B0BBE340}" sibTransId="{94ACB6C7-C547-4F6D-8909-3C329450D908}"/>
    <dgm:cxn modelId="{88DE9D97-64BA-4A89-993A-A259EDCAD9A7}" srcId="{E59CBAAF-7F64-46BA-A777-855B2AA985D5}" destId="{00FE04E8-F6B6-4112-96CF-E1C9D67946F9}" srcOrd="2" destOrd="0" parTransId="{11630006-5316-432F-AFF3-F075FB219555}" sibTransId="{B6287EAF-E580-44D7-BD7C-F99C4976353B}"/>
    <dgm:cxn modelId="{0FE6E523-28B8-4D72-802C-E77FA6266D23}" type="presOf" srcId="{E20BD294-CF6D-4466-9466-B57A0D62642F}" destId="{6DC5963F-6329-44DF-9AD2-7FA2A1F55A7D}" srcOrd="0" destOrd="0" presId="urn:microsoft.com/office/officeart/2009/3/layout/StepUpProcess"/>
    <dgm:cxn modelId="{B261F092-38FD-49C2-A023-4B116CBD42B3}" type="presParOf" srcId="{DFD7CEBE-F7DF-4F34-8C82-6CE3FCCEA48D}" destId="{991AB601-3850-4A1E-BB8C-60A42AE08A3B}" srcOrd="0" destOrd="0" presId="urn:microsoft.com/office/officeart/2009/3/layout/StepUpProcess"/>
    <dgm:cxn modelId="{D41A5019-425C-407B-85B4-C0676B376A6E}" type="presParOf" srcId="{991AB601-3850-4A1E-BB8C-60A42AE08A3B}" destId="{9A2B6B66-F07F-4F81-B13E-758D69CB5D8A}" srcOrd="0" destOrd="0" presId="urn:microsoft.com/office/officeart/2009/3/layout/StepUpProcess"/>
    <dgm:cxn modelId="{3491140A-3E22-4CE5-8324-8640891FDFD5}" type="presParOf" srcId="{991AB601-3850-4A1E-BB8C-60A42AE08A3B}" destId="{B45EA83C-5B70-432E-B2E0-DE42432DA252}" srcOrd="1" destOrd="0" presId="urn:microsoft.com/office/officeart/2009/3/layout/StepUpProcess"/>
    <dgm:cxn modelId="{FD517CAF-F671-4195-A509-A5ABB4E0661B}" type="presParOf" srcId="{991AB601-3850-4A1E-BB8C-60A42AE08A3B}" destId="{AD69B034-5A90-4C97-A2C7-5490ED921BA7}" srcOrd="2" destOrd="0" presId="urn:microsoft.com/office/officeart/2009/3/layout/StepUpProcess"/>
    <dgm:cxn modelId="{92E0C9B4-77B5-4838-A329-83706965C7D1}" type="presParOf" srcId="{DFD7CEBE-F7DF-4F34-8C82-6CE3FCCEA48D}" destId="{5064C7E6-06BC-4F50-978C-77B6C1E0EBCC}" srcOrd="1" destOrd="0" presId="urn:microsoft.com/office/officeart/2009/3/layout/StepUpProcess"/>
    <dgm:cxn modelId="{76D3A10F-6A25-4A24-89B5-16E3B5DEE67B}" type="presParOf" srcId="{5064C7E6-06BC-4F50-978C-77B6C1E0EBCC}" destId="{18BF6B34-17B5-47E5-AD26-932E1F84CF5F}" srcOrd="0" destOrd="0" presId="urn:microsoft.com/office/officeart/2009/3/layout/StepUpProcess"/>
    <dgm:cxn modelId="{70F875FD-27E4-43BD-B706-BF8CE9B4F1E2}" type="presParOf" srcId="{DFD7CEBE-F7DF-4F34-8C82-6CE3FCCEA48D}" destId="{7C6D6F0C-8379-4A96-8F72-56823831DDFE}" srcOrd="2" destOrd="0" presId="urn:microsoft.com/office/officeart/2009/3/layout/StepUpProcess"/>
    <dgm:cxn modelId="{05C4CAC6-F705-4EEF-9D16-AF46092776E6}" type="presParOf" srcId="{7C6D6F0C-8379-4A96-8F72-56823831DDFE}" destId="{AB754D38-0235-48B0-B1FB-106493C3D7E6}" srcOrd="0" destOrd="0" presId="urn:microsoft.com/office/officeart/2009/3/layout/StepUpProcess"/>
    <dgm:cxn modelId="{3FE71DCB-BF44-4175-9392-01755B33F44D}" type="presParOf" srcId="{7C6D6F0C-8379-4A96-8F72-56823831DDFE}" destId="{6DC5963F-6329-44DF-9AD2-7FA2A1F55A7D}" srcOrd="1" destOrd="0" presId="urn:microsoft.com/office/officeart/2009/3/layout/StepUpProcess"/>
    <dgm:cxn modelId="{2D1AFDF6-BD61-44DB-B290-702F2D29AFF4}" type="presParOf" srcId="{7C6D6F0C-8379-4A96-8F72-56823831DDFE}" destId="{0CAF7E60-3ABA-459F-8CB8-9507D97E782E}" srcOrd="2" destOrd="0" presId="urn:microsoft.com/office/officeart/2009/3/layout/StepUpProcess"/>
    <dgm:cxn modelId="{4AE455CA-BA55-4919-8007-85D990564788}" type="presParOf" srcId="{DFD7CEBE-F7DF-4F34-8C82-6CE3FCCEA48D}" destId="{97A79BE5-B27B-4242-B5A9-40B6897BC0B0}" srcOrd="3" destOrd="0" presId="urn:microsoft.com/office/officeart/2009/3/layout/StepUpProcess"/>
    <dgm:cxn modelId="{AA8679D3-D2A4-4FDA-AD97-5E5A3DD318DA}" type="presParOf" srcId="{97A79BE5-B27B-4242-B5A9-40B6897BC0B0}" destId="{80D850FA-4446-401E-8E66-DF2FBDD0A201}" srcOrd="0" destOrd="0" presId="urn:microsoft.com/office/officeart/2009/3/layout/StepUpProcess"/>
    <dgm:cxn modelId="{835ECA2C-58F9-4ADF-A83D-E378860B61CF}" type="presParOf" srcId="{DFD7CEBE-F7DF-4F34-8C82-6CE3FCCEA48D}" destId="{7ABACD2F-FF9A-4850-8C7F-A5BAE722F5C8}" srcOrd="4" destOrd="0" presId="urn:microsoft.com/office/officeart/2009/3/layout/StepUpProcess"/>
    <dgm:cxn modelId="{F7AC3B4F-2198-423E-A3D7-75E6BA93B128}" type="presParOf" srcId="{7ABACD2F-FF9A-4850-8C7F-A5BAE722F5C8}" destId="{F5F59C40-5BF6-4AA3-B6E0-15F9488E11CA}" srcOrd="0" destOrd="0" presId="urn:microsoft.com/office/officeart/2009/3/layout/StepUpProcess"/>
    <dgm:cxn modelId="{3A41675B-5499-4CBF-9845-F54937F7BDE7}" type="presParOf" srcId="{7ABACD2F-FF9A-4850-8C7F-A5BAE722F5C8}" destId="{BABCC8E6-DAEF-4522-B11F-513BD97FD49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AE0DA-5972-4B31-BB86-2F80170DFA11}">
      <dsp:nvSpPr>
        <dsp:cNvPr id="0" name=""/>
        <dsp:cNvSpPr/>
      </dsp:nvSpPr>
      <dsp:spPr>
        <a:xfrm>
          <a:off x="0" y="185277"/>
          <a:ext cx="108436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= oblik obrazovanja u kojem se proces poučavanja i učenja odvija u virtualnom okruženju</a:t>
          </a:r>
          <a:endParaRPr lang="en-US" sz="1900" kern="1200"/>
        </a:p>
      </dsp:txBody>
      <dsp:txXfrm>
        <a:off x="22246" y="207523"/>
        <a:ext cx="10799201" cy="411223"/>
      </dsp:txXfrm>
    </dsp:sp>
    <dsp:sp modelId="{796E1EC0-0336-4886-8878-23FFB0B0CD82}">
      <dsp:nvSpPr>
        <dsp:cNvPr id="0" name=""/>
        <dsp:cNvSpPr/>
      </dsp:nvSpPr>
      <dsp:spPr>
        <a:xfrm>
          <a:off x="0" y="695712"/>
          <a:ext cx="108436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- uz podršku virtualnih tehnologija</a:t>
          </a:r>
          <a:endParaRPr lang="en-US" sz="1900" kern="1200"/>
        </a:p>
      </dsp:txBody>
      <dsp:txXfrm>
        <a:off x="22246" y="717958"/>
        <a:ext cx="10799201" cy="411223"/>
      </dsp:txXfrm>
    </dsp:sp>
    <dsp:sp modelId="{80AA5375-D188-425B-93CD-2B39ED0F3CA5}">
      <dsp:nvSpPr>
        <dsp:cNvPr id="0" name=""/>
        <dsp:cNvSpPr/>
      </dsp:nvSpPr>
      <dsp:spPr>
        <a:xfrm>
          <a:off x="0" y="1206147"/>
          <a:ext cx="108436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- učitelj i učenici su fizički odvojeni</a:t>
          </a:r>
          <a:endParaRPr lang="en-US" sz="1900" kern="1200"/>
        </a:p>
      </dsp:txBody>
      <dsp:txXfrm>
        <a:off x="22246" y="1228393"/>
        <a:ext cx="10799201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B6B66-F07F-4F81-B13E-758D69CB5D8A}">
      <dsp:nvSpPr>
        <dsp:cNvPr id="0" name=""/>
        <dsp:cNvSpPr/>
      </dsp:nvSpPr>
      <dsp:spPr>
        <a:xfrm rot="5400000">
          <a:off x="381710" y="1539291"/>
          <a:ext cx="1144101" cy="1903759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EA83C-5B70-432E-B2E0-DE42432DA252}">
      <dsp:nvSpPr>
        <dsp:cNvPr id="0" name=""/>
        <dsp:cNvSpPr/>
      </dsp:nvSpPr>
      <dsp:spPr>
        <a:xfrm>
          <a:off x="190731" y="2108105"/>
          <a:ext cx="1718724" cy="150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noProof="0" dirty="0"/>
            <a:t>identifikacija mogućih prepreka</a:t>
          </a:r>
        </a:p>
      </dsp:txBody>
      <dsp:txXfrm>
        <a:off x="190731" y="2108105"/>
        <a:ext cx="1718724" cy="1506562"/>
      </dsp:txXfrm>
    </dsp:sp>
    <dsp:sp modelId="{AD69B034-5A90-4C97-A2C7-5490ED921BA7}">
      <dsp:nvSpPr>
        <dsp:cNvPr id="0" name=""/>
        <dsp:cNvSpPr/>
      </dsp:nvSpPr>
      <dsp:spPr>
        <a:xfrm>
          <a:off x="1585167" y="1399134"/>
          <a:ext cx="324287" cy="324287"/>
        </a:xfrm>
        <a:prstGeom prst="triangle">
          <a:avLst>
            <a:gd name="adj" fmla="val 10000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54D38-0235-48B0-B1FB-106493C3D7E6}">
      <dsp:nvSpPr>
        <dsp:cNvPr id="0" name=""/>
        <dsp:cNvSpPr/>
      </dsp:nvSpPr>
      <dsp:spPr>
        <a:xfrm rot="5400000">
          <a:off x="2485764" y="1018641"/>
          <a:ext cx="1144101" cy="1903759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5963F-6329-44DF-9AD2-7FA2A1F55A7D}">
      <dsp:nvSpPr>
        <dsp:cNvPr id="0" name=""/>
        <dsp:cNvSpPr/>
      </dsp:nvSpPr>
      <dsp:spPr>
        <a:xfrm>
          <a:off x="2294785" y="1587455"/>
          <a:ext cx="1718724" cy="150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planiranje korištenja digitalnih alata i uređaja</a:t>
          </a:r>
        </a:p>
      </dsp:txBody>
      <dsp:txXfrm>
        <a:off x="2294785" y="1587455"/>
        <a:ext cx="1718724" cy="1506562"/>
      </dsp:txXfrm>
    </dsp:sp>
    <dsp:sp modelId="{0CAF7E60-3ABA-459F-8CB8-9507D97E782E}">
      <dsp:nvSpPr>
        <dsp:cNvPr id="0" name=""/>
        <dsp:cNvSpPr/>
      </dsp:nvSpPr>
      <dsp:spPr>
        <a:xfrm>
          <a:off x="3689222" y="878484"/>
          <a:ext cx="324287" cy="324287"/>
        </a:xfrm>
        <a:prstGeom prst="triangle">
          <a:avLst>
            <a:gd name="adj" fmla="val 10000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59C40-5BF6-4AA3-B6E0-15F9488E11CA}">
      <dsp:nvSpPr>
        <dsp:cNvPr id="0" name=""/>
        <dsp:cNvSpPr/>
      </dsp:nvSpPr>
      <dsp:spPr>
        <a:xfrm rot="5400000">
          <a:off x="4589819" y="497990"/>
          <a:ext cx="1144101" cy="1903759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CC8E6-DAEF-4522-B11F-513BD97FD493}">
      <dsp:nvSpPr>
        <dsp:cNvPr id="0" name=""/>
        <dsp:cNvSpPr/>
      </dsp:nvSpPr>
      <dsp:spPr>
        <a:xfrm>
          <a:off x="4398840" y="1066804"/>
          <a:ext cx="1718724" cy="150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noProof="0" dirty="0"/>
            <a:t>evaluacija nastavnog procesa i efikasnosti digitalnih alata</a:t>
          </a:r>
          <a:endParaRPr lang="en-GB" sz="1700" kern="1200" noProof="0" dirty="0"/>
        </a:p>
      </dsp:txBody>
      <dsp:txXfrm>
        <a:off x="4398840" y="1066804"/>
        <a:ext cx="1718724" cy="1506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451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661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81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4676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264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462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05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956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914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30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80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327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5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02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018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04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October 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5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ransition spd="slow">
    <p:push dir="u"/>
  </p:transition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orms.gle/Jupq7ogZuVrbm3H2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uacp8yg64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akelet.com/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chrome.google.com/webstore/detail/speakit/pgeolalilifpodheeocdmbhehgnkkbak" TargetMode="External"/><Relationship Id="rId7" Type="http://schemas.openxmlformats.org/officeDocument/2006/relationships/hyperlink" Target="https://bookcreator.com/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hyperlink" Target="https://chrome.google.com/webstore/detail/readwrite-for-google/inoeonmfapjbbkmdafoankkfajkcphgd" TargetMode="Externa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hrome.google.com/webstore/detail/google-dictionary-by-goog/mgijmajocgfcbeboacabfgobmjgjcoja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chrome.google.com/webstore/detail/opendyslexic/cdnapgfjopgaggbmfgbiinmmbdcglnam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hyperlink" Target="https://chrome.google.com/webstore/detail/mote-voice-notes-feedback/ajphlblkfpppdpkgokiejbjfohfohhmk" TargetMode="External"/><Relationship Id="rId9" Type="http://schemas.openxmlformats.org/officeDocument/2006/relationships/hyperlink" Target="https://sway.office.com/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DFADFB3-3D44-49A8-AE3B-A87C61607F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9C2B692-8C11-45CC-B66F-931F6062B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0748" y="930139"/>
            <a:ext cx="6017076" cy="1293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DIGITALN</a:t>
            </a:r>
            <a:r>
              <a:rPr lang="hr-HR" sz="40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tehnologija</a:t>
            </a:r>
            <a:br>
              <a:rPr lang="hr-HR" sz="40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VS RAZLIČITOST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E09A3C2-1CD3-47D9-825A-386FBC509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902" y="3004884"/>
            <a:ext cx="6832600" cy="36449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Luka Femec</a:t>
            </a:r>
            <a:r>
              <a:rPr lang="en-US" baseline="30000" dirty="0"/>
              <a:t>1</a:t>
            </a:r>
            <a:r>
              <a:rPr lang="en-US" dirty="0"/>
              <a:t>, Marica Brzica</a:t>
            </a:r>
            <a:r>
              <a:rPr lang="en-US" baseline="30000" dirty="0"/>
              <a:t>2</a:t>
            </a:r>
            <a:endParaRPr lang="en-US" dirty="0"/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aseline="30000" dirty="0"/>
              <a:t>1</a:t>
            </a:r>
            <a:r>
              <a:rPr lang="en-US" dirty="0"/>
              <a:t>Centar za odgoj, obrazovanje i rehabilitaciju Podravsko sunce, Koprivnica, Hrvatska ​</a:t>
            </a:r>
            <a:endParaRPr lang="hr-HR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aseline="30000" dirty="0"/>
              <a:t>2</a:t>
            </a:r>
            <a:r>
              <a:rPr lang="en-US" dirty="0"/>
              <a:t>Osnovna škola Visoka Split​</a:t>
            </a: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Carnet Users Conference 2022​</a:t>
            </a:r>
            <a:endParaRPr lang="hr-HR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26. – 28. listopada 2022., Šibenik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919">
            <a:off x="8504426" y="1359851"/>
            <a:ext cx="3506444" cy="35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26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="" xmlns:a16="http://schemas.microsoft.com/office/drawing/2014/main" id="{EC3BBC63-DC19-41B8-AB81-E30CC21AEB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51CE806-8E34-49A2-BC6E-24C7F4C8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454" y="297061"/>
            <a:ext cx="8610600" cy="129302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zaključka</a:t>
            </a:r>
            <a:r>
              <a:rPr lang="en-US" dirty="0"/>
              <a:t>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50C1794-2335-4FB3-82E0-EE081A89B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945" y="1510620"/>
            <a:ext cx="6071461" cy="534738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900" dirty="0"/>
              <a:t>ne </a:t>
            </a:r>
            <a:r>
              <a:rPr lang="en-US" sz="2900" dirty="0" err="1"/>
              <a:t>postoji</a:t>
            </a:r>
            <a:r>
              <a:rPr lang="en-US" sz="2900" dirty="0"/>
              <a:t> </a:t>
            </a:r>
            <a:r>
              <a:rPr lang="en-US" sz="2900" dirty="0" err="1"/>
              <a:t>najbolji</a:t>
            </a:r>
            <a:r>
              <a:rPr lang="en-US" sz="2900" dirty="0"/>
              <a:t> </a:t>
            </a:r>
            <a:r>
              <a:rPr lang="en-US" sz="2900" dirty="0" err="1"/>
              <a:t>digitalni</a:t>
            </a:r>
            <a:r>
              <a:rPr lang="en-US" sz="2900" dirty="0"/>
              <a:t> </a:t>
            </a:r>
            <a:r>
              <a:rPr lang="en-US" sz="2900" dirty="0" err="1"/>
              <a:t>alat</a:t>
            </a:r>
            <a:r>
              <a:rPr lang="en-US" sz="2900" dirty="0"/>
              <a:t> – </a:t>
            </a:r>
            <a:r>
              <a:rPr lang="en-US" sz="2900" dirty="0" err="1"/>
              <a:t>najbolji</a:t>
            </a:r>
            <a:r>
              <a:rPr lang="en-US" sz="2900" dirty="0"/>
              <a:t> </a:t>
            </a:r>
            <a:r>
              <a:rPr lang="en-US" sz="2900" dirty="0" err="1"/>
              <a:t>alat</a:t>
            </a:r>
            <a:r>
              <a:rPr lang="en-US" sz="2900" dirty="0"/>
              <a:t> je </a:t>
            </a:r>
            <a:r>
              <a:rPr lang="en-US" sz="2900" dirty="0" err="1"/>
              <a:t>onaj</a:t>
            </a:r>
            <a:r>
              <a:rPr lang="en-US" sz="2900" dirty="0"/>
              <a:t> koji </a:t>
            </a:r>
            <a:r>
              <a:rPr lang="en-US" sz="2900" dirty="0" err="1"/>
              <a:t>najbolje</a:t>
            </a:r>
            <a:r>
              <a:rPr lang="en-US" sz="2900" dirty="0"/>
              <a:t> </a:t>
            </a:r>
            <a:r>
              <a:rPr lang="en-US" sz="2900" dirty="0" err="1"/>
              <a:t>odgovara</a:t>
            </a:r>
            <a:r>
              <a:rPr lang="en-US" sz="2900" dirty="0"/>
              <a:t> </a:t>
            </a:r>
            <a:r>
              <a:rPr lang="en-US" sz="2900" dirty="0" err="1"/>
              <a:t>našim</a:t>
            </a:r>
            <a:r>
              <a:rPr lang="en-US" sz="2900" dirty="0"/>
              <a:t> </a:t>
            </a:r>
            <a:r>
              <a:rPr lang="en-US" sz="2900" dirty="0" err="1"/>
              <a:t>učenicima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s </a:t>
            </a:r>
            <a:r>
              <a:rPr lang="en-US" sz="2900" dirty="0" err="1"/>
              <a:t>kojim</a:t>
            </a:r>
            <a:r>
              <a:rPr lang="en-US" sz="2900" dirty="0"/>
              <a:t> </a:t>
            </a:r>
            <a:r>
              <a:rPr lang="en-US" sz="2900" dirty="0" err="1"/>
              <a:t>radeći</a:t>
            </a:r>
            <a:r>
              <a:rPr lang="en-US" sz="2900" dirty="0"/>
              <a:t> se mi </a:t>
            </a:r>
            <a:r>
              <a:rPr lang="en-US" sz="2900" dirty="0" err="1"/>
              <a:t>osjećamo</a:t>
            </a:r>
            <a:r>
              <a:rPr lang="en-US" sz="2900" dirty="0"/>
              <a:t> </a:t>
            </a:r>
            <a:r>
              <a:rPr lang="en-US" sz="2900" dirty="0" err="1"/>
              <a:t>najbolje</a:t>
            </a:r>
            <a:endParaRPr lang="en-US" sz="2900" dirty="0"/>
          </a:p>
          <a:p>
            <a:pPr>
              <a:lnSpc>
                <a:spcPct val="150000"/>
              </a:lnSpc>
            </a:pPr>
            <a:r>
              <a:rPr lang="en-US" sz="2900" dirty="0"/>
              <a:t>ne </a:t>
            </a:r>
            <a:r>
              <a:rPr lang="en-US" sz="2900" dirty="0" err="1"/>
              <a:t>postoji</a:t>
            </a:r>
            <a:r>
              <a:rPr lang="en-US" sz="2900" dirty="0"/>
              <a:t> </a:t>
            </a:r>
            <a:r>
              <a:rPr lang="en-US" sz="2900" dirty="0" err="1"/>
              <a:t>recept</a:t>
            </a:r>
            <a:r>
              <a:rPr lang="en-US" sz="2900" dirty="0"/>
              <a:t> za </a:t>
            </a:r>
            <a:r>
              <a:rPr lang="en-US" sz="2900" dirty="0" err="1"/>
              <a:t>uspjeh</a:t>
            </a:r>
            <a:r>
              <a:rPr lang="en-US" sz="2900" dirty="0"/>
              <a:t>, </a:t>
            </a:r>
            <a:r>
              <a:rPr lang="en-US" sz="2900" dirty="0" err="1"/>
              <a:t>već</a:t>
            </a:r>
            <a:r>
              <a:rPr lang="en-US" sz="2900" dirty="0"/>
              <a:t> je </a:t>
            </a:r>
            <a:r>
              <a:rPr lang="en-US" sz="2900" dirty="0" err="1"/>
              <a:t>potrebno</a:t>
            </a:r>
            <a:r>
              <a:rPr lang="en-US" sz="2900" dirty="0"/>
              <a:t> </a:t>
            </a:r>
            <a:r>
              <a:rPr lang="en-US" sz="2900" dirty="0" err="1"/>
              <a:t>kontinuirano</a:t>
            </a:r>
            <a:r>
              <a:rPr lang="en-US" sz="2900" dirty="0"/>
              <a:t> </a:t>
            </a:r>
            <a:r>
              <a:rPr lang="en-US" sz="2900" dirty="0" err="1"/>
              <a:t>vrednovanje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prilagodba</a:t>
            </a:r>
            <a:r>
              <a:rPr lang="en-US" sz="2900" dirty="0"/>
              <a:t> </a:t>
            </a:r>
            <a:r>
              <a:rPr lang="en-US" sz="2900" dirty="0" err="1"/>
              <a:t>nastavnog</a:t>
            </a:r>
            <a:r>
              <a:rPr lang="en-US" sz="2900" dirty="0"/>
              <a:t> </a:t>
            </a:r>
            <a:r>
              <a:rPr lang="en-US" sz="2900" dirty="0" err="1"/>
              <a:t>procesa</a:t>
            </a:r>
            <a:r>
              <a:rPr lang="en-US" sz="2900" dirty="0"/>
              <a:t> s </a:t>
            </a:r>
            <a:r>
              <a:rPr lang="en-US" sz="2900" dirty="0" err="1"/>
              <a:t>obzirom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napredak</a:t>
            </a:r>
            <a:r>
              <a:rPr lang="en-US" sz="2900" dirty="0"/>
              <a:t> </a:t>
            </a:r>
            <a:r>
              <a:rPr lang="en-US" sz="2900" dirty="0" err="1"/>
              <a:t>učenika</a:t>
            </a:r>
            <a:endParaRPr lang="en-US" sz="2900" dirty="0"/>
          </a:p>
          <a:p>
            <a:pPr>
              <a:lnSpc>
                <a:spcPct val="150000"/>
              </a:lnSpc>
            </a:pPr>
            <a:r>
              <a:rPr lang="en-US" sz="2900" dirty="0" err="1"/>
              <a:t>kroz</a:t>
            </a:r>
            <a:r>
              <a:rPr lang="en-US" sz="2900" dirty="0"/>
              <a:t> </a:t>
            </a:r>
            <a:r>
              <a:rPr lang="en-US" sz="2900" dirty="0" err="1"/>
              <a:t>digitalni</a:t>
            </a:r>
            <a:r>
              <a:rPr lang="en-US" sz="2900" dirty="0"/>
              <a:t> </a:t>
            </a:r>
            <a:r>
              <a:rPr lang="en-US" sz="2900" dirty="0" err="1"/>
              <a:t>nastavni</a:t>
            </a:r>
            <a:r>
              <a:rPr lang="en-US" sz="2900" dirty="0"/>
              <a:t> </a:t>
            </a:r>
            <a:r>
              <a:rPr lang="en-US" sz="2900" dirty="0" err="1"/>
              <a:t>sadržaj</a:t>
            </a:r>
            <a:r>
              <a:rPr lang="en-US" sz="2900" dirty="0"/>
              <a:t> </a:t>
            </a:r>
            <a:r>
              <a:rPr lang="en-US" sz="2900" dirty="0" err="1"/>
              <a:t>potrebno</a:t>
            </a:r>
            <a:r>
              <a:rPr lang="en-US" sz="2900" dirty="0"/>
              <a:t> je </a:t>
            </a:r>
            <a:r>
              <a:rPr lang="en-US" sz="2900" dirty="0" err="1"/>
              <a:t>poštivati</a:t>
            </a:r>
            <a:r>
              <a:rPr lang="en-US" sz="2900" dirty="0"/>
              <a:t> </a:t>
            </a:r>
            <a:r>
              <a:rPr lang="en-US" sz="2900" dirty="0" err="1"/>
              <a:t>učenikove</a:t>
            </a:r>
            <a:r>
              <a:rPr lang="en-US" sz="2900" dirty="0"/>
              <a:t> </a:t>
            </a:r>
            <a:r>
              <a:rPr lang="en-US" sz="2900" dirty="0" err="1"/>
              <a:t>sposobnosti</a:t>
            </a:r>
            <a:r>
              <a:rPr lang="en-US" sz="2900" dirty="0"/>
              <a:t> </a:t>
            </a:r>
            <a:r>
              <a:rPr lang="en-US" sz="2900" dirty="0" err="1"/>
              <a:t>te</a:t>
            </a:r>
            <a:r>
              <a:rPr lang="en-US" sz="2900" dirty="0"/>
              <a:t> </a:t>
            </a:r>
            <a:r>
              <a:rPr lang="en-US" sz="2900" dirty="0" err="1"/>
              <a:t>pratiti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prilagođavati</a:t>
            </a:r>
            <a:r>
              <a:rPr lang="en-US" sz="2900" dirty="0"/>
              <a:t> </a:t>
            </a:r>
            <a:r>
              <a:rPr lang="en-US" sz="2900" dirty="0" err="1"/>
              <a:t>individualno</a:t>
            </a:r>
            <a:r>
              <a:rPr lang="en-US" sz="2900" dirty="0"/>
              <a:t> </a:t>
            </a:r>
            <a:r>
              <a:rPr lang="en-US" sz="2900" dirty="0" err="1"/>
              <a:t>odgojno-obrazovni</a:t>
            </a:r>
            <a:r>
              <a:rPr lang="en-US" sz="2900" dirty="0"/>
              <a:t> plan </a:t>
            </a:r>
            <a:r>
              <a:rPr lang="en-US" sz="2900" dirty="0" err="1"/>
              <a:t>i</a:t>
            </a:r>
            <a:r>
              <a:rPr lang="en-US" sz="2900" dirty="0"/>
              <a:t>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14" y="199499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="" xmlns:a16="http://schemas.microsoft.com/office/drawing/2014/main" id="{EB0817F9-F6F9-4DD9-BC67-CC174C3F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562" y="764373"/>
            <a:ext cx="5518638" cy="1293028"/>
          </a:xfrm>
        </p:spPr>
        <p:txBody>
          <a:bodyPr/>
          <a:lstStyle/>
          <a:p>
            <a:pPr algn="ctr"/>
            <a:r>
              <a:rPr lang="hr-HR" dirty="0" smtClean="0"/>
              <a:t>Evaluacija</a:t>
            </a:r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="" xmlns:a16="http://schemas.microsoft.com/office/drawing/2014/main" id="{6A314AB6-8425-46F7-9175-2EEBF882E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7562" y="2097174"/>
            <a:ext cx="5720843" cy="3995650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https://forms.gle/Jupq7ogZuVrbm3H2A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="" xmlns:a16="http://schemas.microsoft.com/office/drawing/2014/main" id="{2A48D81E-4A7A-8FB7-0352-164DF99321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9" y="3129424"/>
            <a:ext cx="2963400" cy="2963400"/>
          </a:xfrm>
        </p:spPr>
      </p:pic>
      <p:pic>
        <p:nvPicPr>
          <p:cNvPr id="2050" name="Picture 2" descr="https://lh5.googleusercontent.com/CDttQCU9T-K9p-zCDZY2lxEYPY_6JRtnQ4KDc6VLlyE12-5PDnZTZ-eoErV3gSo1vB6nCNm7jquehibfSwSTyMmkM7sfkDgYUy-zFsIDgvrFa5i3Uzpi-Cvkh_xhPdQE2HAMgCPwxRDlgMvCpBLjjbTjNOaAyv9j_2NVfd-OYZbfRVcqqwISGdvBS0uRf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0" y="209717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2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5BB6A894-A203-4CF9-BC87-B82699EBDC2E}"/>
              </a:ext>
            </a:extLst>
          </p:cNvPr>
          <p:cNvSpPr txBox="1"/>
          <p:nvPr/>
        </p:nvSpPr>
        <p:spPr>
          <a:xfrm>
            <a:off x="3926732" y="5788117"/>
            <a:ext cx="433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luka.femec@skole.hr</a:t>
            </a:r>
          </a:p>
          <a:p>
            <a:pPr algn="ctr"/>
            <a:r>
              <a:rPr lang="hr-HR" dirty="0" err="1"/>
              <a:t>marica,brzica@skole.hr</a:t>
            </a:r>
            <a:endParaRPr lang="hr-HR" dirty="0"/>
          </a:p>
        </p:txBody>
      </p:sp>
      <p:pic>
        <p:nvPicPr>
          <p:cNvPr id="3074" name="Picture 2" descr="https://lh6.googleusercontent.com/dfwcaQwvlAkgNsBuh8tB5x2pbkZj-BuIDktKA3nC8p8EbEyKigzPz3mGSfkQ8c6PZuFFcSux6TmavR6xLH2WkGOcK08CbRTTBTVVSTpCnvyTs7dVgt6a6IIZqnyebGAiWfpbBXtfGNNzpK7v3I0e8bA1Wt9rSk-_gEFmKG1wQCa7f9CJsiKU1BX2hZGrl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87" y="1341690"/>
            <a:ext cx="4446426" cy="44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 rot="19761488">
            <a:off x="3047999" y="2815661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3200" b="1" dirty="0">
                <a:solidFill>
                  <a:srgbClr val="4C1130"/>
                </a:solidFill>
                <a:latin typeface="Century Gothic" panose="020B0502020202020204" pitchFamily="34" charset="0"/>
              </a:rPr>
              <a:t>Hvala!</a:t>
            </a:r>
            <a:endParaRPr lang="hr-HR" sz="3200" dirty="0"/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0377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="" xmlns:a16="http://schemas.microsoft.com/office/drawing/2014/main" id="{77443A82-9940-4D2F-8935-38C4EC56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22" y="1180701"/>
            <a:ext cx="11091600" cy="808328"/>
          </a:xfrm>
        </p:spPr>
        <p:txBody>
          <a:bodyPr>
            <a:normAutofit/>
          </a:bodyPr>
          <a:lstStyle/>
          <a:p>
            <a:pPr algn="l"/>
            <a:r>
              <a:rPr lang="hr-HR" sz="2500" dirty="0"/>
              <a:t>LITERATURA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AA9A75A9-DCD5-482A-86A7-D9A27DBA3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47" y="2136775"/>
            <a:ext cx="10256109" cy="4721225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Brlek, T. (2019). 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Digitalni alati za izradu nastavnih materijala u osnovnoj školi.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(Diplomski rad). Preuzeto s https://urn.nsk.hr/urn:nbn:hr:217:268445</a:t>
            </a:r>
            <a:endParaRPr lang="hr-H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Bušelić, M.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(2012). Distance Learning – concepts and contributions.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Oeconomica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Jadertina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23-34.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Preuzeto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https://hrcak.srce.hr/83575</a:t>
            </a:r>
            <a:endParaRPr lang="hr-H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Carver, L. i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Rowe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(2021).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with Disabilities and Online Learning in a Pandemic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Multidisciplinary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 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(1). Preuzeto s https://interdisciplinaryinsights.scholasticahq.com/article/18943-students-with-disabilities-and-online-learning-in-a-pandemic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Digitalni alati - LOOMEN. pdf https://loomen.carnet.hr/pluginfile.php/2141724/mod_folder/content/0/Digitalni%20alati.pdf?forcedownload=1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Erickson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Tomaino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A. (2020).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Assessment of the Feasibility and Effectiveness of Distance Learning for Students With Severe Developmental Disabilities and High Behavioral Needs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1–17. Advance online publication. https://doi.org/10.1007/s40617-020-00549-1</a:t>
            </a:r>
            <a:endParaRPr lang="hr-H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Hashey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I., 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Stahl, S. (2014). Making Online Learning Accessible for Students With Disabilities.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Exceptional Children, 46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(5), 70–78. https://doi.org/10.1177/0040059914528329</a:t>
            </a:r>
            <a:endParaRPr lang="hr-H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Jandrić, P., Tomić, V. i Kralj, L. (2017). E-učitelj – suvremena nastava uz pomoć tehnologije. Zagreb: CARNet. Preuzeto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s¸https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://pilot.e-skole.hr/wp-content/uploads/2016/12/Prirucnik_e-Ucitelj.pdf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Nastava na daljinu. </a:t>
            </a:r>
            <a:r>
              <a:rPr lang="hr-HR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Pristupljeno</a:t>
            </a:r>
            <a:r>
              <a:rPr lang="hr-H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https://www.carnet.hr/usluga/udaljenoucenje/</a:t>
            </a:r>
            <a:endParaRPr lang="hr-H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Smith, C. (2020).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Disabilities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Pandemic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Multidisciplinary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hr-H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 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167-173. Preuzeto s https://www.ojed.org/index.php/jimphe/article/view/2619/1185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6136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CA81D75-EAD7-41F7-A9DC-D66FFB25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516" y="610131"/>
            <a:ext cx="4414725" cy="1332000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DIGITALNI ALATI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CC6736A-7CE9-445F-85F9-C83283AA9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204" y="2860850"/>
            <a:ext cx="5435602" cy="2584007"/>
          </a:xfrm>
          <a:ln w="25400">
            <a:solidFill>
              <a:srgbClr val="00B05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sz="2600" dirty="0"/>
          </a:p>
          <a:p>
            <a:r>
              <a:rPr lang="hr-HR" sz="3100" dirty="0">
                <a:solidFill>
                  <a:schemeClr val="tx1"/>
                </a:solidFill>
              </a:rPr>
              <a:t>alati za primjenu i izradu digitalnih sadržaja </a:t>
            </a:r>
          </a:p>
          <a:p>
            <a:r>
              <a:rPr lang="hr-HR" sz="3100" dirty="0">
                <a:solidFill>
                  <a:schemeClr val="tx1"/>
                </a:solidFill>
              </a:rPr>
              <a:t>svrha: upotreba u nastavnom procesu </a:t>
            </a:r>
          </a:p>
          <a:p>
            <a:r>
              <a:rPr lang="hr-HR" sz="3100" dirty="0">
                <a:solidFill>
                  <a:schemeClr val="tx1"/>
                </a:solidFill>
              </a:rPr>
              <a:t>integracija u nastavi putem računala, tableta ili pametnih telefona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435EA4F9-DAEF-4652-9959-12A8003FC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106" y="2100447"/>
            <a:ext cx="4899547" cy="4515790"/>
          </a:xfrm>
          <a:solidFill>
            <a:schemeClr val="tx1">
              <a:lumMod val="95000"/>
              <a:alpha val="71000"/>
            </a:schemeClr>
          </a:solidFill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SURADNJA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IZRADA PREZENTACIJA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AUDIO ZAPISI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IZRADA POSTERA, INTERAKTIVNIH FOTOGRAFIJA I INFOGRAFIKA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IZRADA VIDEA I ANIMIRANIH VIDEA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DIGITALNE PRIČE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STRIPOVI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KVIZOVI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OBRNUTA UČIONICA: INTERAKTIVNI VIDEO, SCREENCASTING I INTERACTIVE WHITEBOARDS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IZRADA E-KNJIGA I ČASOPISA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ALATI ZA GLASOVANJE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bg1"/>
                </a:solidFill>
              </a:rPr>
              <a:t>VIŠENAMJENSKI ALATI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5283ACD4-D637-4156-B3BA-74B594EF615C}"/>
              </a:ext>
            </a:extLst>
          </p:cNvPr>
          <p:cNvSpPr txBox="1"/>
          <p:nvPr/>
        </p:nvSpPr>
        <p:spPr>
          <a:xfrm>
            <a:off x="1677200" y="1811502"/>
            <a:ext cx="2620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00B050"/>
                </a:solidFill>
              </a:rPr>
              <a:t>KATEGORIJE</a:t>
            </a:r>
            <a:r>
              <a:rPr lang="hr-HR" dirty="0"/>
              <a:t> </a:t>
            </a:r>
          </a:p>
          <a:p>
            <a:pPr algn="ctr"/>
            <a:r>
              <a:rPr lang="hr-HR" dirty="0"/>
              <a:t>(ovisno o namjeni)</a:t>
            </a:r>
          </a:p>
        </p:txBody>
      </p:sp>
    </p:spTree>
    <p:extLst>
      <p:ext uri="{BB962C8B-B14F-4D97-AF65-F5344CB8AC3E}">
        <p14:creationId xmlns:p14="http://schemas.microsoft.com/office/powerpoint/2010/main" val="239687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6A3F16E-CC60-4737-8CBB-9568A351D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="" xmlns:a16="http://schemas.microsoft.com/office/drawing/2014/main" id="{56CA1E59-FB2A-1059-E079-55FD6E51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Koji digitalni alat najviše koristite u radu s učenicima s teškoćama?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0DABE73-66EA-42B0-AB0A-9FB1C0AD7A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E4917B9-5D95-4999-9E13-3568EDD42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126B2867-B6FA-621C-C1C1-FD68C09DF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hr-HR" sz="2000" dirty="0">
                <a:hlinkClick r:id="rId3"/>
              </a:rPr>
              <a:t>https://www.menti.com/aluacp8yg64q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3527396D-8837-67BB-526E-738B95C9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45" y="322192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1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CA81D75-EAD7-41F7-A9DC-D66FFB25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822325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NASTAVA NA DALJINU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BD76D987-F0DC-13DF-2942-8ED64CD17A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910" y="1798989"/>
          <a:ext cx="10843693" cy="184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90FB2A55-0356-4C16-885F-CB74C1C5DDC4}"/>
              </a:ext>
            </a:extLst>
          </p:cNvPr>
          <p:cNvSpPr/>
          <p:nvPr/>
        </p:nvSpPr>
        <p:spPr>
          <a:xfrm>
            <a:off x="421956" y="3634660"/>
            <a:ext cx="11220506" cy="20642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hr-HR" sz="2200" dirty="0"/>
              <a:t>METODE:</a:t>
            </a:r>
          </a:p>
          <a:p>
            <a:pPr marL="0" indent="0">
              <a:buNone/>
            </a:pPr>
            <a:endParaRPr lang="hr-HR" sz="2200" dirty="0"/>
          </a:p>
          <a:p>
            <a:pPr marL="457200" indent="-457200">
              <a:buAutoNum type="alphaLcParenR"/>
            </a:pPr>
            <a:r>
              <a:rPr lang="hr-HR" sz="2200" dirty="0"/>
              <a:t>SINKRONO UČENJE = učitelj i učenici prisutni su u isto vrijeme (npr. video poziv)</a:t>
            </a:r>
          </a:p>
          <a:p>
            <a:pPr marL="457200" indent="-457200">
              <a:buAutoNum type="alphaLcParenR"/>
            </a:pPr>
            <a:r>
              <a:rPr lang="hr-HR" sz="2200" dirty="0"/>
              <a:t>ASINKRONO UČENJE = učenici pristupaju materijalima prema vlastitom rasporedu, ne zahtjeva prisutnost svih u isto vrijeme (npr. e-mail)</a:t>
            </a:r>
          </a:p>
        </p:txBody>
      </p:sp>
    </p:spTree>
    <p:extLst>
      <p:ext uri="{BB962C8B-B14F-4D97-AF65-F5344CB8AC3E}">
        <p14:creationId xmlns:p14="http://schemas.microsoft.com/office/powerpoint/2010/main" val="1581644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="" xmlns:a16="http://schemas.microsoft.com/office/drawing/2014/main" id="{EC3BBC63-DC19-41B8-AB81-E30CC21AEB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34FE728-D2C0-4167-B0C6-9BDCEF9E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992" y="231809"/>
            <a:ext cx="6832600" cy="129302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dirty="0" err="1"/>
              <a:t>Kako</a:t>
            </a:r>
            <a:r>
              <a:rPr lang="en-US" dirty="0"/>
              <a:t>? </a:t>
            </a:r>
            <a:r>
              <a:rPr lang="en-US" dirty="0" err="1"/>
              <a:t>Zašto</a:t>
            </a:r>
            <a:r>
              <a:rPr lang="en-US" dirty="0"/>
              <a:t>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E3FA38A-C9AC-49F4-97FA-DEC8EF6F5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8695" y="1673259"/>
            <a:ext cx="6832600" cy="466344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organizirati</a:t>
            </a:r>
            <a:r>
              <a:rPr lang="en-US" dirty="0"/>
              <a:t> </a:t>
            </a:r>
            <a:r>
              <a:rPr lang="en-US" dirty="0" err="1"/>
              <a:t>nastavu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daljinu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svima</a:t>
            </a:r>
            <a:r>
              <a:rPr lang="en-US" dirty="0"/>
              <a:t> </a:t>
            </a:r>
            <a:r>
              <a:rPr lang="en-US" dirty="0" err="1"/>
              <a:t>omogućiti</a:t>
            </a:r>
            <a:r>
              <a:rPr lang="en-US" dirty="0"/>
              <a:t>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digitalnog</a:t>
            </a:r>
            <a:r>
              <a:rPr lang="en-US" dirty="0"/>
              <a:t> </a:t>
            </a:r>
            <a:r>
              <a:rPr lang="en-US" dirty="0" err="1"/>
              <a:t>nastavnog</a:t>
            </a:r>
            <a:r>
              <a:rPr lang="en-US" dirty="0"/>
              <a:t> </a:t>
            </a:r>
            <a:r>
              <a:rPr lang="en-US" dirty="0" err="1"/>
              <a:t>sadržaja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prilagoditi</a:t>
            </a:r>
            <a:r>
              <a:rPr lang="en-US" dirty="0"/>
              <a:t> </a:t>
            </a:r>
            <a:r>
              <a:rPr lang="en-US" dirty="0" err="1"/>
              <a:t>nastavni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učenicima</a:t>
            </a:r>
            <a:r>
              <a:rPr lang="en-US" dirty="0"/>
              <a:t>, </a:t>
            </a:r>
            <a:r>
              <a:rPr lang="en-US" dirty="0" err="1"/>
              <a:t>motivirati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održati</a:t>
            </a:r>
            <a:r>
              <a:rPr lang="en-US" dirty="0"/>
              <a:t> </a:t>
            </a:r>
            <a:r>
              <a:rPr lang="en-US" dirty="0" err="1"/>
              <a:t>radnu</a:t>
            </a:r>
            <a:r>
              <a:rPr lang="en-US" dirty="0"/>
              <a:t> </a:t>
            </a:r>
            <a:r>
              <a:rPr lang="en-US" dirty="0" err="1"/>
              <a:t>koncentraciju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objasniti</a:t>
            </a:r>
            <a:r>
              <a:rPr lang="en-US" dirty="0"/>
              <a:t> </a:t>
            </a:r>
            <a:r>
              <a:rPr lang="en-US" dirty="0" err="1"/>
              <a:t>roditeljima</a:t>
            </a:r>
            <a:r>
              <a:rPr lang="en-US" dirty="0"/>
              <a:t> </a:t>
            </a: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sudjelovanja</a:t>
            </a:r>
            <a:r>
              <a:rPr lang="en-US" dirty="0"/>
              <a:t> u </a:t>
            </a:r>
            <a:r>
              <a:rPr lang="en-US" dirty="0" err="1"/>
              <a:t>nastavnom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daljinu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nužnost</a:t>
            </a:r>
            <a:r>
              <a:rPr lang="en-US" dirty="0"/>
              <a:t> </a:t>
            </a:r>
            <a:r>
              <a:rPr lang="en-US" dirty="0" err="1"/>
              <a:t>pružanja</a:t>
            </a:r>
            <a:r>
              <a:rPr lang="en-US" dirty="0"/>
              <a:t> </a:t>
            </a:r>
            <a:r>
              <a:rPr lang="en-US" dirty="0" err="1"/>
              <a:t>podrške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vrednovati</a:t>
            </a:r>
            <a:r>
              <a:rPr lang="en-US" dirty="0"/>
              <a:t> </a:t>
            </a:r>
            <a:r>
              <a:rPr lang="en-US" dirty="0" err="1"/>
              <a:t>postignuća</a:t>
            </a:r>
            <a:r>
              <a:rPr lang="en-US" dirty="0"/>
              <a:t> </a:t>
            </a:r>
            <a:r>
              <a:rPr lang="en-US" dirty="0" err="1"/>
              <a:t>učenika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s://lh6.googleusercontent.com/-JS_0zEnMWXjLI89BoxFRkQidzz2IvBnFzJ6N-ZD0KnDv5hTR-y322AHLvtcH7fXinfqKNB05wwzkwxPDYzpjisFTSnHr3TRuRXedAoACA8m9CorDzzwhpxsgQXR-JhaKWaBP4ONoIzGdikCQoOmo7azSazKJjBw5GSQSYYaJmbm6gzwy158dUkauI_PL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7" y="210950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30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BD6A8B6-C0C3-459F-BE46-F370A18B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1182"/>
            <a:ext cx="10668000" cy="1524000"/>
          </a:xfrm>
        </p:spPr>
        <p:txBody>
          <a:bodyPr/>
          <a:lstStyle/>
          <a:p>
            <a:pPr algn="ctr"/>
            <a:r>
              <a:rPr lang="hr-HR" dirty="0"/>
              <a:t>Stvaranje temelja…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="" xmlns:a16="http://schemas.microsoft.com/office/drawing/2014/main" id="{20F4B358-09F4-4FD9-9013-81D64A626C1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2814063"/>
              </p:ext>
            </p:extLst>
          </p:nvPr>
        </p:nvGraphicFramePr>
        <p:xfrm>
          <a:off x="168812" y="2014330"/>
          <a:ext cx="6119446" cy="44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5577ED06-14DA-40AD-8E2C-50E5E69E6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599" y="2014330"/>
            <a:ext cx="5151121" cy="46175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</a:rPr>
              <a:t>priprema učenika za nastavu na daljinu – objašnjavanje situacije, kreiranje vizualnih i zvučnih materijala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</a:rPr>
              <a:t>priprema roditelja/udomitelja/osobe koja boravi s učenicima kod kuće za ulogu „pomoćnika u nastavi”; kreiranje kratkih uputa na koji način koristiti digitalne alate i dane sadržaje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</a:rPr>
              <a:t>selekcija jednog do dva poznata alata koji će učenicima pomoći u održavanju koncentracije te ih motivirati na daljnji rad</a:t>
            </a:r>
          </a:p>
        </p:txBody>
      </p:sp>
    </p:spTree>
    <p:extLst>
      <p:ext uri="{BB962C8B-B14F-4D97-AF65-F5344CB8AC3E}">
        <p14:creationId xmlns:p14="http://schemas.microsoft.com/office/powerpoint/2010/main" val="2064356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teksta 5">
            <a:extLst>
              <a:ext uri="{FF2B5EF4-FFF2-40B4-BE49-F238E27FC236}">
                <a16:creationId xmlns="" xmlns:a16="http://schemas.microsoft.com/office/drawing/2014/main" id="{59B1F499-253C-47A0-9AD6-FC8DCF2B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2768" y="2657889"/>
            <a:ext cx="2471530" cy="761999"/>
          </a:xfrm>
        </p:spPr>
        <p:txBody>
          <a:bodyPr>
            <a:normAutofit/>
          </a:bodyPr>
          <a:lstStyle/>
          <a:p>
            <a:pPr algn="ctr"/>
            <a:r>
              <a:rPr lang="hr-HR" sz="3200" u="sng" dirty="0"/>
              <a:t>PREDNOSTI</a:t>
            </a:r>
            <a:endParaRPr lang="en-GB" sz="3200" u="sng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="" xmlns:a16="http://schemas.microsoft.com/office/drawing/2014/main" id="{D409E888-176A-4201-ACE0-52152231E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974" y="3525079"/>
            <a:ext cx="5151119" cy="3048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hr-HR" sz="2600" dirty="0">
                <a:solidFill>
                  <a:schemeClr val="bg1">
                    <a:alpha val="70000"/>
                  </a:schemeClr>
                </a:solidFill>
              </a:rPr>
              <a:t>razvijanje novih vještina</a:t>
            </a:r>
            <a:endParaRPr lang="en-GB" sz="2600" dirty="0">
              <a:solidFill>
                <a:schemeClr val="bg1">
                  <a:alpha val="70000"/>
                </a:schemeClr>
              </a:solidFill>
            </a:endParaRPr>
          </a:p>
          <a:p>
            <a:r>
              <a:rPr lang="hr-HR" sz="2600" dirty="0">
                <a:solidFill>
                  <a:schemeClr val="bg1">
                    <a:alpha val="70000"/>
                  </a:schemeClr>
                </a:solidFill>
              </a:rPr>
              <a:t>stimulacija kreativnosti i potencijala učenika</a:t>
            </a:r>
          </a:p>
          <a:p>
            <a:r>
              <a:rPr lang="hr-HR" sz="2600" dirty="0">
                <a:solidFill>
                  <a:schemeClr val="bg1">
                    <a:alpha val="70000"/>
                  </a:schemeClr>
                </a:solidFill>
              </a:rPr>
              <a:t>bolja povezanost i komunikacija s roditeljima </a:t>
            </a:r>
            <a:r>
              <a:rPr lang="hr-HR" sz="2600" dirty="0">
                <a:solidFill>
                  <a:srgbClr val="00B050">
                    <a:alpha val="70000"/>
                  </a:srgbClr>
                </a:solidFill>
              </a:rPr>
              <a:t>roditeljima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="" xmlns:a16="http://schemas.microsoft.com/office/drawing/2014/main" id="{62CDB0A6-D0D0-437B-8C02-B47BB73FB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904" y="2651003"/>
            <a:ext cx="5151122" cy="76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u="sng" dirty="0"/>
              <a:t>NEDOSTACI</a:t>
            </a:r>
            <a:endParaRPr lang="en-GB" sz="3200" u="sng" dirty="0"/>
          </a:p>
        </p:txBody>
      </p:sp>
      <p:sp>
        <p:nvSpPr>
          <p:cNvPr id="9" name="Rezervirano mjesto sadržaja 8">
            <a:extLst>
              <a:ext uri="{FF2B5EF4-FFF2-40B4-BE49-F238E27FC236}">
                <a16:creationId xmlns="" xmlns:a16="http://schemas.microsoft.com/office/drawing/2014/main" id="{EF41D1B5-52FC-4DD2-8CE3-C32D3615E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904" y="3525079"/>
            <a:ext cx="5151122" cy="3048000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r>
              <a:rPr lang="hr-HR" sz="2600" dirty="0">
                <a:solidFill>
                  <a:schemeClr val="bg1">
                    <a:alpha val="70000"/>
                  </a:schemeClr>
                </a:solidFill>
              </a:rPr>
              <a:t>nedostatak socijalnog kontakta i druženja s vršnjacima</a:t>
            </a:r>
          </a:p>
          <a:p>
            <a:r>
              <a:rPr lang="hr-HR" sz="2600" dirty="0">
                <a:solidFill>
                  <a:schemeClr val="bg1">
                    <a:alpha val="70000"/>
                  </a:schemeClr>
                </a:solidFill>
              </a:rPr>
              <a:t>početno izdvajanje više vremena za kreiranje nastavnih sadržaja</a:t>
            </a:r>
          </a:p>
          <a:p>
            <a:r>
              <a:rPr lang="hr-HR" sz="2600" dirty="0">
                <a:solidFill>
                  <a:schemeClr val="bg1">
                    <a:alpha val="70000"/>
                  </a:schemeClr>
                </a:solidFill>
              </a:rPr>
              <a:t>ovisnost o dobroj i stabilnoj internetskoj vezi te prikladnoj informatičkoj opremi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6" name="Rezervirano mjesto teksta 5">
            <a:extLst>
              <a:ext uri="{FF2B5EF4-FFF2-40B4-BE49-F238E27FC236}">
                <a16:creationId xmlns="" xmlns:a16="http://schemas.microsoft.com/office/drawing/2014/main" id="{A7EA8540-E353-4C72-A188-69CCB8D944BF}"/>
              </a:ext>
            </a:extLst>
          </p:cNvPr>
          <p:cNvSpPr txBox="1"/>
          <p:nvPr/>
        </p:nvSpPr>
        <p:spPr>
          <a:xfrm>
            <a:off x="4860235" y="135360"/>
            <a:ext cx="247153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3200" b="0" u="sng" dirty="0">
                <a:solidFill>
                  <a:schemeClr val="tx1"/>
                </a:solidFill>
              </a:rPr>
              <a:t>TEŠKOĆE</a:t>
            </a:r>
            <a:endParaRPr lang="en-GB" sz="3200" b="0" u="sng" dirty="0">
              <a:solidFill>
                <a:schemeClr val="tx1"/>
              </a:solidFill>
            </a:endParaRPr>
          </a:p>
        </p:txBody>
      </p:sp>
      <p:sp>
        <p:nvSpPr>
          <p:cNvPr id="17" name="Rezervirano mjesto sadržaja 6">
            <a:extLst>
              <a:ext uri="{FF2B5EF4-FFF2-40B4-BE49-F238E27FC236}">
                <a16:creationId xmlns="" xmlns:a16="http://schemas.microsoft.com/office/drawing/2014/main" id="{12EBAB7B-FD00-4772-8070-BF287034CC7D}"/>
              </a:ext>
            </a:extLst>
          </p:cNvPr>
          <p:cNvSpPr txBox="1"/>
          <p:nvPr/>
        </p:nvSpPr>
        <p:spPr>
          <a:xfrm>
            <a:off x="1411356" y="929308"/>
            <a:ext cx="9303026" cy="1721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>
                <a:solidFill>
                  <a:schemeClr val="bg1">
                    <a:alpha val="70000"/>
                  </a:schemeClr>
                </a:solidFill>
              </a:rPr>
              <a:t>prihvaćanje doma kao radnog okruženja</a:t>
            </a:r>
          </a:p>
          <a:p>
            <a:r>
              <a:rPr lang="hr-HR" sz="2400" dirty="0">
                <a:solidFill>
                  <a:schemeClr val="bg1">
                    <a:alpha val="70000"/>
                  </a:schemeClr>
                </a:solidFill>
              </a:rPr>
              <a:t>održavanje koncentracije i motivacije</a:t>
            </a:r>
          </a:p>
          <a:p>
            <a:r>
              <a:rPr lang="hr-HR" sz="2400" dirty="0">
                <a:solidFill>
                  <a:schemeClr val="bg1">
                    <a:alpha val="70000"/>
                  </a:schemeClr>
                </a:solidFill>
              </a:rPr>
              <a:t>zasićenje rada s već poznatim alatima</a:t>
            </a:r>
            <a:endParaRPr lang="en-US" sz="2400" dirty="0">
              <a:solidFill>
                <a:schemeClr val="bg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10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="" xmlns:a16="http://schemas.microsoft.com/office/drawing/2014/main" id="{C1A11DF9-8BC6-540C-6F13-5CAB7B77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63931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NEKI OD ALATA KOJE SMO KORISTILI...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="" xmlns:a16="http://schemas.microsoft.com/office/drawing/2014/main" id="{713AD643-5583-057E-3BAC-C7C6A8401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5780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Nearpod – </a:t>
            </a:r>
            <a:r>
              <a:rPr lang="hr-HR" dirty="0"/>
              <a:t>interaktivne prezentacije u realnom vremenu s različitim vrstama zadataka</a:t>
            </a:r>
            <a:r>
              <a:rPr lang="en-US" dirty="0"/>
              <a:t>– </a:t>
            </a:r>
            <a:r>
              <a:rPr lang="hr-HR" dirty="0"/>
              <a:t>održavanje motivacije i poticanje znatiželje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Zoom – </a:t>
            </a:r>
            <a:r>
              <a:rPr lang="hr-HR" dirty="0"/>
              <a:t>održavanje socijalnog kontakta </a:t>
            </a:r>
            <a:r>
              <a:rPr lang="en-US" dirty="0"/>
              <a:t>– </a:t>
            </a:r>
            <a:r>
              <a:rPr lang="hr-HR" dirty="0"/>
              <a:t>dobivanje verbalne i neverbalne povratne informacije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Google forms – </a:t>
            </a:r>
            <a:r>
              <a:rPr lang="hr-HR" dirty="0" err="1"/>
              <a:t>samovrednovanje</a:t>
            </a:r>
            <a:r>
              <a:rPr lang="hr-HR" dirty="0"/>
              <a:t> od strane učenika i roditelja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r-HR" u="sng" dirty="0"/>
              <a:t>Korištenje dostupnih besplatnih alata</a:t>
            </a:r>
            <a:endParaRPr lang="en-US" u="sng" dirty="0"/>
          </a:p>
          <a:p>
            <a:endParaRPr lang="hr-HR" dirty="0"/>
          </a:p>
        </p:txBody>
      </p:sp>
      <p:sp>
        <p:nvSpPr>
          <p:cNvPr id="9" name="Rezervirano mjesto sadržaja 8">
            <a:extLst>
              <a:ext uri="{FF2B5EF4-FFF2-40B4-BE49-F238E27FC236}">
                <a16:creationId xmlns="" xmlns:a16="http://schemas.microsoft.com/office/drawing/2014/main" id="{5FAA8714-4D2A-ADDC-29CD-A5DB1BF69B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hr-HR" dirty="0" err="1"/>
              <a:t>Canva</a:t>
            </a:r>
            <a:r>
              <a:rPr lang="hr-HR" dirty="0"/>
              <a:t>, </a:t>
            </a:r>
            <a:r>
              <a:rPr lang="hr-HR" dirty="0" err="1"/>
              <a:t>Powtoon</a:t>
            </a:r>
            <a:r>
              <a:rPr lang="hr-HR" dirty="0"/>
              <a:t>, Adobe </a:t>
            </a:r>
            <a:r>
              <a:rPr lang="hr-HR" dirty="0" err="1"/>
              <a:t>Spark</a:t>
            </a:r>
            <a:r>
              <a:rPr lang="hr-HR" dirty="0"/>
              <a:t> – prezentacije, slike, kolaži, posteri videa</a:t>
            </a:r>
          </a:p>
          <a:p>
            <a:pPr>
              <a:lnSpc>
                <a:spcPct val="170000"/>
              </a:lnSpc>
            </a:pPr>
            <a:r>
              <a:rPr lang="hr-HR" dirty="0" err="1"/>
              <a:t>Wordwall</a:t>
            </a:r>
            <a:r>
              <a:rPr lang="hr-HR" dirty="0"/>
              <a:t>, </a:t>
            </a:r>
            <a:r>
              <a:rPr lang="hr-HR" dirty="0" err="1"/>
              <a:t>Padlet</a:t>
            </a:r>
            <a:r>
              <a:rPr lang="hr-HR" dirty="0"/>
              <a:t>, </a:t>
            </a:r>
            <a:r>
              <a:rPr lang="hr-HR" dirty="0" err="1"/>
              <a:t>Kahoot</a:t>
            </a:r>
            <a:r>
              <a:rPr lang="hr-HR" dirty="0"/>
              <a:t>, Google </a:t>
            </a:r>
            <a:r>
              <a:rPr lang="hr-HR" dirty="0" err="1"/>
              <a:t>Docs</a:t>
            </a:r>
            <a:r>
              <a:rPr lang="hr-HR" dirty="0"/>
              <a:t> – zadaci, kvizovi, testovi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97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utnik 17"/>
          <p:cNvSpPr/>
          <p:nvPr/>
        </p:nvSpPr>
        <p:spPr>
          <a:xfrm>
            <a:off x="708573" y="683664"/>
            <a:ext cx="726972" cy="60076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1461331" y="683664"/>
            <a:ext cx="9853301" cy="600769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0755" y="-234778"/>
            <a:ext cx="9438118" cy="1293028"/>
          </a:xfrm>
        </p:spPr>
        <p:txBody>
          <a:bodyPr/>
          <a:lstStyle/>
          <a:p>
            <a:r>
              <a:rPr lang="hr-HR" dirty="0" smtClean="0"/>
              <a:t>Top alati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486966" y="706508"/>
            <a:ext cx="98477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err="1" smtClean="0">
                <a:hlinkClick r:id="rId2"/>
              </a:rPr>
              <a:t>Read</a:t>
            </a:r>
            <a:r>
              <a:rPr lang="hr-HR" sz="1600" b="1" dirty="0" smtClean="0">
                <a:hlinkClick r:id="rId2"/>
              </a:rPr>
              <a:t> </a:t>
            </a:r>
            <a:r>
              <a:rPr lang="hr-HR" sz="1600" b="1" dirty="0" err="1" smtClean="0">
                <a:hlinkClick r:id="rId2"/>
              </a:rPr>
              <a:t>and</a:t>
            </a:r>
            <a:r>
              <a:rPr lang="hr-HR" sz="1600" b="1" dirty="0" smtClean="0">
                <a:hlinkClick r:id="rId2"/>
              </a:rPr>
              <a:t> </a:t>
            </a:r>
            <a:r>
              <a:rPr lang="hr-HR" sz="1600" b="1" dirty="0" err="1">
                <a:hlinkClick r:id="rId2"/>
              </a:rPr>
              <a:t>W</a:t>
            </a:r>
            <a:r>
              <a:rPr lang="hr-HR" sz="1600" b="1" dirty="0" err="1" smtClean="0">
                <a:hlinkClick r:id="rId2"/>
              </a:rPr>
              <a:t>rite</a:t>
            </a:r>
            <a:r>
              <a:rPr lang="hr-HR" sz="1600" b="1" dirty="0" smtClean="0">
                <a:hlinkClick r:id="rId2"/>
              </a:rPr>
              <a:t> for </a:t>
            </a:r>
            <a:r>
              <a:rPr lang="hr-HR" sz="1600" b="1" dirty="0">
                <a:hlinkClick r:id="rId2"/>
              </a:rPr>
              <a:t>G</a:t>
            </a:r>
            <a:r>
              <a:rPr lang="hr-HR" sz="1600" b="1" dirty="0" smtClean="0">
                <a:hlinkClick r:id="rId2"/>
              </a:rPr>
              <a:t>oogle </a:t>
            </a:r>
            <a:r>
              <a:rPr lang="hr-HR" sz="1600" dirty="0" smtClean="0"/>
              <a:t>omogućuje pretvorbu </a:t>
            </a:r>
            <a:r>
              <a:rPr lang="hr-HR" sz="1600" dirty="0"/>
              <a:t>teksta u govor za slušanje riječi, odlomaka ili cijelih dokumenata koji se čitaju naglas s dvostrukim isticanjem u boji koje je lako pratiti, tekstualne i slikovne rječnike za objašnjenje značenja riječi, nudi prijedloge za trenutnu ili sljedeću riječ dok upisujete, stvaranje i slušanje glasovnih bilješki izravno unutar dokumenta</a:t>
            </a:r>
            <a:r>
              <a:rPr lang="hr-HR" sz="1600" dirty="0" smtClean="0"/>
              <a:t>,…</a:t>
            </a:r>
          </a:p>
          <a:p>
            <a:endParaRPr lang="hr-HR" sz="1600" dirty="0"/>
          </a:p>
          <a:p>
            <a:r>
              <a:rPr lang="hr-HR" sz="1600" b="1" dirty="0" err="1">
                <a:hlinkClick r:id="rId3"/>
              </a:rPr>
              <a:t>SpeakIt</a:t>
            </a:r>
            <a:r>
              <a:rPr lang="hr-HR" sz="1600" b="1" dirty="0">
                <a:hlinkClick r:id="rId3"/>
              </a:rPr>
              <a:t>!</a:t>
            </a:r>
            <a:r>
              <a:rPr lang="hr-HR" sz="1600" dirty="0">
                <a:hlinkClick r:id="rId3"/>
              </a:rPr>
              <a:t> </a:t>
            </a:r>
            <a:r>
              <a:rPr lang="hr-HR" sz="1600" dirty="0"/>
              <a:t> </a:t>
            </a:r>
            <a:r>
              <a:rPr lang="hr-HR" sz="1600" dirty="0" smtClean="0"/>
              <a:t>pretvara tekst u govor na svim web stranicama i na šest jezika (engleski, njemački, francuski, španjolski, portugalski, ruski)</a:t>
            </a:r>
          </a:p>
          <a:p>
            <a:endParaRPr lang="hr-HR" sz="1600" dirty="0" smtClean="0"/>
          </a:p>
          <a:p>
            <a:r>
              <a:rPr lang="hr-HR" sz="1600" b="1" dirty="0" smtClean="0">
                <a:hlinkClick r:id="rId4"/>
              </a:rPr>
              <a:t>Mote</a:t>
            </a:r>
            <a:r>
              <a:rPr lang="hr-HR" sz="1600" dirty="0" smtClean="0"/>
              <a:t> – snimanje glasovnih poruka i bilješki unutar aplikacija</a:t>
            </a:r>
          </a:p>
          <a:p>
            <a:endParaRPr lang="hr-HR" sz="1600" dirty="0" smtClean="0"/>
          </a:p>
          <a:p>
            <a:r>
              <a:rPr lang="hr-HR" sz="1600" b="1" dirty="0" err="1">
                <a:hlinkClick r:id="rId5"/>
              </a:rPr>
              <a:t>OpenDyslexic</a:t>
            </a:r>
            <a:r>
              <a:rPr lang="hr-HR" sz="1600" b="1" dirty="0">
                <a:hlinkClick r:id="rId5"/>
              </a:rPr>
              <a:t> </a:t>
            </a:r>
            <a:r>
              <a:rPr lang="hr-HR" sz="1600" b="1" dirty="0" smtClean="0"/>
              <a:t> </a:t>
            </a:r>
            <a:r>
              <a:rPr lang="hr-HR" sz="1600" dirty="0" smtClean="0"/>
              <a:t>- proširenje </a:t>
            </a:r>
            <a:r>
              <a:rPr lang="hr-HR" sz="1600" dirty="0"/>
              <a:t>koje nadjačava sve fontove na web stranicama s fontom </a:t>
            </a:r>
            <a:r>
              <a:rPr lang="hr-HR" sz="1600" dirty="0" err="1"/>
              <a:t>OpenDyslexic</a:t>
            </a:r>
            <a:r>
              <a:rPr lang="hr-HR" sz="1600" dirty="0"/>
              <a:t> i formatira stranice da budu lakše </a:t>
            </a:r>
            <a:r>
              <a:rPr lang="hr-HR" sz="1600" dirty="0" smtClean="0"/>
              <a:t>čitljive</a:t>
            </a:r>
          </a:p>
          <a:p>
            <a:endParaRPr lang="hr-HR" sz="1600" dirty="0"/>
          </a:p>
          <a:p>
            <a:r>
              <a:rPr lang="hr-HR" sz="1600" b="1" dirty="0" smtClean="0">
                <a:hlinkClick r:id="rId6"/>
              </a:rPr>
              <a:t>Google </a:t>
            </a:r>
            <a:r>
              <a:rPr lang="hr-HR" sz="1600" b="1" dirty="0" err="1" smtClean="0">
                <a:hlinkClick r:id="rId6"/>
              </a:rPr>
              <a:t>Dictionary</a:t>
            </a:r>
            <a:r>
              <a:rPr lang="hr-HR" sz="1600" dirty="0"/>
              <a:t> </a:t>
            </a:r>
            <a:r>
              <a:rPr lang="hr-HR" sz="1600" dirty="0" smtClean="0"/>
              <a:t>- skočni oblačići (</a:t>
            </a:r>
            <a:r>
              <a:rPr lang="hr-HR" sz="1600" dirty="0" err="1" smtClean="0"/>
              <a:t>dvoklik</a:t>
            </a:r>
            <a:r>
              <a:rPr lang="hr-HR" sz="1600" dirty="0" smtClean="0"/>
              <a:t> na riječ) koji pojašnjavaju značenje riječi</a:t>
            </a:r>
          </a:p>
          <a:p>
            <a:endParaRPr lang="hr-HR" sz="1600" dirty="0" smtClean="0"/>
          </a:p>
          <a:p>
            <a:r>
              <a:rPr lang="hr-HR" sz="1600" b="1" dirty="0" err="1" smtClean="0">
                <a:solidFill>
                  <a:srgbClr val="FF0000"/>
                </a:solidFill>
                <a:hlinkClick r:id="rId7"/>
              </a:rPr>
              <a:t>Book</a:t>
            </a:r>
            <a:r>
              <a:rPr lang="hr-HR" sz="1600" b="1" dirty="0" smtClean="0">
                <a:solidFill>
                  <a:srgbClr val="FF0000"/>
                </a:solidFill>
                <a:hlinkClick r:id="rId7"/>
              </a:rPr>
              <a:t> </a:t>
            </a:r>
            <a:r>
              <a:rPr lang="hr-HR" sz="1600" b="1" dirty="0" err="1" smtClean="0">
                <a:solidFill>
                  <a:srgbClr val="FF0000"/>
                </a:solidFill>
                <a:hlinkClick r:id="rId7"/>
              </a:rPr>
              <a:t>Creator</a:t>
            </a:r>
            <a:r>
              <a:rPr lang="hr-HR" sz="1600" b="1" dirty="0" smtClean="0">
                <a:solidFill>
                  <a:srgbClr val="FF0000"/>
                </a:solidFill>
                <a:hlinkClick r:id="rId7"/>
              </a:rPr>
              <a:t> </a:t>
            </a:r>
            <a:r>
              <a:rPr lang="hr-HR" sz="1600" b="1" dirty="0" smtClean="0">
                <a:solidFill>
                  <a:srgbClr val="FF0000"/>
                </a:solidFill>
              </a:rPr>
              <a:t>– </a:t>
            </a:r>
            <a:r>
              <a:rPr lang="hr-HR" sz="1600" dirty="0" err="1" smtClean="0"/>
              <a:t>OpenDyslexic</a:t>
            </a:r>
            <a:r>
              <a:rPr lang="hr-HR" sz="1600" dirty="0" smtClean="0"/>
              <a:t> font, postavljanje teksta na slike, mogućnost samostalnog čitanja knjige, ali i uključivanje opcije „stopljeni čitač”, uz isticanje čitane riječi bojom</a:t>
            </a:r>
          </a:p>
          <a:p>
            <a:endParaRPr lang="hr-HR" sz="1600" dirty="0" smtClean="0"/>
          </a:p>
          <a:p>
            <a:r>
              <a:rPr lang="hr-HR" sz="1600" b="1" dirty="0" err="1" smtClean="0">
                <a:hlinkClick r:id="rId8"/>
              </a:rPr>
              <a:t>Wakelet</a:t>
            </a:r>
            <a:r>
              <a:rPr lang="hr-HR" sz="1600" b="1" dirty="0" smtClean="0"/>
              <a:t> - </a:t>
            </a:r>
            <a:r>
              <a:rPr lang="hr-HR" sz="1600" dirty="0" smtClean="0"/>
              <a:t>„stopljeni čitač”, mijenjanje veličine i vrste fonta, razmaka među slovima i redovima, boje slova i pozadine, rastavljanje riječi na slogove, prijevod na veliki broj jezika, fokusiranje redaka isticanjem bojom,…</a:t>
            </a:r>
          </a:p>
          <a:p>
            <a:endParaRPr lang="hr-HR" sz="1600" b="1" dirty="0" smtClean="0"/>
          </a:p>
          <a:p>
            <a:r>
              <a:rPr lang="hr-HR" sz="1600" b="1" dirty="0" err="1" smtClean="0">
                <a:hlinkClick r:id="rId9"/>
              </a:rPr>
              <a:t>Sway</a:t>
            </a:r>
            <a:r>
              <a:rPr lang="hr-HR" sz="1600" dirty="0" smtClean="0"/>
              <a:t> – prikaz pristupačnosti: prezentacija bez animacija, boja, s izraženim fontom, pojedinačni prikaz svih elemenata prezentacije</a:t>
            </a:r>
            <a:endParaRPr lang="hr-HR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486" y="1009411"/>
            <a:ext cx="476129" cy="45388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289" y="2036026"/>
            <a:ext cx="499745" cy="47676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234" y="3305269"/>
            <a:ext cx="487287" cy="44298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565" y="3983712"/>
            <a:ext cx="450683" cy="47719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9234" y="2748250"/>
            <a:ext cx="476238" cy="44551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3211" y="5236970"/>
            <a:ext cx="442261" cy="40824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682" y="6096541"/>
            <a:ext cx="481566" cy="27122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0345" y="4530290"/>
            <a:ext cx="435128" cy="4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Isparavanje</Template>
  <TotalTime>888</TotalTime>
  <Words>1025</Words>
  <Application>Microsoft Office PowerPoint</Application>
  <PresentationFormat>Široki zaslon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Isparavanje</vt:lpstr>
      <vt:lpstr>DIGITALNa tehnologija  VS RAZLIČITOST</vt:lpstr>
      <vt:lpstr>DIGITALNI ALATI</vt:lpstr>
      <vt:lpstr>Koji digitalni alat najviše koristite u radu s učenicima s teškoćama?</vt:lpstr>
      <vt:lpstr>NASTAVA NA DALJINU</vt:lpstr>
      <vt:lpstr>Kako? Zašto?</vt:lpstr>
      <vt:lpstr>Stvaranje temelja…</vt:lpstr>
      <vt:lpstr>PowerPointova prezentacija</vt:lpstr>
      <vt:lpstr>NEKI OD ALATA KOJE SMO KORISTILI...</vt:lpstr>
      <vt:lpstr>Top alati</vt:lpstr>
      <vt:lpstr>Umjesto zaključka…</vt:lpstr>
      <vt:lpstr>Evaluacija</vt:lpstr>
      <vt:lpstr>PowerPointova prezentacija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Upotreba digitalnih alata u radu s učenicima s teškoćama u posebno odgojno-obrazovnim ustanova</dc:title>
  <dc:creator>Luka Femec</dc:creator>
  <cp:lastModifiedBy>Korisnik</cp:lastModifiedBy>
  <cp:revision>63</cp:revision>
  <dcterms:created xsi:type="dcterms:W3CDTF">2021-04-02T10:48:29Z</dcterms:created>
  <dcterms:modified xsi:type="dcterms:W3CDTF">2022-10-02T18:32:56Z</dcterms:modified>
</cp:coreProperties>
</file>