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61" r:id="rId1"/>
  </p:sldMasterIdLst>
  <p:notesMasterIdLst>
    <p:notesMasterId r:id="rId34"/>
  </p:notesMasterIdLst>
  <p:sldIdLst>
    <p:sldId id="256" r:id="rId2"/>
    <p:sldId id="286" r:id="rId3"/>
    <p:sldId id="283" r:id="rId4"/>
    <p:sldId id="271" r:id="rId5"/>
    <p:sldId id="264" r:id="rId6"/>
    <p:sldId id="318" r:id="rId7"/>
    <p:sldId id="298" r:id="rId8"/>
    <p:sldId id="265" r:id="rId9"/>
    <p:sldId id="263" r:id="rId10"/>
    <p:sldId id="284" r:id="rId11"/>
    <p:sldId id="300" r:id="rId12"/>
    <p:sldId id="306" r:id="rId13"/>
    <p:sldId id="322" r:id="rId14"/>
    <p:sldId id="307" r:id="rId15"/>
    <p:sldId id="301" r:id="rId16"/>
    <p:sldId id="302" r:id="rId17"/>
    <p:sldId id="303" r:id="rId18"/>
    <p:sldId id="304" r:id="rId19"/>
    <p:sldId id="305" r:id="rId20"/>
    <p:sldId id="315" r:id="rId21"/>
    <p:sldId id="313" r:id="rId22"/>
    <p:sldId id="314" r:id="rId23"/>
    <p:sldId id="316" r:id="rId24"/>
    <p:sldId id="317" r:id="rId25"/>
    <p:sldId id="299" r:id="rId26"/>
    <p:sldId id="275" r:id="rId27"/>
    <p:sldId id="320" r:id="rId28"/>
    <p:sldId id="281" r:id="rId29"/>
    <p:sldId id="282" r:id="rId30"/>
    <p:sldId id="319" r:id="rId31"/>
    <p:sldId id="321" r:id="rId32"/>
    <p:sldId id="280" r:id="rId3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Georgia" panose="02040502050405020303" pitchFamily="18" charset="0"/>
      <p:regular r:id="rId39"/>
      <p:bold r:id="rId40"/>
      <p:italic r:id="rId41"/>
      <p:boldItalic r:id="rId42"/>
    </p:embeddedFont>
    <p:embeddedFont>
      <p:font typeface="Nunito Sans" panose="020B0604020202020204" charset="-18"/>
      <p:regular r:id="rId43"/>
      <p:bold r:id="rId44"/>
      <p:italic r:id="rId45"/>
      <p:boldItalic r:id="rId46"/>
    </p:embeddedFont>
    <p:embeddedFont>
      <p:font typeface="OmoType Ext Black One" pitchFamily="2" charset="0"/>
      <p:regular r:id="rId47"/>
    </p:embeddedFont>
    <p:embeddedFont>
      <p:font typeface="OmoType Std Black One" pitchFamily="2" charset="0"/>
      <p:regular r:id="rId48"/>
    </p:embeddedFont>
    <p:embeddedFont>
      <p:font typeface="OmoType Std Book One" pitchFamily="2" charset="-18"/>
      <p:regular r:id="rId49"/>
    </p:embeddedFont>
    <p:embeddedFont>
      <p:font typeface="OmoType Std Medium One" pitchFamily="2" charset="-18"/>
      <p:regular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8E2"/>
    <a:srgbClr val="D5D0C5"/>
    <a:srgbClr val="F67031"/>
    <a:srgbClr val="EC8C3C"/>
    <a:srgbClr val="FFA9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A21C09DD-20E4-490C-86EA-0C1ED17FF51C}">
  <a:tblStyle styleId="{A21C09DD-20E4-490C-86EA-0C1ED17FF51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FD1209B-7584-4760-B7E1-FD3E8B4AD23A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 autoAdjust="0"/>
  </p:normalViewPr>
  <p:slideViewPr>
    <p:cSldViewPr snapToGrid="0">
      <p:cViewPr varScale="1">
        <p:scale>
          <a:sx n="84" d="100"/>
          <a:sy n="84" d="100"/>
        </p:scale>
        <p:origin x="780" y="6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e3bf9a7d77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e3bf9a7d77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e3bf9a7d77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e3bf9a7d77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74675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e3bf9a7d77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e3bf9a7d77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43984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e3bf9a7d77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e3bf9a7d77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4720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e3bf9a7d77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e3bf9a7d77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13609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e3bf9a7d77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e3bf9a7d77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35089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e3bf9a7d77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e3bf9a7d77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37342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e3bf9a7d77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e3bf9a7d77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71087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e3bf9a7d77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e3bf9a7d77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42399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e3bf9a7d77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e3bf9a7d77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0157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e3bf9a7d77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e3bf9a7d77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e3bf9a7d77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e3bf9a7d77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78647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25637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32706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92795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64274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e3bf9a7d77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e3bf9a7d77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97569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e3bf9a7d77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e3bf9a7d77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73854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e3bf9a7d77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e3bf9a7d77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e3bf9a7d77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e3bf9a7d77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59911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62288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1c8d0b7f6e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1c8d0b7f6e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9669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e3bf9a7d77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e3bf9a7d77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4626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-688" y="0"/>
            <a:ext cx="4575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68925" y="2387250"/>
            <a:ext cx="3636600" cy="22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 b="1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 b="1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 b="1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 b="1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 b="1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 b="1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 b="1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574900" y="-150"/>
            <a:ext cx="185400" cy="51435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half">
  <p:cSld name="Title + 1 column half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/>
          <p:nvPr/>
        </p:nvSpPr>
        <p:spPr>
          <a:xfrm flipH="1">
            <a:off x="-688" y="0"/>
            <a:ext cx="4575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0"/>
          <p:cNvSpPr/>
          <p:nvPr/>
        </p:nvSpPr>
        <p:spPr>
          <a:xfrm>
            <a:off x="4574903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511425" y="575500"/>
            <a:ext cx="3517200" cy="97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511425" y="1598600"/>
            <a:ext cx="3517200" cy="29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▪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9704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flipH="1">
            <a:off x="-7125" y="0"/>
            <a:ext cx="2592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2585478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277100" y="284200"/>
            <a:ext cx="2024100" cy="367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277100" y="3983050"/>
            <a:ext cx="2024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Georgia"/>
              <a:buNone/>
              <a:defRPr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1_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 flipH="1">
            <a:off x="4568412" y="0"/>
            <a:ext cx="4575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646550" y="1989500"/>
            <a:ext cx="3246900" cy="21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eorgia"/>
              <a:buNone/>
              <a:defRPr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" name="Google Shape;23;p4"/>
          <p:cNvSpPr/>
          <p:nvPr/>
        </p:nvSpPr>
        <p:spPr>
          <a:xfrm flipH="1">
            <a:off x="4455300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2"/>
          </p:nvPr>
        </p:nvSpPr>
        <p:spPr>
          <a:xfrm>
            <a:off x="5130225" y="1016000"/>
            <a:ext cx="34707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800"/>
              <a:buAutoNum type="arabicPeriod"/>
              <a:defRPr sz="1800"/>
            </a:lvl1pPr>
            <a:lvl2pPr marL="914400" lvl="1" indent="-317500" rtl="0">
              <a:spcBef>
                <a:spcPts val="1000"/>
              </a:spcBef>
              <a:spcAft>
                <a:spcPts val="0"/>
              </a:spcAft>
              <a:buSzPts val="1400"/>
              <a:buAutoNum type="alphaLcPeriod"/>
              <a:defRPr>
                <a:solidFill>
                  <a:srgbClr val="999999"/>
                </a:solidFill>
              </a:defRPr>
            </a:lvl2pPr>
            <a:lvl3pPr marL="1371600" lvl="2" indent="-317500" rtl="0">
              <a:spcBef>
                <a:spcPts val="1000"/>
              </a:spcBef>
              <a:spcAft>
                <a:spcPts val="0"/>
              </a:spcAft>
              <a:buSzPts val="1400"/>
              <a:buAutoNum type="romanLcPeriod"/>
              <a:defRPr>
                <a:solidFill>
                  <a:srgbClr val="999999"/>
                </a:solidFill>
              </a:defRPr>
            </a:lvl3pPr>
            <a:lvl4pPr marL="1828800" lvl="3" indent="-317500" rtl="0">
              <a:spcBef>
                <a:spcPts val="1000"/>
              </a:spcBef>
              <a:spcAft>
                <a:spcPts val="0"/>
              </a:spcAft>
              <a:buSzPts val="1400"/>
              <a:buAutoNum type="arabicPeriod"/>
              <a:defRPr>
                <a:solidFill>
                  <a:srgbClr val="999999"/>
                </a:solidFill>
              </a:defRPr>
            </a:lvl4pPr>
            <a:lvl5pPr marL="2286000" lvl="4" indent="-317500" rtl="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AutoNum type="alphaLcPeriod"/>
              <a:defRPr>
                <a:solidFill>
                  <a:srgbClr val="999999"/>
                </a:solidFill>
              </a:defRPr>
            </a:lvl5pPr>
            <a:lvl6pPr marL="2743200" lvl="5" indent="-317500" rtl="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AutoNum type="romanLcPeriod"/>
              <a:defRPr>
                <a:solidFill>
                  <a:srgbClr val="999999"/>
                </a:solidFill>
              </a:defRPr>
            </a:lvl6pPr>
            <a:lvl7pPr marL="3200400" lvl="6" indent="-317500" rtl="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AutoNum type="arabicPeriod"/>
              <a:defRPr>
                <a:solidFill>
                  <a:srgbClr val="999999"/>
                </a:solidFill>
              </a:defRPr>
            </a:lvl7pPr>
            <a:lvl8pPr marL="3657600" lvl="7" indent="-317500" rtl="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AutoNum type="alphaLcPeriod"/>
              <a:defRPr>
                <a:solidFill>
                  <a:srgbClr val="999999"/>
                </a:solidFill>
              </a:defRPr>
            </a:lvl8pPr>
            <a:lvl9pPr marL="4114800" lvl="8" indent="-317500" rtl="0">
              <a:spcBef>
                <a:spcPts val="1000"/>
              </a:spcBef>
              <a:spcAft>
                <a:spcPts val="1000"/>
              </a:spcAft>
              <a:buClr>
                <a:srgbClr val="999999"/>
              </a:buClr>
              <a:buSzPts val="1400"/>
              <a:buAutoNum type="romanLcPeriod"/>
              <a:defRPr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646573" y="1016000"/>
            <a:ext cx="3246900" cy="9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with intro text">
  <p:cSld name="TITLE_AND_BODY_1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7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12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▪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3090625" y="2004313"/>
            <a:ext cx="5596200" cy="25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 with intro text">
  <p:cSld name="TITLE_AND_BODY_1_2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8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12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▪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2"/>
          </p:nvPr>
        </p:nvSpPr>
        <p:spPr>
          <a:xfrm>
            <a:off x="3090625" y="2004325"/>
            <a:ext cx="2727000" cy="25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3"/>
          </p:nvPr>
        </p:nvSpPr>
        <p:spPr>
          <a:xfrm>
            <a:off x="5959744" y="2004325"/>
            <a:ext cx="2727000" cy="25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1"/>
          </p:nvPr>
        </p:nvSpPr>
        <p:spPr>
          <a:xfrm>
            <a:off x="3062200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2"/>
          </p:nvPr>
        </p:nvSpPr>
        <p:spPr>
          <a:xfrm>
            <a:off x="5956701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12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>
            <a:off x="3069325" y="575500"/>
            <a:ext cx="17898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 rtl="0">
              <a:spcBef>
                <a:spcPts val="600"/>
              </a:spcBef>
              <a:spcAft>
                <a:spcPts val="0"/>
              </a:spcAft>
              <a:buSzPts val="900"/>
              <a:buChar char="▪"/>
              <a:defRPr sz="900"/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2"/>
          </p:nvPr>
        </p:nvSpPr>
        <p:spPr>
          <a:xfrm>
            <a:off x="4951006" y="575500"/>
            <a:ext cx="17898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 rtl="0">
              <a:spcBef>
                <a:spcPts val="600"/>
              </a:spcBef>
              <a:spcAft>
                <a:spcPts val="0"/>
              </a:spcAft>
              <a:buSzPts val="900"/>
              <a:buChar char="▪"/>
              <a:defRPr sz="900"/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3"/>
          </p:nvPr>
        </p:nvSpPr>
        <p:spPr>
          <a:xfrm>
            <a:off x="6832686" y="575500"/>
            <a:ext cx="17898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 rtl="0">
              <a:spcBef>
                <a:spcPts val="600"/>
              </a:spcBef>
              <a:spcAft>
                <a:spcPts val="0"/>
              </a:spcAft>
              <a:buSzPts val="900"/>
              <a:buChar char="▪"/>
              <a:defRPr sz="900"/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13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7" r:id="rId7"/>
    <p:sldLayoutId id="2147483658" r:id="rId8"/>
    <p:sldLayoutId id="2147483659" r:id="rId9"/>
    <p:sldLayoutId id="2147483660" r:id="rId10"/>
    <p:sldLayoutId id="2147483662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edutorij.e-skole.hr/share/page/site/e-skole-obrazovanje-korisnika/dashboard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CUC_2022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46;p32">
            <a:extLst>
              <a:ext uri="{FF2B5EF4-FFF2-40B4-BE49-F238E27FC236}">
                <a16:creationId xmlns:a16="http://schemas.microsoft.com/office/drawing/2014/main" id="{D2A980ED-91B4-4866-93F5-F0FD586B3D74}"/>
              </a:ext>
            </a:extLst>
          </p:cNvPr>
          <p:cNvSpPr txBox="1">
            <a:spLocks/>
          </p:cNvSpPr>
          <p:nvPr/>
        </p:nvSpPr>
        <p:spPr>
          <a:xfrm>
            <a:off x="0" y="3215639"/>
            <a:ext cx="4571999" cy="1102361"/>
          </a:xfrm>
          <a:prstGeom prst="rect">
            <a:avLst/>
          </a:prstGeom>
          <a:solidFill>
            <a:srgbClr val="F670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 lang="en-US" sz="3600" b="1" dirty="0"/>
          </a:p>
        </p:txBody>
      </p:sp>
      <p:sp>
        <p:nvSpPr>
          <p:cNvPr id="91" name="Google Shape;91;p15"/>
          <p:cNvSpPr txBox="1">
            <a:spLocks noGrp="1"/>
          </p:cNvSpPr>
          <p:nvPr>
            <p:ph type="ctrTitle"/>
          </p:nvPr>
        </p:nvSpPr>
        <p:spPr>
          <a:xfrm>
            <a:off x="0" y="132540"/>
            <a:ext cx="4572000" cy="22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hr-HR" sz="3200" dirty="0">
                <a:solidFill>
                  <a:schemeClr val="tx1"/>
                </a:solidFill>
                <a:latin typeface="OmoType Std Black One" pitchFamily="2" charset="0"/>
              </a:rPr>
              <a:t>Stvaranje pristupačnih digitalnih i tiskanih sadržaja</a:t>
            </a: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B1079FBF-16A8-483A-B6FF-E539420D952F}"/>
              </a:ext>
            </a:extLst>
          </p:cNvPr>
          <p:cNvSpPr txBox="1"/>
          <p:nvPr/>
        </p:nvSpPr>
        <p:spPr>
          <a:xfrm>
            <a:off x="0" y="3277157"/>
            <a:ext cx="4571999" cy="1589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1800" dirty="0">
                <a:latin typeface="OmoType Std Medium One" pitchFamily="2" charset="-18"/>
              </a:rPr>
              <a:t>Maja Kević, prof. </a:t>
            </a:r>
            <a:r>
              <a:rPr lang="hr-HR" sz="1800" dirty="0" err="1">
                <a:latin typeface="OmoType Std Medium One" pitchFamily="2" charset="-18"/>
              </a:rPr>
              <a:t>reh</a:t>
            </a:r>
            <a:r>
              <a:rPr lang="hr-HR" sz="1800" dirty="0">
                <a:latin typeface="OmoType Std Medium One" pitchFamily="2" charset="-18"/>
              </a:rPr>
              <a:t>.</a:t>
            </a:r>
            <a:br>
              <a:rPr lang="hr-HR" sz="1800" dirty="0">
                <a:latin typeface="OmoType Std Medium One" pitchFamily="2" charset="-18"/>
              </a:rPr>
            </a:br>
            <a:r>
              <a:rPr lang="hr-HR" sz="1800" dirty="0">
                <a:latin typeface="OmoType Std Medium One" pitchFamily="2" charset="-18"/>
              </a:rPr>
              <a:t>Mirko Milak, </a:t>
            </a:r>
            <a:r>
              <a:rPr lang="hr-HR" sz="1800" dirty="0" err="1">
                <a:latin typeface="OmoType Std Medium One" pitchFamily="2" charset="-18"/>
              </a:rPr>
              <a:t>mag</a:t>
            </a:r>
            <a:r>
              <a:rPr lang="hr-HR" sz="1800" dirty="0">
                <a:latin typeface="OmoType Std Medium One" pitchFamily="2" charset="-18"/>
              </a:rPr>
              <a:t>. </a:t>
            </a:r>
            <a:r>
              <a:rPr lang="hr-HR" sz="1800" dirty="0" err="1">
                <a:latin typeface="OmoType Std Medium One" pitchFamily="2" charset="-18"/>
              </a:rPr>
              <a:t>edu</a:t>
            </a:r>
            <a:r>
              <a:rPr lang="hr-HR" sz="1800" dirty="0">
                <a:latin typeface="OmoType Std Medium One" pitchFamily="2" charset="-18"/>
              </a:rPr>
              <a:t>. </a:t>
            </a:r>
            <a:r>
              <a:rPr lang="hr-HR" sz="1800" dirty="0" err="1">
                <a:latin typeface="OmoType Std Medium One" pitchFamily="2" charset="-18"/>
              </a:rPr>
              <a:t>hist</a:t>
            </a:r>
            <a:r>
              <a:rPr lang="hr-HR" sz="1800" dirty="0">
                <a:latin typeface="OmoType Std Medium One" pitchFamily="2" charset="-18"/>
              </a:rPr>
              <a:t>.</a:t>
            </a:r>
            <a:br>
              <a:rPr lang="hr-HR" sz="1800" dirty="0">
                <a:latin typeface="OmoType Std Medium One" pitchFamily="2" charset="-18"/>
              </a:rPr>
            </a:br>
            <a:endParaRPr lang="hr-HR" sz="1800" dirty="0">
              <a:latin typeface="OmoType Std Medium One" pitchFamily="2" charset="-18"/>
            </a:endParaRPr>
          </a:p>
          <a:p>
            <a:pPr algn="ctr">
              <a:lnSpc>
                <a:spcPct val="150000"/>
              </a:lnSpc>
            </a:pPr>
            <a:r>
              <a:rPr lang="hr-HR" sz="1200" dirty="0">
                <a:latin typeface="OmoType Std Medium One" pitchFamily="2" charset="-18"/>
              </a:rPr>
              <a:t>listopad, 2022.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CC74A77-28C1-4E94-A904-D32D7F792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55" y="4753726"/>
            <a:ext cx="442617" cy="305356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AF61C513-D18C-453E-AE39-C0C0003EE99C}"/>
              </a:ext>
            </a:extLst>
          </p:cNvPr>
          <p:cNvSpPr txBox="1"/>
          <p:nvPr/>
        </p:nvSpPr>
        <p:spPr>
          <a:xfrm>
            <a:off x="-1" y="4797472"/>
            <a:ext cx="45719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100" dirty="0">
                <a:latin typeface="OmoType Std Medium One" pitchFamily="2" charset="-18"/>
              </a:rPr>
              <a:t>Centar za odgoj i obrazovanje „Vinko Bek”</a:t>
            </a:r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id="{E5D7AFF0-E93B-4FC1-AE0D-A5158FA501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88"/>
          <a:stretch/>
        </p:blipFill>
        <p:spPr>
          <a:xfrm>
            <a:off x="4571998" y="0"/>
            <a:ext cx="4602557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3"/>
          <p:cNvSpPr txBox="1">
            <a:spLocks noGrp="1"/>
          </p:cNvSpPr>
          <p:nvPr>
            <p:ph type="title"/>
          </p:nvPr>
        </p:nvSpPr>
        <p:spPr>
          <a:xfrm>
            <a:off x="336917" y="857293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hr-HR" dirty="0">
                <a:solidFill>
                  <a:schemeClr val="tx1"/>
                </a:solidFill>
                <a:latin typeface="OmoType Std Black One" pitchFamily="2" charset="0"/>
              </a:rPr>
              <a:t>Kategorije teškoća:</a:t>
            </a:r>
            <a:endParaRPr dirty="0">
              <a:solidFill>
                <a:schemeClr val="tx1"/>
              </a:solidFill>
              <a:latin typeface="OmoType Std Black One" pitchFamily="2" charset="0"/>
            </a:endParaRPr>
          </a:p>
        </p:txBody>
      </p:sp>
      <p:sp>
        <p:nvSpPr>
          <p:cNvPr id="530" name="Google Shape;530;p43"/>
          <p:cNvSpPr/>
          <p:nvPr/>
        </p:nvSpPr>
        <p:spPr>
          <a:xfrm>
            <a:off x="2582279" y="3432251"/>
            <a:ext cx="6480000" cy="504000"/>
          </a:xfrm>
          <a:prstGeom prst="homePlate">
            <a:avLst>
              <a:gd name="adj" fmla="val 32030"/>
            </a:avLst>
          </a:prstGeom>
          <a:solidFill>
            <a:srgbClr val="EAE8E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75" tIns="0" rIns="0" bIns="0" anchor="ctr" anchorCtr="0">
            <a:noAutofit/>
          </a:bodyPr>
          <a:lstStyle/>
          <a:p>
            <a:pPr lvl="0"/>
            <a:r>
              <a:rPr lang="hr-HR" sz="1600" dirty="0">
                <a:latin typeface="OmoType Std Black One" pitchFamily="2" charset="0"/>
              </a:rPr>
              <a:t>5. </a:t>
            </a:r>
            <a:r>
              <a:rPr lang="hr-HR" sz="1600" dirty="0">
                <a:latin typeface="OmoType Std Book One" pitchFamily="2" charset="-18"/>
              </a:rPr>
              <a:t>intelektualne teškoće </a:t>
            </a:r>
            <a:endParaRPr sz="1600" dirty="0">
              <a:solidFill>
                <a:schemeClr val="lt1"/>
              </a:solidFill>
              <a:latin typeface="OmoType Std Book One" pitchFamily="2" charset="-18"/>
              <a:ea typeface="Nunito Sans"/>
              <a:cs typeface="Nunito Sans"/>
              <a:sym typeface="Nunito Sans"/>
            </a:endParaRPr>
          </a:p>
        </p:txBody>
      </p:sp>
      <p:sp>
        <p:nvSpPr>
          <p:cNvPr id="531" name="Google Shape;531;p43"/>
          <p:cNvSpPr/>
          <p:nvPr/>
        </p:nvSpPr>
        <p:spPr>
          <a:xfrm>
            <a:off x="2582279" y="2888022"/>
            <a:ext cx="6480000" cy="504000"/>
          </a:xfrm>
          <a:prstGeom prst="homePlate">
            <a:avLst>
              <a:gd name="adj" fmla="val 3203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75" tIns="0" rIns="0" bIns="0" anchor="ctr" anchorCtr="0">
            <a:noAutofit/>
          </a:bodyPr>
          <a:lstStyle/>
          <a:p>
            <a:pPr lvl="0"/>
            <a:r>
              <a:rPr lang="hr-HR" sz="1600" dirty="0">
                <a:latin typeface="OmoType Std Black One" pitchFamily="2" charset="0"/>
              </a:rPr>
              <a:t>4. </a:t>
            </a:r>
            <a:r>
              <a:rPr lang="hr-HR" sz="1600" dirty="0">
                <a:latin typeface="OmoType Std Book One" pitchFamily="2" charset="-18"/>
              </a:rPr>
              <a:t>oštećenja </a:t>
            </a:r>
            <a:r>
              <a:rPr lang="hr-HR" sz="1800" dirty="0">
                <a:latin typeface="OmoType Std Book One" pitchFamily="2" charset="-18"/>
              </a:rPr>
              <a:t>organa</a:t>
            </a:r>
            <a:r>
              <a:rPr lang="hr-HR" sz="1600" dirty="0">
                <a:latin typeface="OmoType Std Book One" pitchFamily="2" charset="-18"/>
              </a:rPr>
              <a:t> i organskih sustava </a:t>
            </a:r>
            <a:endParaRPr sz="1050" dirty="0">
              <a:solidFill>
                <a:schemeClr val="lt1"/>
              </a:solidFill>
              <a:latin typeface="OmoType Std Book One" pitchFamily="2" charset="-18"/>
              <a:ea typeface="Nunito Sans"/>
              <a:cs typeface="Nunito Sans"/>
              <a:sym typeface="Nunito Sans"/>
            </a:endParaRPr>
          </a:p>
        </p:txBody>
      </p:sp>
      <p:sp>
        <p:nvSpPr>
          <p:cNvPr id="532" name="Google Shape;532;p43"/>
          <p:cNvSpPr/>
          <p:nvPr/>
        </p:nvSpPr>
        <p:spPr>
          <a:xfrm>
            <a:off x="2582279" y="2343793"/>
            <a:ext cx="6480000" cy="504000"/>
          </a:xfrm>
          <a:prstGeom prst="homePlate">
            <a:avLst>
              <a:gd name="adj" fmla="val 32030"/>
            </a:avLst>
          </a:prstGeom>
          <a:solidFill>
            <a:srgbClr val="EAE8E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75" tIns="0" rIns="0" bIns="0" anchor="ctr" anchorCtr="0">
            <a:noAutofit/>
          </a:bodyPr>
          <a:lstStyle/>
          <a:p>
            <a:pPr lvl="0"/>
            <a:r>
              <a:rPr lang="hr-HR" sz="1600" dirty="0">
                <a:latin typeface="OmoType Std Black One" pitchFamily="2" charset="0"/>
              </a:rPr>
              <a:t>3. </a:t>
            </a:r>
            <a:r>
              <a:rPr lang="hr-HR" sz="1600" dirty="0">
                <a:latin typeface="OmoType Std Book One" pitchFamily="2" charset="-18"/>
              </a:rPr>
              <a:t>oštećenja jezično-govorne-glasovne komunikacije i   </a:t>
            </a:r>
            <a:br>
              <a:rPr lang="hr-HR" sz="1600" dirty="0">
                <a:latin typeface="OmoType Std Book One" pitchFamily="2" charset="-18"/>
              </a:rPr>
            </a:br>
            <a:r>
              <a:rPr lang="hr-HR" sz="1600" dirty="0">
                <a:latin typeface="OmoType Std Book One" pitchFamily="2" charset="-18"/>
              </a:rPr>
              <a:t>   specifične teškoće u učenju </a:t>
            </a:r>
            <a:endParaRPr sz="1050" dirty="0">
              <a:solidFill>
                <a:schemeClr val="lt1"/>
              </a:solidFill>
              <a:latin typeface="OmoType Std Book One" pitchFamily="2" charset="-18"/>
              <a:ea typeface="Nunito Sans"/>
              <a:cs typeface="Nunito Sans"/>
              <a:sym typeface="Nunito Sans"/>
            </a:endParaRPr>
          </a:p>
        </p:txBody>
      </p:sp>
      <p:sp>
        <p:nvSpPr>
          <p:cNvPr id="533" name="Google Shape;533;p43"/>
          <p:cNvSpPr/>
          <p:nvPr/>
        </p:nvSpPr>
        <p:spPr>
          <a:xfrm>
            <a:off x="2582279" y="1799564"/>
            <a:ext cx="6480000" cy="504000"/>
          </a:xfrm>
          <a:prstGeom prst="homePlate">
            <a:avLst>
              <a:gd name="adj" fmla="val 3203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75" tIns="0" rIns="0" bIns="0" anchor="ctr" anchorCtr="0">
            <a:noAutofit/>
          </a:bodyPr>
          <a:lstStyle/>
          <a:p>
            <a:pPr lvl="0"/>
            <a:r>
              <a:rPr lang="hr-HR" sz="1600" dirty="0">
                <a:latin typeface="OmoType Std Black One" pitchFamily="2" charset="0"/>
              </a:rPr>
              <a:t>2. </a:t>
            </a:r>
            <a:r>
              <a:rPr lang="hr-HR" sz="1600" dirty="0">
                <a:latin typeface="OmoType Std Book One" pitchFamily="2" charset="-18"/>
              </a:rPr>
              <a:t>oštećenja sluha </a:t>
            </a:r>
            <a:endParaRPr sz="1050" dirty="0">
              <a:solidFill>
                <a:schemeClr val="lt1"/>
              </a:solidFill>
              <a:latin typeface="OmoType Std Book One" pitchFamily="2" charset="-18"/>
              <a:ea typeface="Nunito Sans"/>
              <a:cs typeface="Nunito Sans"/>
              <a:sym typeface="Nunito Sans"/>
            </a:endParaRPr>
          </a:p>
        </p:txBody>
      </p:sp>
      <p:sp>
        <p:nvSpPr>
          <p:cNvPr id="41" name="Google Shape;529;p43">
            <a:extLst>
              <a:ext uri="{FF2B5EF4-FFF2-40B4-BE49-F238E27FC236}">
                <a16:creationId xmlns:a16="http://schemas.microsoft.com/office/drawing/2014/main" id="{A2450785-ADE3-4328-91D1-ACFAD795D32E}"/>
              </a:ext>
            </a:extLst>
          </p:cNvPr>
          <p:cNvSpPr/>
          <p:nvPr/>
        </p:nvSpPr>
        <p:spPr>
          <a:xfrm>
            <a:off x="2582279" y="3980559"/>
            <a:ext cx="6480000" cy="504000"/>
          </a:xfrm>
          <a:prstGeom prst="homePlate">
            <a:avLst>
              <a:gd name="adj" fmla="val 3203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75" tIns="0" rIns="0" bIns="0" anchor="ctr" anchorCtr="0">
            <a:noAutofit/>
          </a:bodyPr>
          <a:lstStyle/>
          <a:p>
            <a:r>
              <a:rPr lang="hr-HR" sz="1600" dirty="0">
                <a:latin typeface="OmoType Std Black One" pitchFamily="2" charset="0"/>
              </a:rPr>
              <a:t>6. </a:t>
            </a:r>
            <a:r>
              <a:rPr lang="hr-HR" sz="1600" dirty="0">
                <a:latin typeface="OmoType Std Book One" pitchFamily="2" charset="-18"/>
              </a:rPr>
              <a:t>poremećaji u ponašanju i oštećenja mentalnog zdravlja </a:t>
            </a:r>
            <a:endParaRPr sz="1600" dirty="0">
              <a:latin typeface="OmoType Std Book One" pitchFamily="2" charset="-18"/>
              <a:sym typeface="Nunito Sans"/>
            </a:endParaRPr>
          </a:p>
        </p:txBody>
      </p:sp>
      <p:sp>
        <p:nvSpPr>
          <p:cNvPr id="42" name="Google Shape;534;p43">
            <a:extLst>
              <a:ext uri="{FF2B5EF4-FFF2-40B4-BE49-F238E27FC236}">
                <a16:creationId xmlns:a16="http://schemas.microsoft.com/office/drawing/2014/main" id="{F632BB9D-E0C9-4AEC-BEE7-EE9FD3BCE47A}"/>
              </a:ext>
            </a:extLst>
          </p:cNvPr>
          <p:cNvSpPr/>
          <p:nvPr/>
        </p:nvSpPr>
        <p:spPr>
          <a:xfrm>
            <a:off x="2582279" y="4528867"/>
            <a:ext cx="6480000" cy="504000"/>
          </a:xfrm>
          <a:prstGeom prst="homePlate">
            <a:avLst>
              <a:gd name="adj" fmla="val 32030"/>
            </a:avLst>
          </a:prstGeom>
          <a:solidFill>
            <a:srgbClr val="EAE8E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75" tIns="0" rIns="0" bIns="0" anchor="ctr" anchorCtr="0">
            <a:noAutofit/>
          </a:bodyPr>
          <a:lstStyle/>
          <a:p>
            <a:r>
              <a:rPr lang="hr-HR" sz="1600" dirty="0">
                <a:latin typeface="OmoType Std Black One" pitchFamily="2" charset="0"/>
              </a:rPr>
              <a:t>7. </a:t>
            </a:r>
            <a:r>
              <a:rPr lang="hr-HR" sz="1600" dirty="0">
                <a:latin typeface="OmoType Std Book One" pitchFamily="2" charset="-18"/>
              </a:rPr>
              <a:t>postojanje više vrsta teškoća u psihofizičkom razvoju </a:t>
            </a:r>
            <a:endParaRPr sz="1600" dirty="0">
              <a:latin typeface="OmoType Std Book One" pitchFamily="2" charset="-18"/>
              <a:sym typeface="Nunito Sans"/>
            </a:endParaRPr>
          </a:p>
        </p:txBody>
      </p:sp>
      <p:sp>
        <p:nvSpPr>
          <p:cNvPr id="43" name="Google Shape;535;p43">
            <a:extLst>
              <a:ext uri="{FF2B5EF4-FFF2-40B4-BE49-F238E27FC236}">
                <a16:creationId xmlns:a16="http://schemas.microsoft.com/office/drawing/2014/main" id="{D92CDFA4-112C-45EE-86B3-F67F32721055}"/>
              </a:ext>
            </a:extLst>
          </p:cNvPr>
          <p:cNvSpPr/>
          <p:nvPr/>
        </p:nvSpPr>
        <p:spPr>
          <a:xfrm>
            <a:off x="2582279" y="1269650"/>
            <a:ext cx="6480000" cy="504000"/>
          </a:xfrm>
          <a:prstGeom prst="homePlate">
            <a:avLst>
              <a:gd name="adj" fmla="val 32030"/>
            </a:avLst>
          </a:prstGeom>
          <a:solidFill>
            <a:srgbClr val="EAE8E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75" tIns="0" rIns="0" bIns="0" anchor="ctr" anchorCtr="0">
            <a:noAutofit/>
          </a:bodyPr>
          <a:lstStyle/>
          <a:p>
            <a:pPr lvl="0"/>
            <a:r>
              <a:rPr lang="hr-HR" sz="1600" b="1" dirty="0">
                <a:latin typeface="OmoType Std Black One" pitchFamily="2" charset="0"/>
              </a:rPr>
              <a:t>1.</a:t>
            </a:r>
            <a:r>
              <a:rPr lang="hr-HR" sz="1600" dirty="0">
                <a:latin typeface="OmoType Std Book One" pitchFamily="2" charset="-18"/>
              </a:rPr>
              <a:t> oštećenja vida </a:t>
            </a:r>
            <a:endParaRPr lang="hr-HR" sz="1600" dirty="0">
              <a:solidFill>
                <a:schemeClr val="dk2"/>
              </a:solidFill>
              <a:latin typeface="OmoType Std Book One" pitchFamily="2" charset="-18"/>
              <a:ea typeface="Nunito Sans"/>
              <a:cs typeface="Nunito Sans"/>
              <a:sym typeface="Nunito Sans"/>
            </a:endParaRPr>
          </a:p>
        </p:txBody>
      </p:sp>
      <p:grpSp>
        <p:nvGrpSpPr>
          <p:cNvPr id="45" name="Grupa 44">
            <a:extLst>
              <a:ext uri="{FF2B5EF4-FFF2-40B4-BE49-F238E27FC236}">
                <a16:creationId xmlns:a16="http://schemas.microsoft.com/office/drawing/2014/main" id="{49F49B1D-B01F-4D1B-825A-B3D9515F42A1}"/>
              </a:ext>
            </a:extLst>
          </p:cNvPr>
          <p:cNvGrpSpPr/>
          <p:nvPr/>
        </p:nvGrpSpPr>
        <p:grpSpPr>
          <a:xfrm>
            <a:off x="2457079" y="1264146"/>
            <a:ext cx="250400" cy="504000"/>
            <a:chOff x="2457077" y="1269650"/>
            <a:chExt cx="250400" cy="504001"/>
          </a:xfrm>
          <a:solidFill>
            <a:schemeClr val="accent1"/>
          </a:solidFill>
        </p:grpSpPr>
        <p:sp>
          <p:nvSpPr>
            <p:cNvPr id="46" name="Jednakokračni trokut 45">
              <a:extLst>
                <a:ext uri="{FF2B5EF4-FFF2-40B4-BE49-F238E27FC236}">
                  <a16:creationId xmlns:a16="http://schemas.microsoft.com/office/drawing/2014/main" id="{4B181B91-1020-477D-937C-2BEE6020376A}"/>
                </a:ext>
              </a:extLst>
            </p:cNvPr>
            <p:cNvSpPr/>
            <p:nvPr/>
          </p:nvSpPr>
          <p:spPr>
            <a:xfrm rot="5400000">
              <a:off x="2392877" y="1459052"/>
              <a:ext cx="504001" cy="125198"/>
            </a:xfrm>
            <a:prstGeom prst="triangle">
              <a:avLst>
                <a:gd name="adj" fmla="val 48992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47" name="Pravokutnik 46">
              <a:extLst>
                <a:ext uri="{FF2B5EF4-FFF2-40B4-BE49-F238E27FC236}">
                  <a16:creationId xmlns:a16="http://schemas.microsoft.com/office/drawing/2014/main" id="{690AF7BC-3ADE-49D5-BDA2-D7CB370B226B}"/>
                </a:ext>
              </a:extLst>
            </p:cNvPr>
            <p:cNvSpPr/>
            <p:nvPr/>
          </p:nvSpPr>
          <p:spPr>
            <a:xfrm>
              <a:off x="2457077" y="1269650"/>
              <a:ext cx="125200" cy="504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48" name="Grupa 47">
            <a:extLst>
              <a:ext uri="{FF2B5EF4-FFF2-40B4-BE49-F238E27FC236}">
                <a16:creationId xmlns:a16="http://schemas.microsoft.com/office/drawing/2014/main" id="{A5255763-A864-4A3E-85D5-DC15A82F1952}"/>
              </a:ext>
            </a:extLst>
          </p:cNvPr>
          <p:cNvGrpSpPr/>
          <p:nvPr/>
        </p:nvGrpSpPr>
        <p:grpSpPr>
          <a:xfrm>
            <a:off x="2457079" y="1808374"/>
            <a:ext cx="250400" cy="504000"/>
            <a:chOff x="2457077" y="1269650"/>
            <a:chExt cx="250400" cy="504001"/>
          </a:xfrm>
          <a:solidFill>
            <a:schemeClr val="accent1"/>
          </a:solidFill>
        </p:grpSpPr>
        <p:sp>
          <p:nvSpPr>
            <p:cNvPr id="49" name="Jednakokračni trokut 48">
              <a:extLst>
                <a:ext uri="{FF2B5EF4-FFF2-40B4-BE49-F238E27FC236}">
                  <a16:creationId xmlns:a16="http://schemas.microsoft.com/office/drawing/2014/main" id="{3D7F7C4C-4BAF-41D5-ACF2-CFEF3C4E69A6}"/>
                </a:ext>
              </a:extLst>
            </p:cNvPr>
            <p:cNvSpPr/>
            <p:nvPr/>
          </p:nvSpPr>
          <p:spPr>
            <a:xfrm rot="5400000">
              <a:off x="2392877" y="1459052"/>
              <a:ext cx="504001" cy="125198"/>
            </a:xfrm>
            <a:prstGeom prst="triangle">
              <a:avLst>
                <a:gd name="adj" fmla="val 48992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50" name="Pravokutnik 49">
              <a:extLst>
                <a:ext uri="{FF2B5EF4-FFF2-40B4-BE49-F238E27FC236}">
                  <a16:creationId xmlns:a16="http://schemas.microsoft.com/office/drawing/2014/main" id="{67846968-DCE8-4AEC-A1F6-E344B752DE4A}"/>
                </a:ext>
              </a:extLst>
            </p:cNvPr>
            <p:cNvSpPr/>
            <p:nvPr/>
          </p:nvSpPr>
          <p:spPr>
            <a:xfrm>
              <a:off x="2457077" y="1269650"/>
              <a:ext cx="125200" cy="504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51" name="Grupa 50">
            <a:extLst>
              <a:ext uri="{FF2B5EF4-FFF2-40B4-BE49-F238E27FC236}">
                <a16:creationId xmlns:a16="http://schemas.microsoft.com/office/drawing/2014/main" id="{1ED37701-C3A9-49EC-8EDD-673E4B658E8B}"/>
              </a:ext>
            </a:extLst>
          </p:cNvPr>
          <p:cNvGrpSpPr/>
          <p:nvPr/>
        </p:nvGrpSpPr>
        <p:grpSpPr>
          <a:xfrm>
            <a:off x="2457079" y="2345256"/>
            <a:ext cx="250400" cy="504000"/>
            <a:chOff x="2457077" y="1269650"/>
            <a:chExt cx="250400" cy="504001"/>
          </a:xfrm>
          <a:solidFill>
            <a:schemeClr val="accent1"/>
          </a:solidFill>
        </p:grpSpPr>
        <p:sp>
          <p:nvSpPr>
            <p:cNvPr id="52" name="Jednakokračni trokut 51">
              <a:extLst>
                <a:ext uri="{FF2B5EF4-FFF2-40B4-BE49-F238E27FC236}">
                  <a16:creationId xmlns:a16="http://schemas.microsoft.com/office/drawing/2014/main" id="{89FDB43E-F389-499F-B41C-287BDDB01BE3}"/>
                </a:ext>
              </a:extLst>
            </p:cNvPr>
            <p:cNvSpPr/>
            <p:nvPr/>
          </p:nvSpPr>
          <p:spPr>
            <a:xfrm rot="5400000">
              <a:off x="2392877" y="1459052"/>
              <a:ext cx="504001" cy="125198"/>
            </a:xfrm>
            <a:prstGeom prst="triangle">
              <a:avLst>
                <a:gd name="adj" fmla="val 48992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53" name="Pravokutnik 52">
              <a:extLst>
                <a:ext uri="{FF2B5EF4-FFF2-40B4-BE49-F238E27FC236}">
                  <a16:creationId xmlns:a16="http://schemas.microsoft.com/office/drawing/2014/main" id="{FE880196-7AB6-4259-AC6B-AC0E6C711165}"/>
                </a:ext>
              </a:extLst>
            </p:cNvPr>
            <p:cNvSpPr/>
            <p:nvPr/>
          </p:nvSpPr>
          <p:spPr>
            <a:xfrm>
              <a:off x="2457077" y="1269650"/>
              <a:ext cx="125200" cy="504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54" name="Grupa 53">
            <a:extLst>
              <a:ext uri="{FF2B5EF4-FFF2-40B4-BE49-F238E27FC236}">
                <a16:creationId xmlns:a16="http://schemas.microsoft.com/office/drawing/2014/main" id="{46412F29-557F-4C17-A5B8-ED728EA90DD6}"/>
              </a:ext>
            </a:extLst>
          </p:cNvPr>
          <p:cNvGrpSpPr/>
          <p:nvPr/>
        </p:nvGrpSpPr>
        <p:grpSpPr>
          <a:xfrm>
            <a:off x="2457079" y="2890947"/>
            <a:ext cx="250400" cy="504000"/>
            <a:chOff x="2457077" y="1269650"/>
            <a:chExt cx="250400" cy="504001"/>
          </a:xfrm>
          <a:solidFill>
            <a:schemeClr val="accent1"/>
          </a:solidFill>
        </p:grpSpPr>
        <p:sp>
          <p:nvSpPr>
            <p:cNvPr id="55" name="Jednakokračni trokut 54">
              <a:extLst>
                <a:ext uri="{FF2B5EF4-FFF2-40B4-BE49-F238E27FC236}">
                  <a16:creationId xmlns:a16="http://schemas.microsoft.com/office/drawing/2014/main" id="{9937AC5C-9DA0-4A54-81F1-CF1169BBD702}"/>
                </a:ext>
              </a:extLst>
            </p:cNvPr>
            <p:cNvSpPr/>
            <p:nvPr/>
          </p:nvSpPr>
          <p:spPr>
            <a:xfrm rot="5400000">
              <a:off x="2392877" y="1459052"/>
              <a:ext cx="504001" cy="125198"/>
            </a:xfrm>
            <a:prstGeom prst="triangle">
              <a:avLst>
                <a:gd name="adj" fmla="val 48992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56" name="Pravokutnik 55">
              <a:extLst>
                <a:ext uri="{FF2B5EF4-FFF2-40B4-BE49-F238E27FC236}">
                  <a16:creationId xmlns:a16="http://schemas.microsoft.com/office/drawing/2014/main" id="{6DE554B1-7E8B-480A-90B6-C8D55A97661D}"/>
                </a:ext>
              </a:extLst>
            </p:cNvPr>
            <p:cNvSpPr/>
            <p:nvPr/>
          </p:nvSpPr>
          <p:spPr>
            <a:xfrm>
              <a:off x="2457077" y="1269650"/>
              <a:ext cx="125200" cy="504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57" name="Grupa 56">
            <a:extLst>
              <a:ext uri="{FF2B5EF4-FFF2-40B4-BE49-F238E27FC236}">
                <a16:creationId xmlns:a16="http://schemas.microsoft.com/office/drawing/2014/main" id="{95751EDA-6F2E-4D98-8206-3CFEA777C188}"/>
              </a:ext>
            </a:extLst>
          </p:cNvPr>
          <p:cNvGrpSpPr/>
          <p:nvPr/>
        </p:nvGrpSpPr>
        <p:grpSpPr>
          <a:xfrm>
            <a:off x="2457079" y="3435752"/>
            <a:ext cx="250400" cy="504000"/>
            <a:chOff x="2457077" y="1269650"/>
            <a:chExt cx="250400" cy="504001"/>
          </a:xfrm>
          <a:solidFill>
            <a:schemeClr val="accent1"/>
          </a:solidFill>
        </p:grpSpPr>
        <p:sp>
          <p:nvSpPr>
            <p:cNvPr id="58" name="Jednakokračni trokut 57">
              <a:extLst>
                <a:ext uri="{FF2B5EF4-FFF2-40B4-BE49-F238E27FC236}">
                  <a16:creationId xmlns:a16="http://schemas.microsoft.com/office/drawing/2014/main" id="{CF393EB9-2B6C-4A51-B093-9E69E72A1900}"/>
                </a:ext>
              </a:extLst>
            </p:cNvPr>
            <p:cNvSpPr/>
            <p:nvPr/>
          </p:nvSpPr>
          <p:spPr>
            <a:xfrm rot="5400000">
              <a:off x="2392877" y="1459052"/>
              <a:ext cx="504001" cy="125198"/>
            </a:xfrm>
            <a:prstGeom prst="triangle">
              <a:avLst>
                <a:gd name="adj" fmla="val 48992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59" name="Pravokutnik 58">
              <a:extLst>
                <a:ext uri="{FF2B5EF4-FFF2-40B4-BE49-F238E27FC236}">
                  <a16:creationId xmlns:a16="http://schemas.microsoft.com/office/drawing/2014/main" id="{A48E70DA-06AC-4514-9DD5-6EF602C7DFC1}"/>
                </a:ext>
              </a:extLst>
            </p:cNvPr>
            <p:cNvSpPr/>
            <p:nvPr/>
          </p:nvSpPr>
          <p:spPr>
            <a:xfrm>
              <a:off x="2457077" y="1269650"/>
              <a:ext cx="125200" cy="504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60" name="Grupa 59">
            <a:extLst>
              <a:ext uri="{FF2B5EF4-FFF2-40B4-BE49-F238E27FC236}">
                <a16:creationId xmlns:a16="http://schemas.microsoft.com/office/drawing/2014/main" id="{36D0A9DA-3EF6-4BF3-BCF4-434FE05DFFBA}"/>
              </a:ext>
            </a:extLst>
          </p:cNvPr>
          <p:cNvGrpSpPr/>
          <p:nvPr/>
        </p:nvGrpSpPr>
        <p:grpSpPr>
          <a:xfrm>
            <a:off x="2457079" y="3980559"/>
            <a:ext cx="250400" cy="504000"/>
            <a:chOff x="2457077" y="1269650"/>
            <a:chExt cx="250400" cy="504001"/>
          </a:xfrm>
          <a:solidFill>
            <a:schemeClr val="accent1"/>
          </a:solidFill>
        </p:grpSpPr>
        <p:sp>
          <p:nvSpPr>
            <p:cNvPr id="61" name="Jednakokračni trokut 60">
              <a:extLst>
                <a:ext uri="{FF2B5EF4-FFF2-40B4-BE49-F238E27FC236}">
                  <a16:creationId xmlns:a16="http://schemas.microsoft.com/office/drawing/2014/main" id="{0B42185A-5A9D-4647-929D-9298E782A5D6}"/>
                </a:ext>
              </a:extLst>
            </p:cNvPr>
            <p:cNvSpPr/>
            <p:nvPr/>
          </p:nvSpPr>
          <p:spPr>
            <a:xfrm rot="5400000">
              <a:off x="2392877" y="1459052"/>
              <a:ext cx="504001" cy="125198"/>
            </a:xfrm>
            <a:prstGeom prst="triangle">
              <a:avLst>
                <a:gd name="adj" fmla="val 48992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62" name="Pravokutnik 61">
              <a:extLst>
                <a:ext uri="{FF2B5EF4-FFF2-40B4-BE49-F238E27FC236}">
                  <a16:creationId xmlns:a16="http://schemas.microsoft.com/office/drawing/2014/main" id="{A884D66F-C5E0-4AD6-9CF8-B5AF1CE76FBA}"/>
                </a:ext>
              </a:extLst>
            </p:cNvPr>
            <p:cNvSpPr/>
            <p:nvPr/>
          </p:nvSpPr>
          <p:spPr>
            <a:xfrm>
              <a:off x="2457077" y="1269650"/>
              <a:ext cx="125200" cy="504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63" name="Grupa 62">
            <a:extLst>
              <a:ext uri="{FF2B5EF4-FFF2-40B4-BE49-F238E27FC236}">
                <a16:creationId xmlns:a16="http://schemas.microsoft.com/office/drawing/2014/main" id="{412FD46C-4FEB-4CA5-968D-9EB88DE74591}"/>
              </a:ext>
            </a:extLst>
          </p:cNvPr>
          <p:cNvGrpSpPr/>
          <p:nvPr/>
        </p:nvGrpSpPr>
        <p:grpSpPr>
          <a:xfrm>
            <a:off x="2445817" y="4523895"/>
            <a:ext cx="250400" cy="504000"/>
            <a:chOff x="2457077" y="1269650"/>
            <a:chExt cx="250400" cy="504001"/>
          </a:xfrm>
          <a:solidFill>
            <a:schemeClr val="accent1"/>
          </a:solidFill>
        </p:grpSpPr>
        <p:sp>
          <p:nvSpPr>
            <p:cNvPr id="64" name="Jednakokračni trokut 63">
              <a:extLst>
                <a:ext uri="{FF2B5EF4-FFF2-40B4-BE49-F238E27FC236}">
                  <a16:creationId xmlns:a16="http://schemas.microsoft.com/office/drawing/2014/main" id="{497FD2E0-4933-4F32-8FB9-6D6BE4A8A437}"/>
                </a:ext>
              </a:extLst>
            </p:cNvPr>
            <p:cNvSpPr/>
            <p:nvPr/>
          </p:nvSpPr>
          <p:spPr>
            <a:xfrm rot="5400000">
              <a:off x="2392877" y="1459052"/>
              <a:ext cx="504001" cy="125198"/>
            </a:xfrm>
            <a:prstGeom prst="triangle">
              <a:avLst>
                <a:gd name="adj" fmla="val 48992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65" name="Pravokutnik 64">
              <a:extLst>
                <a:ext uri="{FF2B5EF4-FFF2-40B4-BE49-F238E27FC236}">
                  <a16:creationId xmlns:a16="http://schemas.microsoft.com/office/drawing/2014/main" id="{828E880D-C5B7-4DFC-80B7-F50A4C260EFB}"/>
                </a:ext>
              </a:extLst>
            </p:cNvPr>
            <p:cNvSpPr/>
            <p:nvPr/>
          </p:nvSpPr>
          <p:spPr>
            <a:xfrm>
              <a:off x="2457077" y="1269650"/>
              <a:ext cx="125200" cy="504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pic>
        <p:nvPicPr>
          <p:cNvPr id="5" name="Grafika 4" descr="Informacije">
            <a:extLst>
              <a:ext uri="{FF2B5EF4-FFF2-40B4-BE49-F238E27FC236}">
                <a16:creationId xmlns:a16="http://schemas.microsoft.com/office/drawing/2014/main" id="{09446421-6F46-42DE-AD0A-9AED1ACE3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7679" y="3517764"/>
            <a:ext cx="1429587" cy="142958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3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hr-HR" dirty="0">
                <a:solidFill>
                  <a:schemeClr val="tx1"/>
                </a:solidFill>
                <a:latin typeface="OmoType Std Black One" pitchFamily="2" charset="0"/>
              </a:rPr>
              <a:t>Oštećenje vida</a:t>
            </a:r>
            <a:endParaRPr dirty="0">
              <a:solidFill>
                <a:schemeClr val="tx1"/>
              </a:solidFill>
              <a:latin typeface="OmoType Std Black One" pitchFamily="2" charset="0"/>
            </a:endParaRPr>
          </a:p>
        </p:txBody>
      </p:sp>
      <p:sp>
        <p:nvSpPr>
          <p:cNvPr id="530" name="Google Shape;530;p43"/>
          <p:cNvSpPr/>
          <p:nvPr/>
        </p:nvSpPr>
        <p:spPr>
          <a:xfrm>
            <a:off x="2582279" y="3476559"/>
            <a:ext cx="6480000" cy="504000"/>
          </a:xfrm>
          <a:prstGeom prst="homePlate">
            <a:avLst>
              <a:gd name="adj" fmla="val 32030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75" tIns="0" rIns="0" bIns="0" anchor="ctr" anchorCtr="0">
            <a:noAutofit/>
          </a:bodyPr>
          <a:lstStyle/>
          <a:p>
            <a:pPr lvl="0"/>
            <a:r>
              <a:rPr lang="hr-HR" sz="1600" dirty="0">
                <a:latin typeface="OmoType Std Black One" pitchFamily="2" charset="0"/>
              </a:rPr>
              <a:t>slabovidnost </a:t>
            </a:r>
            <a:endParaRPr sz="1600" dirty="0">
              <a:solidFill>
                <a:schemeClr val="lt1"/>
              </a:solidFill>
              <a:latin typeface="OmoType Std Book One" pitchFamily="2" charset="-18"/>
              <a:ea typeface="Nunito Sans"/>
              <a:cs typeface="Nunito Sans"/>
              <a:sym typeface="Nunito Sans"/>
            </a:endParaRPr>
          </a:p>
        </p:txBody>
      </p:sp>
      <p:sp>
        <p:nvSpPr>
          <p:cNvPr id="532" name="Google Shape;532;p43"/>
          <p:cNvSpPr/>
          <p:nvPr/>
        </p:nvSpPr>
        <p:spPr>
          <a:xfrm>
            <a:off x="3723507" y="2364768"/>
            <a:ext cx="5338800" cy="1009056"/>
          </a:xfrm>
          <a:prstGeom prst="homePlate">
            <a:avLst>
              <a:gd name="adj" fmla="val 3203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75" tIns="0" rIns="0" bIns="0" anchor="ctr" anchorCtr="0">
            <a:noAutofit/>
          </a:bodyPr>
          <a:lstStyle/>
          <a:p>
            <a:pPr lvl="0"/>
            <a:r>
              <a:rPr lang="hr-HR" sz="1600" dirty="0">
                <a:latin typeface="OmoType Std Book One" pitchFamily="2" charset="-18"/>
              </a:rPr>
              <a:t>sljepoćom u smislu potrebe edukacije na Brailleovom pismu smatra se nesposobnost čitanja slova ili znakova veličine </a:t>
            </a:r>
            <a:r>
              <a:rPr lang="hr-HR" sz="1600" dirty="0" err="1">
                <a:latin typeface="OmoType Std Book One" pitchFamily="2" charset="-18"/>
              </a:rPr>
              <a:t>Jaeger</a:t>
            </a:r>
            <a:r>
              <a:rPr lang="hr-HR" sz="1600" dirty="0">
                <a:latin typeface="OmoType Std Book One" pitchFamily="2" charset="-18"/>
              </a:rPr>
              <a:t> 8   (font veličine 22) na blizinu</a:t>
            </a:r>
            <a:endParaRPr sz="1050" dirty="0">
              <a:solidFill>
                <a:schemeClr val="lt1"/>
              </a:solidFill>
              <a:latin typeface="OmoType Std Book One" pitchFamily="2" charset="-18"/>
              <a:ea typeface="Nunito Sans"/>
              <a:cs typeface="Nunito Sans"/>
              <a:sym typeface="Nunito Sans"/>
            </a:endParaRPr>
          </a:p>
        </p:txBody>
      </p:sp>
      <p:sp>
        <p:nvSpPr>
          <p:cNvPr id="533" name="Google Shape;533;p43"/>
          <p:cNvSpPr/>
          <p:nvPr/>
        </p:nvSpPr>
        <p:spPr>
          <a:xfrm>
            <a:off x="3723507" y="1795319"/>
            <a:ext cx="5338772" cy="504000"/>
          </a:xfrm>
          <a:prstGeom prst="homePlate">
            <a:avLst>
              <a:gd name="adj" fmla="val 3203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75" tIns="0" rIns="0" bIns="0" anchor="ctr" anchorCtr="0">
            <a:noAutofit/>
          </a:bodyPr>
          <a:lstStyle/>
          <a:p>
            <a:pPr lvl="0"/>
            <a:r>
              <a:rPr lang="hr-HR" sz="1600" dirty="0">
                <a:latin typeface="OmoType Std Book One" pitchFamily="2" charset="-18"/>
              </a:rPr>
              <a:t>potpuni nedostatak vida</a:t>
            </a:r>
            <a:endParaRPr sz="1050" dirty="0">
              <a:solidFill>
                <a:schemeClr val="lt1"/>
              </a:solidFill>
              <a:latin typeface="OmoType Std Book One" pitchFamily="2" charset="-18"/>
              <a:ea typeface="Nunito Sans"/>
              <a:cs typeface="Nunito Sans"/>
              <a:sym typeface="Nunito Sans"/>
            </a:endParaRPr>
          </a:p>
        </p:txBody>
      </p:sp>
      <p:sp>
        <p:nvSpPr>
          <p:cNvPr id="41" name="Google Shape;529;p43">
            <a:extLst>
              <a:ext uri="{FF2B5EF4-FFF2-40B4-BE49-F238E27FC236}">
                <a16:creationId xmlns:a16="http://schemas.microsoft.com/office/drawing/2014/main" id="{A2450785-ADE3-4328-91D1-ACFAD795D32E}"/>
              </a:ext>
            </a:extLst>
          </p:cNvPr>
          <p:cNvSpPr/>
          <p:nvPr/>
        </p:nvSpPr>
        <p:spPr>
          <a:xfrm>
            <a:off x="3723479" y="4024867"/>
            <a:ext cx="5338800" cy="504000"/>
          </a:xfrm>
          <a:prstGeom prst="homePlate">
            <a:avLst>
              <a:gd name="adj" fmla="val 3203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75" tIns="0" rIns="0" bIns="0" anchor="ctr" anchorCtr="0">
            <a:noAutofit/>
          </a:bodyPr>
          <a:lstStyle/>
          <a:p>
            <a:r>
              <a:rPr lang="hr-HR" sz="1600" dirty="0">
                <a:latin typeface="OmoType Std Book One" pitchFamily="2" charset="-18"/>
              </a:rPr>
              <a:t>oštrina vida se smanjuje</a:t>
            </a:r>
            <a:endParaRPr sz="1600" dirty="0">
              <a:latin typeface="OmoType Std Book One" pitchFamily="2" charset="-18"/>
              <a:sym typeface="Nunito Sans"/>
            </a:endParaRPr>
          </a:p>
        </p:txBody>
      </p:sp>
      <p:sp>
        <p:nvSpPr>
          <p:cNvPr id="42" name="Google Shape;534;p43">
            <a:extLst>
              <a:ext uri="{FF2B5EF4-FFF2-40B4-BE49-F238E27FC236}">
                <a16:creationId xmlns:a16="http://schemas.microsoft.com/office/drawing/2014/main" id="{F632BB9D-E0C9-4AEC-BEE7-EE9FD3BCE47A}"/>
              </a:ext>
            </a:extLst>
          </p:cNvPr>
          <p:cNvSpPr/>
          <p:nvPr/>
        </p:nvSpPr>
        <p:spPr>
          <a:xfrm>
            <a:off x="3723479" y="4587294"/>
            <a:ext cx="5338800" cy="504000"/>
          </a:xfrm>
          <a:prstGeom prst="homePlate">
            <a:avLst>
              <a:gd name="adj" fmla="val 3203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75" tIns="0" rIns="0" bIns="0" anchor="ctr" anchorCtr="0">
            <a:noAutofit/>
          </a:bodyPr>
          <a:lstStyle/>
          <a:p>
            <a:r>
              <a:rPr lang="hr-HR" sz="1600" dirty="0">
                <a:latin typeface="OmoType Std Book One" pitchFamily="2" charset="-18"/>
              </a:rPr>
              <a:t>vid postaje sve više zamagljen</a:t>
            </a:r>
            <a:endParaRPr sz="1600" dirty="0">
              <a:latin typeface="OmoType Std Book One" pitchFamily="2" charset="-18"/>
              <a:sym typeface="Nunito Sans"/>
            </a:endParaRPr>
          </a:p>
        </p:txBody>
      </p:sp>
      <p:sp>
        <p:nvSpPr>
          <p:cNvPr id="43" name="Google Shape;535;p43">
            <a:extLst>
              <a:ext uri="{FF2B5EF4-FFF2-40B4-BE49-F238E27FC236}">
                <a16:creationId xmlns:a16="http://schemas.microsoft.com/office/drawing/2014/main" id="{D92CDFA4-112C-45EE-86B3-F67F32721055}"/>
              </a:ext>
            </a:extLst>
          </p:cNvPr>
          <p:cNvSpPr/>
          <p:nvPr/>
        </p:nvSpPr>
        <p:spPr>
          <a:xfrm>
            <a:off x="2582279" y="1269650"/>
            <a:ext cx="6480000" cy="504000"/>
          </a:xfrm>
          <a:prstGeom prst="homePlate">
            <a:avLst>
              <a:gd name="adj" fmla="val 32030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75" tIns="0" rIns="0" bIns="0" anchor="ctr" anchorCtr="0">
            <a:noAutofit/>
          </a:bodyPr>
          <a:lstStyle/>
          <a:p>
            <a:pPr lvl="0"/>
            <a:r>
              <a:rPr lang="hr-HR" sz="1600" dirty="0">
                <a:solidFill>
                  <a:schemeClr val="tx1"/>
                </a:solidFill>
                <a:latin typeface="OmoType Std Black One" pitchFamily="2" charset="0"/>
                <a:ea typeface="Nunito Sans"/>
                <a:cs typeface="Nunito Sans"/>
                <a:sym typeface="Nunito Sans"/>
              </a:rPr>
              <a:t>potpuna sljepoća</a:t>
            </a:r>
            <a:endParaRPr lang="hr-HR" sz="1600" dirty="0">
              <a:solidFill>
                <a:schemeClr val="tx1"/>
              </a:solidFill>
              <a:latin typeface="OmoType Std Book One" pitchFamily="2" charset="-18"/>
              <a:ea typeface="Nunito Sans"/>
              <a:cs typeface="Nunito Sans"/>
              <a:sym typeface="Nunito Sans"/>
            </a:endParaRPr>
          </a:p>
        </p:txBody>
      </p:sp>
      <p:grpSp>
        <p:nvGrpSpPr>
          <p:cNvPr id="11" name="Google Shape;973;p52">
            <a:extLst>
              <a:ext uri="{FF2B5EF4-FFF2-40B4-BE49-F238E27FC236}">
                <a16:creationId xmlns:a16="http://schemas.microsoft.com/office/drawing/2014/main" id="{CFE0CBB3-28AC-4AB0-ABD2-E153CF039A1A}"/>
              </a:ext>
            </a:extLst>
          </p:cNvPr>
          <p:cNvGrpSpPr>
            <a:grpSpLocks noChangeAspect="1"/>
          </p:cNvGrpSpPr>
          <p:nvPr/>
        </p:nvGrpSpPr>
        <p:grpSpPr>
          <a:xfrm>
            <a:off x="369269" y="1802933"/>
            <a:ext cx="1776661" cy="1813896"/>
            <a:chOff x="3951850" y="2985350"/>
            <a:chExt cx="407950" cy="416500"/>
          </a:xfrm>
        </p:grpSpPr>
        <p:sp>
          <p:nvSpPr>
            <p:cNvPr id="12" name="Google Shape;974;p52">
              <a:extLst>
                <a:ext uri="{FF2B5EF4-FFF2-40B4-BE49-F238E27FC236}">
                  <a16:creationId xmlns:a16="http://schemas.microsoft.com/office/drawing/2014/main" id="{AE9C8990-B46E-4798-94DD-2051C0DA8D35}"/>
                </a:ext>
              </a:extLst>
            </p:cNvPr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75;p52">
              <a:extLst>
                <a:ext uri="{FF2B5EF4-FFF2-40B4-BE49-F238E27FC236}">
                  <a16:creationId xmlns:a16="http://schemas.microsoft.com/office/drawing/2014/main" id="{29E885D0-4D28-49D6-9B9C-6758AFF0ED6B}"/>
                </a:ext>
              </a:extLst>
            </p:cNvPr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77;p52">
              <a:extLst>
                <a:ext uri="{FF2B5EF4-FFF2-40B4-BE49-F238E27FC236}">
                  <a16:creationId xmlns:a16="http://schemas.microsoft.com/office/drawing/2014/main" id="{8FD6A247-E8A8-407E-9DC7-2620CB11C6F0}"/>
                </a:ext>
              </a:extLst>
            </p:cNvPr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1183;p52">
            <a:extLst>
              <a:ext uri="{FF2B5EF4-FFF2-40B4-BE49-F238E27FC236}">
                <a16:creationId xmlns:a16="http://schemas.microsoft.com/office/drawing/2014/main" id="{B0D7A592-BE88-4982-A08B-84FD00E1F75D}"/>
              </a:ext>
            </a:extLst>
          </p:cNvPr>
          <p:cNvGrpSpPr>
            <a:grpSpLocks noChangeAspect="1"/>
          </p:cNvGrpSpPr>
          <p:nvPr/>
        </p:nvGrpSpPr>
        <p:grpSpPr>
          <a:xfrm>
            <a:off x="684796" y="2283569"/>
            <a:ext cx="742825" cy="452019"/>
            <a:chOff x="3269900" y="3064500"/>
            <a:chExt cx="432325" cy="263075"/>
          </a:xfrm>
        </p:grpSpPr>
        <p:sp>
          <p:nvSpPr>
            <p:cNvPr id="17" name="Google Shape;1184;p52">
              <a:extLst>
                <a:ext uri="{FF2B5EF4-FFF2-40B4-BE49-F238E27FC236}">
                  <a16:creationId xmlns:a16="http://schemas.microsoft.com/office/drawing/2014/main" id="{B26D0B75-46EB-463B-BEAB-73E882E7308A}"/>
                </a:ext>
              </a:extLst>
            </p:cNvPr>
            <p:cNvSpPr/>
            <p:nvPr/>
          </p:nvSpPr>
          <p:spPr>
            <a:xfrm>
              <a:off x="3269900" y="3064500"/>
              <a:ext cx="432325" cy="263075"/>
            </a:xfrm>
            <a:custGeom>
              <a:avLst/>
              <a:gdLst/>
              <a:ahLst/>
              <a:cxnLst/>
              <a:rect l="l" t="t" r="r" b="b"/>
              <a:pathLst>
                <a:path w="17293" h="10523" fill="none" extrusionOk="0">
                  <a:moveTo>
                    <a:pt x="14711" y="7916"/>
                  </a:moveTo>
                  <a:lnTo>
                    <a:pt x="14711" y="7916"/>
                  </a:lnTo>
                  <a:lnTo>
                    <a:pt x="14151" y="8379"/>
                  </a:lnTo>
                  <a:lnTo>
                    <a:pt x="13493" y="8842"/>
                  </a:lnTo>
                  <a:lnTo>
                    <a:pt x="12811" y="9280"/>
                  </a:lnTo>
                  <a:lnTo>
                    <a:pt x="12446" y="9475"/>
                  </a:lnTo>
                  <a:lnTo>
                    <a:pt x="12056" y="9670"/>
                  </a:lnTo>
                  <a:lnTo>
                    <a:pt x="11667" y="9840"/>
                  </a:lnTo>
                  <a:lnTo>
                    <a:pt x="11253" y="10011"/>
                  </a:lnTo>
                  <a:lnTo>
                    <a:pt x="10839" y="10157"/>
                  </a:lnTo>
                  <a:lnTo>
                    <a:pt x="10425" y="10278"/>
                  </a:lnTo>
                  <a:lnTo>
                    <a:pt x="9986" y="10376"/>
                  </a:lnTo>
                  <a:lnTo>
                    <a:pt x="9548" y="10449"/>
                  </a:lnTo>
                  <a:lnTo>
                    <a:pt x="9109" y="10498"/>
                  </a:lnTo>
                  <a:lnTo>
                    <a:pt x="8647" y="10522"/>
                  </a:lnTo>
                  <a:lnTo>
                    <a:pt x="8647" y="10522"/>
                  </a:lnTo>
                  <a:lnTo>
                    <a:pt x="8233" y="10522"/>
                  </a:lnTo>
                  <a:lnTo>
                    <a:pt x="7843" y="10473"/>
                  </a:lnTo>
                  <a:lnTo>
                    <a:pt x="7453" y="10425"/>
                  </a:lnTo>
                  <a:lnTo>
                    <a:pt x="7064" y="10327"/>
                  </a:lnTo>
                  <a:lnTo>
                    <a:pt x="6674" y="10230"/>
                  </a:lnTo>
                  <a:lnTo>
                    <a:pt x="6284" y="10108"/>
                  </a:lnTo>
                  <a:lnTo>
                    <a:pt x="5919" y="9986"/>
                  </a:lnTo>
                  <a:lnTo>
                    <a:pt x="5554" y="9840"/>
                  </a:lnTo>
                  <a:lnTo>
                    <a:pt x="5213" y="9670"/>
                  </a:lnTo>
                  <a:lnTo>
                    <a:pt x="4847" y="9499"/>
                  </a:lnTo>
                  <a:lnTo>
                    <a:pt x="4190" y="9109"/>
                  </a:lnTo>
                  <a:lnTo>
                    <a:pt x="3557" y="8695"/>
                  </a:lnTo>
                  <a:lnTo>
                    <a:pt x="2972" y="8233"/>
                  </a:lnTo>
                  <a:lnTo>
                    <a:pt x="2412" y="7794"/>
                  </a:lnTo>
                  <a:lnTo>
                    <a:pt x="1900" y="7332"/>
                  </a:lnTo>
                  <a:lnTo>
                    <a:pt x="1438" y="6893"/>
                  </a:lnTo>
                  <a:lnTo>
                    <a:pt x="1048" y="6479"/>
                  </a:lnTo>
                  <a:lnTo>
                    <a:pt x="390" y="5748"/>
                  </a:lnTo>
                  <a:lnTo>
                    <a:pt x="1" y="5261"/>
                  </a:lnTo>
                  <a:lnTo>
                    <a:pt x="1" y="5261"/>
                  </a:lnTo>
                  <a:lnTo>
                    <a:pt x="390" y="4774"/>
                  </a:lnTo>
                  <a:lnTo>
                    <a:pt x="1048" y="4044"/>
                  </a:lnTo>
                  <a:lnTo>
                    <a:pt x="1438" y="3630"/>
                  </a:lnTo>
                  <a:lnTo>
                    <a:pt x="1900" y="3191"/>
                  </a:lnTo>
                  <a:lnTo>
                    <a:pt x="2412" y="2728"/>
                  </a:lnTo>
                  <a:lnTo>
                    <a:pt x="2972" y="2290"/>
                  </a:lnTo>
                  <a:lnTo>
                    <a:pt x="3557" y="1852"/>
                  </a:lnTo>
                  <a:lnTo>
                    <a:pt x="4190" y="1413"/>
                  </a:lnTo>
                  <a:lnTo>
                    <a:pt x="4847" y="1024"/>
                  </a:lnTo>
                  <a:lnTo>
                    <a:pt x="5213" y="853"/>
                  </a:lnTo>
                  <a:lnTo>
                    <a:pt x="5554" y="683"/>
                  </a:lnTo>
                  <a:lnTo>
                    <a:pt x="5919" y="536"/>
                  </a:lnTo>
                  <a:lnTo>
                    <a:pt x="6284" y="415"/>
                  </a:lnTo>
                  <a:lnTo>
                    <a:pt x="6674" y="293"/>
                  </a:lnTo>
                  <a:lnTo>
                    <a:pt x="7064" y="196"/>
                  </a:lnTo>
                  <a:lnTo>
                    <a:pt x="7453" y="98"/>
                  </a:lnTo>
                  <a:lnTo>
                    <a:pt x="7843" y="49"/>
                  </a:lnTo>
                  <a:lnTo>
                    <a:pt x="8233" y="1"/>
                  </a:lnTo>
                  <a:lnTo>
                    <a:pt x="8647" y="1"/>
                  </a:lnTo>
                  <a:lnTo>
                    <a:pt x="8647" y="1"/>
                  </a:lnTo>
                  <a:lnTo>
                    <a:pt x="9109" y="25"/>
                  </a:lnTo>
                  <a:lnTo>
                    <a:pt x="9548" y="74"/>
                  </a:lnTo>
                  <a:lnTo>
                    <a:pt x="9986" y="147"/>
                  </a:lnTo>
                  <a:lnTo>
                    <a:pt x="10425" y="244"/>
                  </a:lnTo>
                  <a:lnTo>
                    <a:pt x="10839" y="366"/>
                  </a:lnTo>
                  <a:lnTo>
                    <a:pt x="11253" y="512"/>
                  </a:lnTo>
                  <a:lnTo>
                    <a:pt x="11667" y="683"/>
                  </a:lnTo>
                  <a:lnTo>
                    <a:pt x="12056" y="853"/>
                  </a:lnTo>
                  <a:lnTo>
                    <a:pt x="12446" y="1048"/>
                  </a:lnTo>
                  <a:lnTo>
                    <a:pt x="12811" y="1243"/>
                  </a:lnTo>
                  <a:lnTo>
                    <a:pt x="13493" y="1681"/>
                  </a:lnTo>
                  <a:lnTo>
                    <a:pt x="14151" y="2144"/>
                  </a:lnTo>
                  <a:lnTo>
                    <a:pt x="14711" y="2607"/>
                  </a:lnTo>
                  <a:lnTo>
                    <a:pt x="14711" y="2607"/>
                  </a:lnTo>
                  <a:lnTo>
                    <a:pt x="15198" y="3021"/>
                  </a:lnTo>
                  <a:lnTo>
                    <a:pt x="15637" y="3435"/>
                  </a:lnTo>
                  <a:lnTo>
                    <a:pt x="16026" y="3824"/>
                  </a:lnTo>
                  <a:lnTo>
                    <a:pt x="16367" y="4190"/>
                  </a:lnTo>
                  <a:lnTo>
                    <a:pt x="16927" y="4823"/>
                  </a:lnTo>
                  <a:lnTo>
                    <a:pt x="17293" y="5261"/>
                  </a:lnTo>
                  <a:lnTo>
                    <a:pt x="17293" y="5261"/>
                  </a:lnTo>
                  <a:lnTo>
                    <a:pt x="16927" y="5700"/>
                  </a:lnTo>
                  <a:lnTo>
                    <a:pt x="16367" y="6333"/>
                  </a:lnTo>
                  <a:lnTo>
                    <a:pt x="16026" y="6698"/>
                  </a:lnTo>
                  <a:lnTo>
                    <a:pt x="15637" y="7088"/>
                  </a:lnTo>
                  <a:lnTo>
                    <a:pt x="15198" y="7502"/>
                  </a:lnTo>
                  <a:lnTo>
                    <a:pt x="14711" y="7916"/>
                  </a:lnTo>
                  <a:lnTo>
                    <a:pt x="14711" y="7916"/>
                  </a:lnTo>
                  <a:close/>
                </a:path>
              </a:pathLst>
            </a:custGeom>
            <a:noFill/>
            <a:ln w="285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85;p52">
              <a:extLst>
                <a:ext uri="{FF2B5EF4-FFF2-40B4-BE49-F238E27FC236}">
                  <a16:creationId xmlns:a16="http://schemas.microsoft.com/office/drawing/2014/main" id="{D110B809-7625-47BA-8F9E-A9AD1746A5D6}"/>
                </a:ext>
              </a:extLst>
            </p:cNvPr>
            <p:cNvSpPr/>
            <p:nvPr/>
          </p:nvSpPr>
          <p:spPr>
            <a:xfrm>
              <a:off x="3445875" y="3155825"/>
              <a:ext cx="80400" cy="80400"/>
            </a:xfrm>
            <a:custGeom>
              <a:avLst/>
              <a:gdLst/>
              <a:ahLst/>
              <a:cxnLst/>
              <a:rect l="l" t="t" r="r" b="b"/>
              <a:pathLst>
                <a:path w="3216" h="3216" fill="none" extrusionOk="0">
                  <a:moveTo>
                    <a:pt x="0" y="1608"/>
                  </a:moveTo>
                  <a:lnTo>
                    <a:pt x="0" y="1608"/>
                  </a:lnTo>
                  <a:lnTo>
                    <a:pt x="25" y="1438"/>
                  </a:lnTo>
                  <a:lnTo>
                    <a:pt x="49" y="1292"/>
                  </a:lnTo>
                  <a:lnTo>
                    <a:pt x="73" y="1121"/>
                  </a:lnTo>
                  <a:lnTo>
                    <a:pt x="146" y="975"/>
                  </a:lnTo>
                  <a:lnTo>
                    <a:pt x="195" y="853"/>
                  </a:lnTo>
                  <a:lnTo>
                    <a:pt x="293" y="707"/>
                  </a:lnTo>
                  <a:lnTo>
                    <a:pt x="366" y="585"/>
                  </a:lnTo>
                  <a:lnTo>
                    <a:pt x="487" y="488"/>
                  </a:lnTo>
                  <a:lnTo>
                    <a:pt x="585" y="366"/>
                  </a:lnTo>
                  <a:lnTo>
                    <a:pt x="707" y="293"/>
                  </a:lnTo>
                  <a:lnTo>
                    <a:pt x="853" y="196"/>
                  </a:lnTo>
                  <a:lnTo>
                    <a:pt x="974" y="147"/>
                  </a:lnTo>
                  <a:lnTo>
                    <a:pt x="1121" y="74"/>
                  </a:lnTo>
                  <a:lnTo>
                    <a:pt x="1291" y="50"/>
                  </a:lnTo>
                  <a:lnTo>
                    <a:pt x="1437" y="25"/>
                  </a:lnTo>
                  <a:lnTo>
                    <a:pt x="1608" y="1"/>
                  </a:lnTo>
                  <a:lnTo>
                    <a:pt x="1608" y="1"/>
                  </a:lnTo>
                  <a:lnTo>
                    <a:pt x="1778" y="25"/>
                  </a:lnTo>
                  <a:lnTo>
                    <a:pt x="1924" y="50"/>
                  </a:lnTo>
                  <a:lnTo>
                    <a:pt x="2095" y="74"/>
                  </a:lnTo>
                  <a:lnTo>
                    <a:pt x="2241" y="147"/>
                  </a:lnTo>
                  <a:lnTo>
                    <a:pt x="2363" y="196"/>
                  </a:lnTo>
                  <a:lnTo>
                    <a:pt x="2509" y="293"/>
                  </a:lnTo>
                  <a:lnTo>
                    <a:pt x="2631" y="366"/>
                  </a:lnTo>
                  <a:lnTo>
                    <a:pt x="2728" y="488"/>
                  </a:lnTo>
                  <a:lnTo>
                    <a:pt x="2850" y="585"/>
                  </a:lnTo>
                  <a:lnTo>
                    <a:pt x="2923" y="707"/>
                  </a:lnTo>
                  <a:lnTo>
                    <a:pt x="3020" y="853"/>
                  </a:lnTo>
                  <a:lnTo>
                    <a:pt x="3069" y="975"/>
                  </a:lnTo>
                  <a:lnTo>
                    <a:pt x="3142" y="1121"/>
                  </a:lnTo>
                  <a:lnTo>
                    <a:pt x="3166" y="1292"/>
                  </a:lnTo>
                  <a:lnTo>
                    <a:pt x="3191" y="1438"/>
                  </a:lnTo>
                  <a:lnTo>
                    <a:pt x="3215" y="1608"/>
                  </a:lnTo>
                  <a:lnTo>
                    <a:pt x="3215" y="1608"/>
                  </a:lnTo>
                  <a:lnTo>
                    <a:pt x="3191" y="1779"/>
                  </a:lnTo>
                  <a:lnTo>
                    <a:pt x="3166" y="1925"/>
                  </a:lnTo>
                  <a:lnTo>
                    <a:pt x="3142" y="2095"/>
                  </a:lnTo>
                  <a:lnTo>
                    <a:pt x="3069" y="2242"/>
                  </a:lnTo>
                  <a:lnTo>
                    <a:pt x="3020" y="2363"/>
                  </a:lnTo>
                  <a:lnTo>
                    <a:pt x="2923" y="2509"/>
                  </a:lnTo>
                  <a:lnTo>
                    <a:pt x="2850" y="2631"/>
                  </a:lnTo>
                  <a:lnTo>
                    <a:pt x="2728" y="2729"/>
                  </a:lnTo>
                  <a:lnTo>
                    <a:pt x="2631" y="2850"/>
                  </a:lnTo>
                  <a:lnTo>
                    <a:pt x="2509" y="2924"/>
                  </a:lnTo>
                  <a:lnTo>
                    <a:pt x="2363" y="3021"/>
                  </a:lnTo>
                  <a:lnTo>
                    <a:pt x="2241" y="3070"/>
                  </a:lnTo>
                  <a:lnTo>
                    <a:pt x="2095" y="3143"/>
                  </a:lnTo>
                  <a:lnTo>
                    <a:pt x="1924" y="3167"/>
                  </a:lnTo>
                  <a:lnTo>
                    <a:pt x="1778" y="3191"/>
                  </a:lnTo>
                  <a:lnTo>
                    <a:pt x="1608" y="3216"/>
                  </a:lnTo>
                  <a:lnTo>
                    <a:pt x="1608" y="3216"/>
                  </a:lnTo>
                  <a:lnTo>
                    <a:pt x="1437" y="3191"/>
                  </a:lnTo>
                  <a:lnTo>
                    <a:pt x="1291" y="3167"/>
                  </a:lnTo>
                  <a:lnTo>
                    <a:pt x="1121" y="3143"/>
                  </a:lnTo>
                  <a:lnTo>
                    <a:pt x="974" y="3070"/>
                  </a:lnTo>
                  <a:lnTo>
                    <a:pt x="853" y="3021"/>
                  </a:lnTo>
                  <a:lnTo>
                    <a:pt x="707" y="2924"/>
                  </a:lnTo>
                  <a:lnTo>
                    <a:pt x="585" y="2850"/>
                  </a:lnTo>
                  <a:lnTo>
                    <a:pt x="487" y="2729"/>
                  </a:lnTo>
                  <a:lnTo>
                    <a:pt x="366" y="2631"/>
                  </a:lnTo>
                  <a:lnTo>
                    <a:pt x="293" y="2509"/>
                  </a:lnTo>
                  <a:lnTo>
                    <a:pt x="195" y="2363"/>
                  </a:lnTo>
                  <a:lnTo>
                    <a:pt x="146" y="2242"/>
                  </a:lnTo>
                  <a:lnTo>
                    <a:pt x="73" y="2095"/>
                  </a:lnTo>
                  <a:lnTo>
                    <a:pt x="49" y="1925"/>
                  </a:lnTo>
                  <a:lnTo>
                    <a:pt x="25" y="1779"/>
                  </a:lnTo>
                  <a:lnTo>
                    <a:pt x="0" y="1608"/>
                  </a:lnTo>
                  <a:lnTo>
                    <a:pt x="0" y="1608"/>
                  </a:lnTo>
                  <a:close/>
                </a:path>
              </a:pathLst>
            </a:custGeom>
            <a:noFill/>
            <a:ln w="285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86;p52">
              <a:extLst>
                <a:ext uri="{FF2B5EF4-FFF2-40B4-BE49-F238E27FC236}">
                  <a16:creationId xmlns:a16="http://schemas.microsoft.com/office/drawing/2014/main" id="{AE008D0E-739C-4D2E-8A0D-F6CBA5A0642C}"/>
                </a:ext>
              </a:extLst>
            </p:cNvPr>
            <p:cNvSpPr/>
            <p:nvPr/>
          </p:nvSpPr>
          <p:spPr>
            <a:xfrm>
              <a:off x="3381925" y="3091900"/>
              <a:ext cx="208275" cy="208275"/>
            </a:xfrm>
            <a:custGeom>
              <a:avLst/>
              <a:gdLst/>
              <a:ahLst/>
              <a:cxnLst/>
              <a:rect l="l" t="t" r="r" b="b"/>
              <a:pathLst>
                <a:path w="8331" h="8331" fill="none" extrusionOk="0">
                  <a:moveTo>
                    <a:pt x="1" y="4165"/>
                  </a:moveTo>
                  <a:lnTo>
                    <a:pt x="1" y="4165"/>
                  </a:lnTo>
                  <a:lnTo>
                    <a:pt x="25" y="3751"/>
                  </a:lnTo>
                  <a:lnTo>
                    <a:pt x="74" y="3337"/>
                  </a:lnTo>
                  <a:lnTo>
                    <a:pt x="196" y="2923"/>
                  </a:lnTo>
                  <a:lnTo>
                    <a:pt x="318" y="2534"/>
                  </a:lnTo>
                  <a:lnTo>
                    <a:pt x="512" y="2168"/>
                  </a:lnTo>
                  <a:lnTo>
                    <a:pt x="707" y="1827"/>
                  </a:lnTo>
                  <a:lnTo>
                    <a:pt x="951" y="1511"/>
                  </a:lnTo>
                  <a:lnTo>
                    <a:pt x="1219" y="1218"/>
                  </a:lnTo>
                  <a:lnTo>
                    <a:pt x="1511" y="951"/>
                  </a:lnTo>
                  <a:lnTo>
                    <a:pt x="1828" y="707"/>
                  </a:lnTo>
                  <a:lnTo>
                    <a:pt x="2169" y="512"/>
                  </a:lnTo>
                  <a:lnTo>
                    <a:pt x="2534" y="317"/>
                  </a:lnTo>
                  <a:lnTo>
                    <a:pt x="2924" y="195"/>
                  </a:lnTo>
                  <a:lnTo>
                    <a:pt x="3313" y="74"/>
                  </a:lnTo>
                  <a:lnTo>
                    <a:pt x="3727" y="25"/>
                  </a:lnTo>
                  <a:lnTo>
                    <a:pt x="4166" y="1"/>
                  </a:lnTo>
                  <a:lnTo>
                    <a:pt x="4166" y="1"/>
                  </a:lnTo>
                  <a:lnTo>
                    <a:pt x="4580" y="25"/>
                  </a:lnTo>
                  <a:lnTo>
                    <a:pt x="4994" y="74"/>
                  </a:lnTo>
                  <a:lnTo>
                    <a:pt x="5408" y="195"/>
                  </a:lnTo>
                  <a:lnTo>
                    <a:pt x="5797" y="317"/>
                  </a:lnTo>
                  <a:lnTo>
                    <a:pt x="6163" y="512"/>
                  </a:lnTo>
                  <a:lnTo>
                    <a:pt x="6504" y="707"/>
                  </a:lnTo>
                  <a:lnTo>
                    <a:pt x="6820" y="951"/>
                  </a:lnTo>
                  <a:lnTo>
                    <a:pt x="7113" y="1218"/>
                  </a:lnTo>
                  <a:lnTo>
                    <a:pt x="7381" y="1511"/>
                  </a:lnTo>
                  <a:lnTo>
                    <a:pt x="7624" y="1827"/>
                  </a:lnTo>
                  <a:lnTo>
                    <a:pt x="7819" y="2168"/>
                  </a:lnTo>
                  <a:lnTo>
                    <a:pt x="8014" y="2534"/>
                  </a:lnTo>
                  <a:lnTo>
                    <a:pt x="8136" y="2923"/>
                  </a:lnTo>
                  <a:lnTo>
                    <a:pt x="8257" y="3337"/>
                  </a:lnTo>
                  <a:lnTo>
                    <a:pt x="8306" y="3751"/>
                  </a:lnTo>
                  <a:lnTo>
                    <a:pt x="8330" y="4165"/>
                  </a:lnTo>
                  <a:lnTo>
                    <a:pt x="8330" y="4165"/>
                  </a:lnTo>
                  <a:lnTo>
                    <a:pt x="8306" y="4579"/>
                  </a:lnTo>
                  <a:lnTo>
                    <a:pt x="8257" y="4993"/>
                  </a:lnTo>
                  <a:lnTo>
                    <a:pt x="8136" y="5407"/>
                  </a:lnTo>
                  <a:lnTo>
                    <a:pt x="8014" y="5797"/>
                  </a:lnTo>
                  <a:lnTo>
                    <a:pt x="7819" y="6162"/>
                  </a:lnTo>
                  <a:lnTo>
                    <a:pt x="7624" y="6503"/>
                  </a:lnTo>
                  <a:lnTo>
                    <a:pt x="7381" y="6820"/>
                  </a:lnTo>
                  <a:lnTo>
                    <a:pt x="7113" y="7112"/>
                  </a:lnTo>
                  <a:lnTo>
                    <a:pt x="6820" y="7380"/>
                  </a:lnTo>
                  <a:lnTo>
                    <a:pt x="6504" y="7624"/>
                  </a:lnTo>
                  <a:lnTo>
                    <a:pt x="6163" y="7819"/>
                  </a:lnTo>
                  <a:lnTo>
                    <a:pt x="5797" y="8013"/>
                  </a:lnTo>
                  <a:lnTo>
                    <a:pt x="5408" y="8135"/>
                  </a:lnTo>
                  <a:lnTo>
                    <a:pt x="4994" y="8257"/>
                  </a:lnTo>
                  <a:lnTo>
                    <a:pt x="4580" y="8306"/>
                  </a:lnTo>
                  <a:lnTo>
                    <a:pt x="4166" y="8330"/>
                  </a:lnTo>
                  <a:lnTo>
                    <a:pt x="4166" y="8330"/>
                  </a:lnTo>
                  <a:lnTo>
                    <a:pt x="3727" y="8306"/>
                  </a:lnTo>
                  <a:lnTo>
                    <a:pt x="3313" y="8257"/>
                  </a:lnTo>
                  <a:lnTo>
                    <a:pt x="2924" y="8135"/>
                  </a:lnTo>
                  <a:lnTo>
                    <a:pt x="2534" y="8013"/>
                  </a:lnTo>
                  <a:lnTo>
                    <a:pt x="2169" y="7819"/>
                  </a:lnTo>
                  <a:lnTo>
                    <a:pt x="1828" y="7624"/>
                  </a:lnTo>
                  <a:lnTo>
                    <a:pt x="1511" y="7380"/>
                  </a:lnTo>
                  <a:lnTo>
                    <a:pt x="1219" y="7112"/>
                  </a:lnTo>
                  <a:lnTo>
                    <a:pt x="951" y="6820"/>
                  </a:lnTo>
                  <a:lnTo>
                    <a:pt x="707" y="6503"/>
                  </a:lnTo>
                  <a:lnTo>
                    <a:pt x="512" y="6162"/>
                  </a:lnTo>
                  <a:lnTo>
                    <a:pt x="318" y="5797"/>
                  </a:lnTo>
                  <a:lnTo>
                    <a:pt x="196" y="5407"/>
                  </a:lnTo>
                  <a:lnTo>
                    <a:pt x="74" y="4993"/>
                  </a:lnTo>
                  <a:lnTo>
                    <a:pt x="25" y="4579"/>
                  </a:lnTo>
                  <a:lnTo>
                    <a:pt x="1" y="4165"/>
                  </a:lnTo>
                  <a:lnTo>
                    <a:pt x="1" y="4165"/>
                  </a:lnTo>
                  <a:close/>
                </a:path>
              </a:pathLst>
            </a:custGeom>
            <a:noFill/>
            <a:ln w="285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rupa 3">
            <a:extLst>
              <a:ext uri="{FF2B5EF4-FFF2-40B4-BE49-F238E27FC236}">
                <a16:creationId xmlns:a16="http://schemas.microsoft.com/office/drawing/2014/main" id="{BA0D4328-7B83-4D2C-8EFE-D85503EC4713}"/>
              </a:ext>
            </a:extLst>
          </p:cNvPr>
          <p:cNvGrpSpPr/>
          <p:nvPr/>
        </p:nvGrpSpPr>
        <p:grpSpPr>
          <a:xfrm>
            <a:off x="2457077" y="1269650"/>
            <a:ext cx="250400" cy="504001"/>
            <a:chOff x="2457077" y="1269650"/>
            <a:chExt cx="250400" cy="504001"/>
          </a:xfrm>
          <a:solidFill>
            <a:schemeClr val="accent1"/>
          </a:solidFill>
        </p:grpSpPr>
        <p:sp>
          <p:nvSpPr>
            <p:cNvPr id="2" name="Jednakokračni trokut 1">
              <a:extLst>
                <a:ext uri="{FF2B5EF4-FFF2-40B4-BE49-F238E27FC236}">
                  <a16:creationId xmlns:a16="http://schemas.microsoft.com/office/drawing/2014/main" id="{E67C5DA9-39D1-4958-87A4-BEF1DDA9C195}"/>
                </a:ext>
              </a:extLst>
            </p:cNvPr>
            <p:cNvSpPr/>
            <p:nvPr/>
          </p:nvSpPr>
          <p:spPr>
            <a:xfrm rot="5400000">
              <a:off x="2392877" y="1459052"/>
              <a:ext cx="504001" cy="125198"/>
            </a:xfrm>
            <a:prstGeom prst="triangle">
              <a:avLst>
                <a:gd name="adj" fmla="val 48992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3" name="Pravokutnik 2">
              <a:extLst>
                <a:ext uri="{FF2B5EF4-FFF2-40B4-BE49-F238E27FC236}">
                  <a16:creationId xmlns:a16="http://schemas.microsoft.com/office/drawing/2014/main" id="{F2F49B1A-4521-471D-A0D6-99FD201883B4}"/>
                </a:ext>
              </a:extLst>
            </p:cNvPr>
            <p:cNvSpPr/>
            <p:nvPr/>
          </p:nvSpPr>
          <p:spPr>
            <a:xfrm>
              <a:off x="2457077" y="1269650"/>
              <a:ext cx="125200" cy="504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23" name="Grupa 22">
            <a:extLst>
              <a:ext uri="{FF2B5EF4-FFF2-40B4-BE49-F238E27FC236}">
                <a16:creationId xmlns:a16="http://schemas.microsoft.com/office/drawing/2014/main" id="{79AC853A-06B2-409D-85D4-8DA17B6B7829}"/>
              </a:ext>
            </a:extLst>
          </p:cNvPr>
          <p:cNvGrpSpPr/>
          <p:nvPr/>
        </p:nvGrpSpPr>
        <p:grpSpPr>
          <a:xfrm>
            <a:off x="2464531" y="3476557"/>
            <a:ext cx="250400" cy="504001"/>
            <a:chOff x="2457077" y="1269650"/>
            <a:chExt cx="250400" cy="504001"/>
          </a:xfrm>
          <a:solidFill>
            <a:schemeClr val="accent1"/>
          </a:solidFill>
        </p:grpSpPr>
        <p:sp>
          <p:nvSpPr>
            <p:cNvPr id="24" name="Jednakokračni trokut 23">
              <a:extLst>
                <a:ext uri="{FF2B5EF4-FFF2-40B4-BE49-F238E27FC236}">
                  <a16:creationId xmlns:a16="http://schemas.microsoft.com/office/drawing/2014/main" id="{B03756FD-5CD8-4843-9C57-7D1A0DAE2EE5}"/>
                </a:ext>
              </a:extLst>
            </p:cNvPr>
            <p:cNvSpPr/>
            <p:nvPr/>
          </p:nvSpPr>
          <p:spPr>
            <a:xfrm rot="5400000">
              <a:off x="2392877" y="1459052"/>
              <a:ext cx="504001" cy="125198"/>
            </a:xfrm>
            <a:prstGeom prst="triangle">
              <a:avLst>
                <a:gd name="adj" fmla="val 48992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25" name="Pravokutnik 24">
              <a:extLst>
                <a:ext uri="{FF2B5EF4-FFF2-40B4-BE49-F238E27FC236}">
                  <a16:creationId xmlns:a16="http://schemas.microsoft.com/office/drawing/2014/main" id="{CA12740C-77E6-4F85-A6FB-5328F02AC532}"/>
                </a:ext>
              </a:extLst>
            </p:cNvPr>
            <p:cNvSpPr/>
            <p:nvPr/>
          </p:nvSpPr>
          <p:spPr>
            <a:xfrm>
              <a:off x="2457077" y="1269650"/>
              <a:ext cx="125200" cy="504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</p:spTree>
    <p:extLst>
      <p:ext uri="{BB962C8B-B14F-4D97-AF65-F5344CB8AC3E}">
        <p14:creationId xmlns:p14="http://schemas.microsoft.com/office/powerpoint/2010/main" val="1594471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3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hr-HR" dirty="0">
                <a:solidFill>
                  <a:schemeClr val="tx1"/>
                </a:solidFill>
                <a:latin typeface="OmoType Std Black One" pitchFamily="2" charset="0"/>
              </a:rPr>
              <a:t>Vidne funkcije </a:t>
            </a:r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B1957FE1-2640-499B-9B29-2BA2A61EE256}"/>
              </a:ext>
            </a:extLst>
          </p:cNvPr>
          <p:cNvGrpSpPr/>
          <p:nvPr/>
        </p:nvGrpSpPr>
        <p:grpSpPr>
          <a:xfrm>
            <a:off x="2588318" y="1981307"/>
            <a:ext cx="4680000" cy="360001"/>
            <a:chOff x="2582279" y="3476559"/>
            <a:chExt cx="6480000" cy="504003"/>
          </a:xfrm>
        </p:grpSpPr>
        <p:sp>
          <p:nvSpPr>
            <p:cNvPr id="530" name="Google Shape;530;p43"/>
            <p:cNvSpPr/>
            <p:nvPr/>
          </p:nvSpPr>
          <p:spPr>
            <a:xfrm>
              <a:off x="2582279" y="3476559"/>
              <a:ext cx="6480000" cy="504000"/>
            </a:xfrm>
            <a:prstGeom prst="homePlate">
              <a:avLst>
                <a:gd name="adj" fmla="val 32030"/>
              </a:avLst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82875" tIns="0" rIns="0" bIns="0" anchor="ctr" anchorCtr="0">
              <a:noAutofit/>
            </a:bodyPr>
            <a:lstStyle/>
            <a:p>
              <a:pPr lvl="0"/>
              <a:r>
                <a:rPr lang="hr-HR" sz="1600" dirty="0" err="1">
                  <a:latin typeface="OmoType Std Book One" pitchFamily="2" charset="-18"/>
                </a:rPr>
                <a:t>sakadični</a:t>
              </a:r>
              <a:r>
                <a:rPr lang="hr-HR" sz="1600" dirty="0">
                  <a:latin typeface="OmoType Std Book One" pitchFamily="2" charset="-18"/>
                </a:rPr>
                <a:t> pokreti, konvergencija</a:t>
              </a:r>
            </a:p>
          </p:txBody>
        </p:sp>
        <p:sp>
          <p:nvSpPr>
            <p:cNvPr id="24" name="Jednakokračni trokut 23">
              <a:extLst>
                <a:ext uri="{FF2B5EF4-FFF2-40B4-BE49-F238E27FC236}">
                  <a16:creationId xmlns:a16="http://schemas.microsoft.com/office/drawing/2014/main" id="{B03756FD-5CD8-4843-9C57-7D1A0DAE2EE5}"/>
                </a:ext>
              </a:extLst>
            </p:cNvPr>
            <p:cNvSpPr/>
            <p:nvPr/>
          </p:nvSpPr>
          <p:spPr>
            <a:xfrm rot="5400000">
              <a:off x="2400333" y="3665962"/>
              <a:ext cx="504002" cy="125198"/>
            </a:xfrm>
            <a:prstGeom prst="triangle">
              <a:avLst>
                <a:gd name="adj" fmla="val 48992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</p:grpSp>
      <p:sp>
        <p:nvSpPr>
          <p:cNvPr id="5" name="TekstniOkvir 4">
            <a:extLst>
              <a:ext uri="{FF2B5EF4-FFF2-40B4-BE49-F238E27FC236}">
                <a16:creationId xmlns:a16="http://schemas.microsoft.com/office/drawing/2014/main" id="{F5B376C9-D1F3-4713-AAF0-B245E7AB9B53}"/>
              </a:ext>
            </a:extLst>
          </p:cNvPr>
          <p:cNvSpPr txBox="1"/>
          <p:nvPr/>
        </p:nvSpPr>
        <p:spPr>
          <a:xfrm>
            <a:off x="2917464" y="330613"/>
            <a:ext cx="5806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OmoType Std Book One" pitchFamily="2" charset="-18"/>
              </a:rPr>
              <a:t>odnose se na opisivanje funkcioniranja oka i vidnog sustava</a:t>
            </a: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2D41EB45-5E4D-40A6-BE24-E6A28F3C9494}"/>
              </a:ext>
            </a:extLst>
          </p:cNvPr>
          <p:cNvGrpSpPr/>
          <p:nvPr/>
        </p:nvGrpSpPr>
        <p:grpSpPr>
          <a:xfrm>
            <a:off x="2588318" y="982887"/>
            <a:ext cx="4680000" cy="360000"/>
            <a:chOff x="2589733" y="2019679"/>
            <a:chExt cx="6480000" cy="504001"/>
          </a:xfrm>
        </p:grpSpPr>
        <p:sp>
          <p:nvSpPr>
            <p:cNvPr id="26" name="Google Shape;535;p43">
              <a:extLst>
                <a:ext uri="{FF2B5EF4-FFF2-40B4-BE49-F238E27FC236}">
                  <a16:creationId xmlns:a16="http://schemas.microsoft.com/office/drawing/2014/main" id="{4582C96A-077B-46C8-A211-23CF9E7816FC}"/>
                </a:ext>
              </a:extLst>
            </p:cNvPr>
            <p:cNvSpPr/>
            <p:nvPr/>
          </p:nvSpPr>
          <p:spPr>
            <a:xfrm>
              <a:off x="2589733" y="2019679"/>
              <a:ext cx="6480000" cy="504000"/>
            </a:xfrm>
            <a:prstGeom prst="homePlate">
              <a:avLst>
                <a:gd name="adj" fmla="val 32030"/>
              </a:avLst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82875" tIns="0" rIns="0" bIns="0" anchor="ctr" anchorCtr="0">
              <a:noAutofit/>
            </a:bodyPr>
            <a:lstStyle/>
            <a:p>
              <a:pPr lvl="0"/>
              <a:r>
                <a:rPr lang="pl-PL" sz="1600" dirty="0">
                  <a:solidFill>
                    <a:schemeClr val="tx1"/>
                  </a:solidFill>
                  <a:latin typeface="OmoType Std Book One" pitchFamily="2" charset="-18"/>
                  <a:ea typeface="Nunito Sans"/>
                  <a:cs typeface="Nunito Sans"/>
                  <a:sym typeface="Nunito Sans"/>
                </a:rPr>
                <a:t>reakcija zjenice, položaj očiju</a:t>
              </a:r>
            </a:p>
          </p:txBody>
        </p:sp>
        <p:sp>
          <p:nvSpPr>
            <p:cNvPr id="28" name="Jednakokračni trokut 27">
              <a:extLst>
                <a:ext uri="{FF2B5EF4-FFF2-40B4-BE49-F238E27FC236}">
                  <a16:creationId xmlns:a16="http://schemas.microsoft.com/office/drawing/2014/main" id="{B05D09F3-23F0-4FD9-84D8-04501C12247C}"/>
                </a:ext>
              </a:extLst>
            </p:cNvPr>
            <p:cNvSpPr/>
            <p:nvPr/>
          </p:nvSpPr>
          <p:spPr>
            <a:xfrm rot="5400000">
              <a:off x="2400331" y="2209081"/>
              <a:ext cx="504001" cy="125198"/>
            </a:xfrm>
            <a:prstGeom prst="triangle">
              <a:avLst>
                <a:gd name="adj" fmla="val 48992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</p:grpSp>
      <p:grpSp>
        <p:nvGrpSpPr>
          <p:cNvPr id="46" name="Grupa 45">
            <a:extLst>
              <a:ext uri="{FF2B5EF4-FFF2-40B4-BE49-F238E27FC236}">
                <a16:creationId xmlns:a16="http://schemas.microsoft.com/office/drawing/2014/main" id="{A8803555-F1D9-473A-96D3-3E94AD885CE8}"/>
              </a:ext>
            </a:extLst>
          </p:cNvPr>
          <p:cNvGrpSpPr/>
          <p:nvPr/>
        </p:nvGrpSpPr>
        <p:grpSpPr>
          <a:xfrm>
            <a:off x="2574564" y="3552735"/>
            <a:ext cx="4680000" cy="360000"/>
            <a:chOff x="2589733" y="2019678"/>
            <a:chExt cx="6480000" cy="504001"/>
          </a:xfrm>
        </p:grpSpPr>
        <p:sp>
          <p:nvSpPr>
            <p:cNvPr id="47" name="Google Shape;535;p43">
              <a:extLst>
                <a:ext uri="{FF2B5EF4-FFF2-40B4-BE49-F238E27FC236}">
                  <a16:creationId xmlns:a16="http://schemas.microsoft.com/office/drawing/2014/main" id="{6FFAAC13-7A8B-44F8-8DA4-67F238106321}"/>
                </a:ext>
              </a:extLst>
            </p:cNvPr>
            <p:cNvSpPr/>
            <p:nvPr/>
          </p:nvSpPr>
          <p:spPr>
            <a:xfrm>
              <a:off x="2589733" y="2019679"/>
              <a:ext cx="6480000" cy="504000"/>
            </a:xfrm>
            <a:prstGeom prst="homePlate">
              <a:avLst>
                <a:gd name="adj" fmla="val 32030"/>
              </a:avLst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82875" tIns="0" rIns="0" bIns="0" anchor="ctr" anchorCtr="0">
              <a:noAutofit/>
            </a:bodyPr>
            <a:lstStyle/>
            <a:p>
              <a:pPr lvl="0"/>
              <a:r>
                <a:rPr lang="pl-PL" sz="1600" dirty="0">
                  <a:solidFill>
                    <a:schemeClr val="tx1"/>
                  </a:solidFill>
                  <a:latin typeface="OmoType Std Book One" pitchFamily="2" charset="-18"/>
                  <a:ea typeface="Nunito Sans"/>
                  <a:cs typeface="Nunito Sans"/>
                  <a:sym typeface="Nunito Sans"/>
                </a:rPr>
                <a:t>adaptacija na tamu i binokularni vid</a:t>
              </a:r>
            </a:p>
          </p:txBody>
        </p:sp>
        <p:sp>
          <p:nvSpPr>
            <p:cNvPr id="49" name="Jednakokračni trokut 48">
              <a:extLst>
                <a:ext uri="{FF2B5EF4-FFF2-40B4-BE49-F238E27FC236}">
                  <a16:creationId xmlns:a16="http://schemas.microsoft.com/office/drawing/2014/main" id="{6A28D824-E9C1-45F0-884D-B5E85710A021}"/>
                </a:ext>
              </a:extLst>
            </p:cNvPr>
            <p:cNvSpPr/>
            <p:nvPr/>
          </p:nvSpPr>
          <p:spPr>
            <a:xfrm rot="5400000">
              <a:off x="2400331" y="2209080"/>
              <a:ext cx="504001" cy="125198"/>
            </a:xfrm>
            <a:prstGeom prst="triangle">
              <a:avLst>
                <a:gd name="adj" fmla="val 48992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</p:grpSp>
      <p:grpSp>
        <p:nvGrpSpPr>
          <p:cNvPr id="67" name="Grupa 66">
            <a:extLst>
              <a:ext uri="{FF2B5EF4-FFF2-40B4-BE49-F238E27FC236}">
                <a16:creationId xmlns:a16="http://schemas.microsoft.com/office/drawing/2014/main" id="{AC105A07-9DF3-4076-AE4F-0696C45E866E}"/>
              </a:ext>
            </a:extLst>
          </p:cNvPr>
          <p:cNvGrpSpPr/>
          <p:nvPr/>
        </p:nvGrpSpPr>
        <p:grpSpPr>
          <a:xfrm>
            <a:off x="2574564" y="1468709"/>
            <a:ext cx="4680000" cy="360000"/>
            <a:chOff x="2589733" y="2019678"/>
            <a:chExt cx="7926242" cy="504001"/>
          </a:xfrm>
        </p:grpSpPr>
        <p:sp>
          <p:nvSpPr>
            <p:cNvPr id="68" name="Google Shape;535;p43">
              <a:extLst>
                <a:ext uri="{FF2B5EF4-FFF2-40B4-BE49-F238E27FC236}">
                  <a16:creationId xmlns:a16="http://schemas.microsoft.com/office/drawing/2014/main" id="{9D156D22-7718-434E-B65C-3DF4F91A2F1F}"/>
                </a:ext>
              </a:extLst>
            </p:cNvPr>
            <p:cNvSpPr>
              <a:spLocks/>
            </p:cNvSpPr>
            <p:nvPr/>
          </p:nvSpPr>
          <p:spPr>
            <a:xfrm>
              <a:off x="2589733" y="2019679"/>
              <a:ext cx="7926242" cy="504000"/>
            </a:xfrm>
            <a:prstGeom prst="homePlate">
              <a:avLst>
                <a:gd name="adj" fmla="val 32030"/>
              </a:avLst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82875" tIns="0" rIns="0" bIns="0" anchor="ctr" anchorCtr="0">
              <a:noAutofit/>
            </a:bodyPr>
            <a:lstStyle/>
            <a:p>
              <a:r>
                <a:rPr lang="hr-HR" sz="1600" dirty="0">
                  <a:latin typeface="OmoType Std Book One" pitchFamily="2" charset="-18"/>
                </a:rPr>
                <a:t>fiksacija, </a:t>
              </a:r>
              <a:r>
                <a:rPr lang="pl-PL" sz="1600" dirty="0">
                  <a:solidFill>
                    <a:schemeClr val="tx1"/>
                  </a:solidFill>
                  <a:latin typeface="OmoType Std Book One" pitchFamily="2" charset="-18"/>
                  <a:ea typeface="Nunito Sans"/>
                  <a:cs typeface="Nunito Sans"/>
                  <a:sym typeface="Nunito Sans"/>
                </a:rPr>
                <a:t>glatki pokreti praćenja</a:t>
              </a:r>
            </a:p>
          </p:txBody>
        </p:sp>
        <p:sp>
          <p:nvSpPr>
            <p:cNvPr id="69" name="Jednakokračni trokut 68">
              <a:extLst>
                <a:ext uri="{FF2B5EF4-FFF2-40B4-BE49-F238E27FC236}">
                  <a16:creationId xmlns:a16="http://schemas.microsoft.com/office/drawing/2014/main" id="{7F468903-38B5-4466-B137-E589516BDCB6}"/>
                </a:ext>
              </a:extLst>
            </p:cNvPr>
            <p:cNvSpPr/>
            <p:nvPr/>
          </p:nvSpPr>
          <p:spPr>
            <a:xfrm rot="5400000">
              <a:off x="2400331" y="2209080"/>
              <a:ext cx="504001" cy="125198"/>
            </a:xfrm>
            <a:prstGeom prst="triangle">
              <a:avLst>
                <a:gd name="adj" fmla="val 48992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A28B82CC-DCF9-44F8-97AC-AE3C8A4D2D48}"/>
              </a:ext>
            </a:extLst>
          </p:cNvPr>
          <p:cNvGrpSpPr/>
          <p:nvPr/>
        </p:nvGrpSpPr>
        <p:grpSpPr>
          <a:xfrm>
            <a:off x="2574564" y="2491060"/>
            <a:ext cx="4680000" cy="360001"/>
            <a:chOff x="2589733" y="2019678"/>
            <a:chExt cx="6480000" cy="504003"/>
          </a:xfrm>
        </p:grpSpPr>
        <p:sp>
          <p:nvSpPr>
            <p:cNvPr id="74" name="Google Shape;535;p43">
              <a:extLst>
                <a:ext uri="{FF2B5EF4-FFF2-40B4-BE49-F238E27FC236}">
                  <a16:creationId xmlns:a16="http://schemas.microsoft.com/office/drawing/2014/main" id="{9B8183EB-1C0C-45F6-9F69-F917F2916AEB}"/>
                </a:ext>
              </a:extLst>
            </p:cNvPr>
            <p:cNvSpPr/>
            <p:nvPr/>
          </p:nvSpPr>
          <p:spPr>
            <a:xfrm>
              <a:off x="2589733" y="2019681"/>
              <a:ext cx="6480000" cy="504000"/>
            </a:xfrm>
            <a:prstGeom prst="homePlate">
              <a:avLst>
                <a:gd name="adj" fmla="val 32030"/>
              </a:avLst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82875" tIns="0" rIns="0" bIns="0" anchor="ctr" anchorCtr="0">
              <a:noAutofit/>
            </a:bodyPr>
            <a:lstStyle/>
            <a:p>
              <a:pPr lvl="0"/>
              <a:r>
                <a:rPr lang="pl-PL" sz="1600" dirty="0">
                  <a:solidFill>
                    <a:schemeClr val="tx1"/>
                  </a:solidFill>
                  <a:latin typeface="OmoType Std Book One" pitchFamily="2" charset="-18"/>
                  <a:ea typeface="Nunito Sans"/>
                  <a:cs typeface="Nunito Sans"/>
                  <a:sym typeface="Nunito Sans"/>
                </a:rPr>
                <a:t>osjetljivost na kontrast, periferni vid</a:t>
              </a:r>
            </a:p>
          </p:txBody>
        </p:sp>
        <p:sp>
          <p:nvSpPr>
            <p:cNvPr id="75" name="Jednakokračni trokut 74">
              <a:extLst>
                <a:ext uri="{FF2B5EF4-FFF2-40B4-BE49-F238E27FC236}">
                  <a16:creationId xmlns:a16="http://schemas.microsoft.com/office/drawing/2014/main" id="{810F9707-9E84-4654-9110-F9BCC13DBD82}"/>
                </a:ext>
              </a:extLst>
            </p:cNvPr>
            <p:cNvSpPr/>
            <p:nvPr/>
          </p:nvSpPr>
          <p:spPr>
            <a:xfrm rot="5400000">
              <a:off x="2400331" y="2209080"/>
              <a:ext cx="504001" cy="125198"/>
            </a:xfrm>
            <a:prstGeom prst="triangle">
              <a:avLst>
                <a:gd name="adj" fmla="val 48992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</p:grpSp>
      <p:grpSp>
        <p:nvGrpSpPr>
          <p:cNvPr id="76" name="Grupa 75">
            <a:extLst>
              <a:ext uri="{FF2B5EF4-FFF2-40B4-BE49-F238E27FC236}">
                <a16:creationId xmlns:a16="http://schemas.microsoft.com/office/drawing/2014/main" id="{9A946678-097F-4BC4-987D-C4C04FE34C7F}"/>
              </a:ext>
            </a:extLst>
          </p:cNvPr>
          <p:cNvGrpSpPr/>
          <p:nvPr/>
        </p:nvGrpSpPr>
        <p:grpSpPr>
          <a:xfrm>
            <a:off x="2574564" y="3020910"/>
            <a:ext cx="4680000" cy="360000"/>
            <a:chOff x="2589733" y="2019678"/>
            <a:chExt cx="6480000" cy="504001"/>
          </a:xfrm>
        </p:grpSpPr>
        <p:sp>
          <p:nvSpPr>
            <p:cNvPr id="77" name="Google Shape;535;p43">
              <a:extLst>
                <a:ext uri="{FF2B5EF4-FFF2-40B4-BE49-F238E27FC236}">
                  <a16:creationId xmlns:a16="http://schemas.microsoft.com/office/drawing/2014/main" id="{A1E812F9-1FC8-41D8-A3D6-24C953995CAB}"/>
                </a:ext>
              </a:extLst>
            </p:cNvPr>
            <p:cNvSpPr/>
            <p:nvPr/>
          </p:nvSpPr>
          <p:spPr>
            <a:xfrm>
              <a:off x="2589733" y="2019679"/>
              <a:ext cx="6480000" cy="504000"/>
            </a:xfrm>
            <a:prstGeom prst="homePlate">
              <a:avLst>
                <a:gd name="adj" fmla="val 32030"/>
              </a:avLst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82875" tIns="0" rIns="0" bIns="0" anchor="ctr" anchorCtr="0">
              <a:noAutofit/>
            </a:bodyPr>
            <a:lstStyle/>
            <a:p>
              <a:pPr lvl="0"/>
              <a:r>
                <a:rPr lang="pl-PL" sz="1600" dirty="0">
                  <a:solidFill>
                    <a:schemeClr val="tx1"/>
                  </a:solidFill>
                  <a:latin typeface="OmoType Std Book One" pitchFamily="2" charset="-18"/>
                  <a:ea typeface="Nunito Sans"/>
                  <a:cs typeface="Nunito Sans"/>
                  <a:sym typeface="Nunito Sans"/>
                </a:rPr>
                <a:t>oštrina vida, kolorni vid</a:t>
              </a:r>
            </a:p>
          </p:txBody>
        </p:sp>
        <p:sp>
          <p:nvSpPr>
            <p:cNvPr id="78" name="Jednakokračni trokut 77">
              <a:extLst>
                <a:ext uri="{FF2B5EF4-FFF2-40B4-BE49-F238E27FC236}">
                  <a16:creationId xmlns:a16="http://schemas.microsoft.com/office/drawing/2014/main" id="{2EA49BAF-AF0E-4E76-99DB-FEA18E6A824C}"/>
                </a:ext>
              </a:extLst>
            </p:cNvPr>
            <p:cNvSpPr/>
            <p:nvPr/>
          </p:nvSpPr>
          <p:spPr>
            <a:xfrm rot="5400000">
              <a:off x="2400331" y="2209080"/>
              <a:ext cx="504001" cy="125198"/>
            </a:xfrm>
            <a:prstGeom prst="triangle">
              <a:avLst>
                <a:gd name="adj" fmla="val 48992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</p:grpSp>
      <p:pic>
        <p:nvPicPr>
          <p:cNvPr id="12" name="Grafika 11" descr="Slijep">
            <a:extLst>
              <a:ext uri="{FF2B5EF4-FFF2-40B4-BE49-F238E27FC236}">
                <a16:creationId xmlns:a16="http://schemas.microsoft.com/office/drawing/2014/main" id="{7787D598-E8BE-4836-A02E-84A7694E2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0399" y="3619500"/>
            <a:ext cx="1229815" cy="122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19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3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pl-PL" dirty="0">
                <a:solidFill>
                  <a:schemeClr val="tx1"/>
                </a:solidFill>
                <a:latin typeface="OmoType Std Black One" pitchFamily="2" charset="0"/>
              </a:rPr>
              <a:t>Kognitivne</a:t>
            </a:r>
            <a:br>
              <a:rPr lang="hr-HR" dirty="0">
                <a:solidFill>
                  <a:schemeClr val="tx1"/>
                </a:solidFill>
                <a:latin typeface="OmoType Std Black One" pitchFamily="2" charset="0"/>
              </a:rPr>
            </a:br>
            <a:r>
              <a:rPr lang="hr-HR" dirty="0">
                <a:solidFill>
                  <a:schemeClr val="tx1"/>
                </a:solidFill>
                <a:latin typeface="OmoType Std Black One" pitchFamily="2" charset="0"/>
              </a:rPr>
              <a:t>vidne funkcije 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4A0373DB-9E08-4458-9FD5-E09F6777A32C}"/>
              </a:ext>
            </a:extLst>
          </p:cNvPr>
          <p:cNvGrpSpPr/>
          <p:nvPr/>
        </p:nvGrpSpPr>
        <p:grpSpPr>
          <a:xfrm>
            <a:off x="2479983" y="763411"/>
            <a:ext cx="6605202" cy="504001"/>
            <a:chOff x="2457077" y="1269650"/>
            <a:chExt cx="6605202" cy="504001"/>
          </a:xfrm>
        </p:grpSpPr>
        <p:sp>
          <p:nvSpPr>
            <p:cNvPr id="43" name="Google Shape;535;p43">
              <a:extLst>
                <a:ext uri="{FF2B5EF4-FFF2-40B4-BE49-F238E27FC236}">
                  <a16:creationId xmlns:a16="http://schemas.microsoft.com/office/drawing/2014/main" id="{D92CDFA4-112C-45EE-86B3-F67F32721055}"/>
                </a:ext>
              </a:extLst>
            </p:cNvPr>
            <p:cNvSpPr/>
            <p:nvPr/>
          </p:nvSpPr>
          <p:spPr>
            <a:xfrm>
              <a:off x="2582279" y="1269650"/>
              <a:ext cx="6480000" cy="504000"/>
            </a:xfrm>
            <a:prstGeom prst="homePlate">
              <a:avLst>
                <a:gd name="adj" fmla="val 32030"/>
              </a:avLst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82875" tIns="0" rIns="0" bIns="0" anchor="ctr" anchorCtr="0">
              <a:noAutofit/>
            </a:bodyPr>
            <a:lstStyle/>
            <a:p>
              <a:pPr lvl="0"/>
              <a:r>
                <a:rPr lang="pl-PL" sz="1600" dirty="0">
                  <a:solidFill>
                    <a:schemeClr val="tx1"/>
                  </a:solidFill>
                  <a:latin typeface="OmoType Std Black One" pitchFamily="2" charset="0"/>
                  <a:ea typeface="Nunito Sans"/>
                  <a:cs typeface="Nunito Sans"/>
                  <a:sym typeface="Nunito Sans"/>
                </a:rPr>
                <a:t>vizualna percepcija</a:t>
              </a:r>
            </a:p>
          </p:txBody>
        </p:sp>
        <p:grpSp>
          <p:nvGrpSpPr>
            <p:cNvPr id="4" name="Grupa 3">
              <a:extLst>
                <a:ext uri="{FF2B5EF4-FFF2-40B4-BE49-F238E27FC236}">
                  <a16:creationId xmlns:a16="http://schemas.microsoft.com/office/drawing/2014/main" id="{BA0D4328-7B83-4D2C-8EFE-D85503EC4713}"/>
                </a:ext>
              </a:extLst>
            </p:cNvPr>
            <p:cNvGrpSpPr/>
            <p:nvPr/>
          </p:nvGrpSpPr>
          <p:grpSpPr>
            <a:xfrm>
              <a:off x="2457077" y="1269650"/>
              <a:ext cx="250400" cy="504001"/>
              <a:chOff x="2457077" y="1269650"/>
              <a:chExt cx="250400" cy="504001"/>
            </a:xfrm>
            <a:solidFill>
              <a:schemeClr val="accent1"/>
            </a:solidFill>
          </p:grpSpPr>
          <p:sp>
            <p:nvSpPr>
              <p:cNvPr id="2" name="Jednakokračni trokut 1">
                <a:extLst>
                  <a:ext uri="{FF2B5EF4-FFF2-40B4-BE49-F238E27FC236}">
                    <a16:creationId xmlns:a16="http://schemas.microsoft.com/office/drawing/2014/main" id="{E67C5DA9-39D1-4958-87A4-BEF1DDA9C195}"/>
                  </a:ext>
                </a:extLst>
              </p:cNvPr>
              <p:cNvSpPr/>
              <p:nvPr/>
            </p:nvSpPr>
            <p:spPr>
              <a:xfrm rot="5400000">
                <a:off x="2392877" y="1459052"/>
                <a:ext cx="504001" cy="125198"/>
              </a:xfrm>
              <a:prstGeom prst="triangle">
                <a:avLst>
                  <a:gd name="adj" fmla="val 48992"/>
                </a:avLst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dirty="0"/>
              </a:p>
            </p:txBody>
          </p:sp>
          <p:sp>
            <p:nvSpPr>
              <p:cNvPr id="3" name="Pravokutnik 2">
                <a:extLst>
                  <a:ext uri="{FF2B5EF4-FFF2-40B4-BE49-F238E27FC236}">
                    <a16:creationId xmlns:a16="http://schemas.microsoft.com/office/drawing/2014/main" id="{F2F49B1A-4521-471D-A0D6-99FD201883B4}"/>
                  </a:ext>
                </a:extLst>
              </p:cNvPr>
              <p:cNvSpPr/>
              <p:nvPr/>
            </p:nvSpPr>
            <p:spPr>
              <a:xfrm>
                <a:off x="2457077" y="1269650"/>
                <a:ext cx="125200" cy="504000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</p:grpSp>
      <p:grpSp>
        <p:nvGrpSpPr>
          <p:cNvPr id="8" name="Grupa 7">
            <a:extLst>
              <a:ext uri="{FF2B5EF4-FFF2-40B4-BE49-F238E27FC236}">
                <a16:creationId xmlns:a16="http://schemas.microsoft.com/office/drawing/2014/main" id="{B1957FE1-2640-499B-9B29-2BA2A61EE256}"/>
              </a:ext>
            </a:extLst>
          </p:cNvPr>
          <p:cNvGrpSpPr/>
          <p:nvPr/>
        </p:nvGrpSpPr>
        <p:grpSpPr>
          <a:xfrm>
            <a:off x="2879364" y="2856862"/>
            <a:ext cx="3535752" cy="360001"/>
            <a:chOff x="2582279" y="3476559"/>
            <a:chExt cx="6480000" cy="504003"/>
          </a:xfrm>
        </p:grpSpPr>
        <p:sp>
          <p:nvSpPr>
            <p:cNvPr id="530" name="Google Shape;530;p43"/>
            <p:cNvSpPr/>
            <p:nvPr/>
          </p:nvSpPr>
          <p:spPr>
            <a:xfrm>
              <a:off x="2582279" y="3476559"/>
              <a:ext cx="6480000" cy="504000"/>
            </a:xfrm>
            <a:prstGeom prst="homePlate">
              <a:avLst>
                <a:gd name="adj" fmla="val 32030"/>
              </a:avLst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82875" tIns="0" rIns="0" bIns="0" anchor="ctr" anchorCtr="0">
              <a:noAutofit/>
            </a:bodyPr>
            <a:lstStyle/>
            <a:p>
              <a:pPr lvl="0"/>
              <a:r>
                <a:rPr lang="hr-HR" sz="1600" dirty="0">
                  <a:latin typeface="OmoType Std Book One" pitchFamily="2" charset="-18"/>
                </a:rPr>
                <a:t>vizualno zatvaranje</a:t>
              </a:r>
              <a:endParaRPr sz="1600" dirty="0">
                <a:solidFill>
                  <a:schemeClr val="lt1"/>
                </a:solidFill>
                <a:latin typeface="OmoType Std Book One" pitchFamily="2" charset="-18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24" name="Jednakokračni trokut 23">
              <a:extLst>
                <a:ext uri="{FF2B5EF4-FFF2-40B4-BE49-F238E27FC236}">
                  <a16:creationId xmlns:a16="http://schemas.microsoft.com/office/drawing/2014/main" id="{B03756FD-5CD8-4843-9C57-7D1A0DAE2EE5}"/>
                </a:ext>
              </a:extLst>
            </p:cNvPr>
            <p:cNvSpPr/>
            <p:nvPr/>
          </p:nvSpPr>
          <p:spPr>
            <a:xfrm rot="5400000">
              <a:off x="2400333" y="3665962"/>
              <a:ext cx="504002" cy="125198"/>
            </a:xfrm>
            <a:prstGeom prst="triangle">
              <a:avLst>
                <a:gd name="adj" fmla="val 48992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</p:grpSp>
      <p:grpSp>
        <p:nvGrpSpPr>
          <p:cNvPr id="6" name="Grupa 5">
            <a:extLst>
              <a:ext uri="{FF2B5EF4-FFF2-40B4-BE49-F238E27FC236}">
                <a16:creationId xmlns:a16="http://schemas.microsoft.com/office/drawing/2014/main" id="{2D41EB45-5E4D-40A6-BE24-E6A28F3C9494}"/>
              </a:ext>
            </a:extLst>
          </p:cNvPr>
          <p:cNvGrpSpPr/>
          <p:nvPr/>
        </p:nvGrpSpPr>
        <p:grpSpPr>
          <a:xfrm>
            <a:off x="2883354" y="2002366"/>
            <a:ext cx="3531762" cy="360000"/>
            <a:chOff x="2589733" y="2019679"/>
            <a:chExt cx="6480000" cy="504001"/>
          </a:xfrm>
        </p:grpSpPr>
        <p:sp>
          <p:nvSpPr>
            <p:cNvPr id="26" name="Google Shape;535;p43">
              <a:extLst>
                <a:ext uri="{FF2B5EF4-FFF2-40B4-BE49-F238E27FC236}">
                  <a16:creationId xmlns:a16="http://schemas.microsoft.com/office/drawing/2014/main" id="{4582C96A-077B-46C8-A211-23CF9E7816FC}"/>
                </a:ext>
              </a:extLst>
            </p:cNvPr>
            <p:cNvSpPr/>
            <p:nvPr/>
          </p:nvSpPr>
          <p:spPr>
            <a:xfrm>
              <a:off x="2589733" y="2019679"/>
              <a:ext cx="6480000" cy="504000"/>
            </a:xfrm>
            <a:prstGeom prst="homePlate">
              <a:avLst>
                <a:gd name="adj" fmla="val 32030"/>
              </a:avLst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82875" tIns="0" rIns="0" bIns="0" anchor="ctr" anchorCtr="0">
              <a:noAutofit/>
            </a:bodyPr>
            <a:lstStyle/>
            <a:p>
              <a:pPr lvl="0"/>
              <a:r>
                <a:rPr lang="pl-PL" sz="1600" dirty="0">
                  <a:solidFill>
                    <a:schemeClr val="tx1"/>
                  </a:solidFill>
                  <a:latin typeface="OmoType Std Book One" pitchFamily="2" charset="-18"/>
                  <a:ea typeface="Nunito Sans"/>
                  <a:cs typeface="Nunito Sans"/>
                  <a:sym typeface="Nunito Sans"/>
                </a:rPr>
                <a:t>konstantnost oblika</a:t>
              </a:r>
            </a:p>
          </p:txBody>
        </p:sp>
        <p:sp>
          <p:nvSpPr>
            <p:cNvPr id="28" name="Jednakokračni trokut 27">
              <a:extLst>
                <a:ext uri="{FF2B5EF4-FFF2-40B4-BE49-F238E27FC236}">
                  <a16:creationId xmlns:a16="http://schemas.microsoft.com/office/drawing/2014/main" id="{B05D09F3-23F0-4FD9-84D8-04501C12247C}"/>
                </a:ext>
              </a:extLst>
            </p:cNvPr>
            <p:cNvSpPr/>
            <p:nvPr/>
          </p:nvSpPr>
          <p:spPr>
            <a:xfrm rot="5400000">
              <a:off x="2400331" y="2209081"/>
              <a:ext cx="504001" cy="125198"/>
            </a:xfrm>
            <a:prstGeom prst="triangle">
              <a:avLst>
                <a:gd name="adj" fmla="val 48992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</p:grp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2FBB060-1475-4A83-9609-6F22175F275F}"/>
              </a:ext>
            </a:extLst>
          </p:cNvPr>
          <p:cNvGrpSpPr/>
          <p:nvPr/>
        </p:nvGrpSpPr>
        <p:grpSpPr>
          <a:xfrm>
            <a:off x="2879364" y="2434529"/>
            <a:ext cx="3531762" cy="360000"/>
            <a:chOff x="2589733" y="2019678"/>
            <a:chExt cx="6480000" cy="504001"/>
          </a:xfrm>
        </p:grpSpPr>
        <p:sp>
          <p:nvSpPr>
            <p:cNvPr id="31" name="Google Shape;535;p43">
              <a:extLst>
                <a:ext uri="{FF2B5EF4-FFF2-40B4-BE49-F238E27FC236}">
                  <a16:creationId xmlns:a16="http://schemas.microsoft.com/office/drawing/2014/main" id="{B50D6625-C83C-4135-94F7-9D37687D05D5}"/>
                </a:ext>
              </a:extLst>
            </p:cNvPr>
            <p:cNvSpPr/>
            <p:nvPr/>
          </p:nvSpPr>
          <p:spPr>
            <a:xfrm>
              <a:off x="2589733" y="2019679"/>
              <a:ext cx="6480000" cy="504000"/>
            </a:xfrm>
            <a:prstGeom prst="homePlate">
              <a:avLst>
                <a:gd name="adj" fmla="val 32030"/>
              </a:avLst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82875" tIns="0" rIns="0" bIns="0" anchor="ctr" anchorCtr="0">
              <a:noAutofit/>
            </a:bodyPr>
            <a:lstStyle/>
            <a:p>
              <a:pPr lvl="0"/>
              <a:r>
                <a:rPr lang="pl-PL" sz="1600" dirty="0">
                  <a:solidFill>
                    <a:schemeClr val="tx1"/>
                  </a:solidFill>
                  <a:latin typeface="OmoType Std Book One" pitchFamily="2" charset="-18"/>
                  <a:ea typeface="Nunito Sans"/>
                  <a:cs typeface="Nunito Sans"/>
                  <a:sym typeface="Nunito Sans"/>
                </a:rPr>
                <a:t>slika, figura/ pozadina</a:t>
              </a:r>
            </a:p>
          </p:txBody>
        </p:sp>
        <p:sp>
          <p:nvSpPr>
            <p:cNvPr id="33" name="Jednakokračni trokut 32">
              <a:extLst>
                <a:ext uri="{FF2B5EF4-FFF2-40B4-BE49-F238E27FC236}">
                  <a16:creationId xmlns:a16="http://schemas.microsoft.com/office/drawing/2014/main" id="{0D11142B-A9C5-4AC2-B923-AF335642A8F7}"/>
                </a:ext>
              </a:extLst>
            </p:cNvPr>
            <p:cNvSpPr/>
            <p:nvPr/>
          </p:nvSpPr>
          <p:spPr>
            <a:xfrm rot="5400000">
              <a:off x="2400331" y="2209080"/>
              <a:ext cx="504001" cy="125198"/>
            </a:xfrm>
            <a:prstGeom prst="triangle">
              <a:avLst>
                <a:gd name="adj" fmla="val 48992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</p:grpSp>
      <p:grpSp>
        <p:nvGrpSpPr>
          <p:cNvPr id="35" name="Grupa 34">
            <a:extLst>
              <a:ext uri="{FF2B5EF4-FFF2-40B4-BE49-F238E27FC236}">
                <a16:creationId xmlns:a16="http://schemas.microsoft.com/office/drawing/2014/main" id="{6D7BB68D-3F97-49CB-A020-641EE1FE58DC}"/>
              </a:ext>
            </a:extLst>
          </p:cNvPr>
          <p:cNvGrpSpPr/>
          <p:nvPr/>
        </p:nvGrpSpPr>
        <p:grpSpPr>
          <a:xfrm>
            <a:off x="2871910" y="4162293"/>
            <a:ext cx="3535752" cy="360001"/>
            <a:chOff x="2582279" y="3476559"/>
            <a:chExt cx="6480000" cy="504003"/>
          </a:xfrm>
        </p:grpSpPr>
        <p:sp>
          <p:nvSpPr>
            <p:cNvPr id="36" name="Google Shape;530;p43">
              <a:extLst>
                <a:ext uri="{FF2B5EF4-FFF2-40B4-BE49-F238E27FC236}">
                  <a16:creationId xmlns:a16="http://schemas.microsoft.com/office/drawing/2014/main" id="{0FD7D867-9C5F-47B3-9020-D71F401348BD}"/>
                </a:ext>
              </a:extLst>
            </p:cNvPr>
            <p:cNvSpPr/>
            <p:nvPr/>
          </p:nvSpPr>
          <p:spPr>
            <a:xfrm>
              <a:off x="2582279" y="3476559"/>
              <a:ext cx="6480000" cy="504000"/>
            </a:xfrm>
            <a:prstGeom prst="homePlate">
              <a:avLst>
                <a:gd name="adj" fmla="val 32030"/>
              </a:avLst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82875" tIns="0" rIns="0" bIns="0" anchor="ctr" anchorCtr="0">
              <a:noAutofit/>
            </a:bodyPr>
            <a:lstStyle/>
            <a:p>
              <a:pPr lvl="0"/>
              <a:r>
                <a:rPr lang="hr-HR" sz="1600" dirty="0">
                  <a:latin typeface="OmoType Std Book One" pitchFamily="2" charset="-18"/>
                </a:rPr>
                <a:t>vizualna diskriminacija</a:t>
              </a:r>
              <a:endParaRPr sz="1600" dirty="0">
                <a:solidFill>
                  <a:schemeClr val="lt1"/>
                </a:solidFill>
                <a:latin typeface="OmoType Std Book One" pitchFamily="2" charset="-18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38" name="Jednakokračni trokut 37">
              <a:extLst>
                <a:ext uri="{FF2B5EF4-FFF2-40B4-BE49-F238E27FC236}">
                  <a16:creationId xmlns:a16="http://schemas.microsoft.com/office/drawing/2014/main" id="{D248BA51-9DC9-4514-91EF-6FD00761190C}"/>
                </a:ext>
              </a:extLst>
            </p:cNvPr>
            <p:cNvSpPr/>
            <p:nvPr/>
          </p:nvSpPr>
          <p:spPr>
            <a:xfrm rot="5400000">
              <a:off x="2400333" y="3665962"/>
              <a:ext cx="504002" cy="125198"/>
            </a:xfrm>
            <a:prstGeom prst="triangle">
              <a:avLst>
                <a:gd name="adj" fmla="val 48992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</p:grpSp>
      <p:grpSp>
        <p:nvGrpSpPr>
          <p:cNvPr id="40" name="Grupa 39">
            <a:extLst>
              <a:ext uri="{FF2B5EF4-FFF2-40B4-BE49-F238E27FC236}">
                <a16:creationId xmlns:a16="http://schemas.microsoft.com/office/drawing/2014/main" id="{215DF840-CFDB-4638-812C-8956120F8EFF}"/>
              </a:ext>
            </a:extLst>
          </p:cNvPr>
          <p:cNvGrpSpPr/>
          <p:nvPr/>
        </p:nvGrpSpPr>
        <p:grpSpPr>
          <a:xfrm>
            <a:off x="2871910" y="3289026"/>
            <a:ext cx="3531762" cy="360000"/>
            <a:chOff x="2589733" y="2019678"/>
            <a:chExt cx="6480000" cy="504001"/>
          </a:xfrm>
        </p:grpSpPr>
        <p:sp>
          <p:nvSpPr>
            <p:cNvPr id="41" name="Google Shape;535;p43">
              <a:extLst>
                <a:ext uri="{FF2B5EF4-FFF2-40B4-BE49-F238E27FC236}">
                  <a16:creationId xmlns:a16="http://schemas.microsoft.com/office/drawing/2014/main" id="{2CB887D2-EBFD-49C3-8AC0-0B96FE50D9AC}"/>
                </a:ext>
              </a:extLst>
            </p:cNvPr>
            <p:cNvSpPr/>
            <p:nvPr/>
          </p:nvSpPr>
          <p:spPr>
            <a:xfrm>
              <a:off x="2589733" y="2019679"/>
              <a:ext cx="6480000" cy="504000"/>
            </a:xfrm>
            <a:prstGeom prst="homePlate">
              <a:avLst>
                <a:gd name="adj" fmla="val 32030"/>
              </a:avLst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82875" tIns="0" rIns="0" bIns="0" anchor="ctr" anchorCtr="0">
              <a:noAutofit/>
            </a:bodyPr>
            <a:lstStyle/>
            <a:p>
              <a:pPr lvl="0"/>
              <a:r>
                <a:rPr lang="pl-PL" sz="1600" dirty="0">
                  <a:solidFill>
                    <a:schemeClr val="tx1"/>
                  </a:solidFill>
                  <a:latin typeface="OmoType Std Book One" pitchFamily="2" charset="-18"/>
                  <a:ea typeface="Nunito Sans"/>
                  <a:cs typeface="Nunito Sans"/>
                  <a:sym typeface="Nunito Sans"/>
                </a:rPr>
                <a:t>vizualno pamćenje</a:t>
              </a:r>
            </a:p>
          </p:txBody>
        </p:sp>
        <p:sp>
          <p:nvSpPr>
            <p:cNvPr id="44" name="Jednakokračni trokut 43">
              <a:extLst>
                <a:ext uri="{FF2B5EF4-FFF2-40B4-BE49-F238E27FC236}">
                  <a16:creationId xmlns:a16="http://schemas.microsoft.com/office/drawing/2014/main" id="{2EF95AC1-71E6-4A9D-AE30-19E6830D8961}"/>
                </a:ext>
              </a:extLst>
            </p:cNvPr>
            <p:cNvSpPr/>
            <p:nvPr/>
          </p:nvSpPr>
          <p:spPr>
            <a:xfrm rot="5400000">
              <a:off x="2400331" y="2209080"/>
              <a:ext cx="504001" cy="125198"/>
            </a:xfrm>
            <a:prstGeom prst="triangle">
              <a:avLst>
                <a:gd name="adj" fmla="val 48992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</p:grpSp>
      <p:grpSp>
        <p:nvGrpSpPr>
          <p:cNvPr id="46" name="Grupa 45">
            <a:extLst>
              <a:ext uri="{FF2B5EF4-FFF2-40B4-BE49-F238E27FC236}">
                <a16:creationId xmlns:a16="http://schemas.microsoft.com/office/drawing/2014/main" id="{A8803555-F1D9-473A-96D3-3E94AD885CE8}"/>
              </a:ext>
            </a:extLst>
          </p:cNvPr>
          <p:cNvGrpSpPr/>
          <p:nvPr/>
        </p:nvGrpSpPr>
        <p:grpSpPr>
          <a:xfrm>
            <a:off x="2871910" y="3725659"/>
            <a:ext cx="3531762" cy="360000"/>
            <a:chOff x="2589733" y="2019678"/>
            <a:chExt cx="6480000" cy="504001"/>
          </a:xfrm>
        </p:grpSpPr>
        <p:sp>
          <p:nvSpPr>
            <p:cNvPr id="47" name="Google Shape;535;p43">
              <a:extLst>
                <a:ext uri="{FF2B5EF4-FFF2-40B4-BE49-F238E27FC236}">
                  <a16:creationId xmlns:a16="http://schemas.microsoft.com/office/drawing/2014/main" id="{6FFAAC13-7A8B-44F8-8DA4-67F238106321}"/>
                </a:ext>
              </a:extLst>
            </p:cNvPr>
            <p:cNvSpPr/>
            <p:nvPr/>
          </p:nvSpPr>
          <p:spPr>
            <a:xfrm>
              <a:off x="2589733" y="2019679"/>
              <a:ext cx="6480000" cy="504000"/>
            </a:xfrm>
            <a:prstGeom prst="homePlate">
              <a:avLst>
                <a:gd name="adj" fmla="val 32030"/>
              </a:avLst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82875" tIns="0" rIns="0" bIns="0" anchor="ctr" anchorCtr="0">
              <a:noAutofit/>
            </a:bodyPr>
            <a:lstStyle/>
            <a:p>
              <a:pPr lvl="0"/>
              <a:r>
                <a:rPr lang="pl-PL" sz="1600" dirty="0">
                  <a:solidFill>
                    <a:schemeClr val="tx1"/>
                  </a:solidFill>
                  <a:latin typeface="OmoType Std Book One" pitchFamily="2" charset="-18"/>
                  <a:ea typeface="Nunito Sans"/>
                  <a:cs typeface="Nunito Sans"/>
                  <a:sym typeface="Nunito Sans"/>
                </a:rPr>
                <a:t>orijentacija u prostoru</a:t>
              </a:r>
            </a:p>
          </p:txBody>
        </p:sp>
        <p:sp>
          <p:nvSpPr>
            <p:cNvPr id="49" name="Jednakokračni trokut 48">
              <a:extLst>
                <a:ext uri="{FF2B5EF4-FFF2-40B4-BE49-F238E27FC236}">
                  <a16:creationId xmlns:a16="http://schemas.microsoft.com/office/drawing/2014/main" id="{6A28D824-E9C1-45F0-884D-B5E85710A021}"/>
                </a:ext>
              </a:extLst>
            </p:cNvPr>
            <p:cNvSpPr/>
            <p:nvPr/>
          </p:nvSpPr>
          <p:spPr>
            <a:xfrm rot="5400000">
              <a:off x="2400331" y="2209080"/>
              <a:ext cx="504001" cy="125198"/>
            </a:xfrm>
            <a:prstGeom prst="triangle">
              <a:avLst>
                <a:gd name="adj" fmla="val 48992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</p:grpSp>
      <p:grpSp>
        <p:nvGrpSpPr>
          <p:cNvPr id="51" name="Grupa 50">
            <a:extLst>
              <a:ext uri="{FF2B5EF4-FFF2-40B4-BE49-F238E27FC236}">
                <a16:creationId xmlns:a16="http://schemas.microsoft.com/office/drawing/2014/main" id="{F0C09130-093C-45DC-A4B8-8A44103DF488}"/>
              </a:ext>
            </a:extLst>
          </p:cNvPr>
          <p:cNvGrpSpPr/>
          <p:nvPr/>
        </p:nvGrpSpPr>
        <p:grpSpPr>
          <a:xfrm>
            <a:off x="2867920" y="4594458"/>
            <a:ext cx="3535752" cy="360001"/>
            <a:chOff x="2582279" y="3476559"/>
            <a:chExt cx="6480000" cy="504003"/>
          </a:xfrm>
        </p:grpSpPr>
        <p:sp>
          <p:nvSpPr>
            <p:cNvPr id="52" name="Google Shape;530;p43">
              <a:extLst>
                <a:ext uri="{FF2B5EF4-FFF2-40B4-BE49-F238E27FC236}">
                  <a16:creationId xmlns:a16="http://schemas.microsoft.com/office/drawing/2014/main" id="{936F250E-1913-4F55-AAC8-631B6BFD9DC3}"/>
                </a:ext>
              </a:extLst>
            </p:cNvPr>
            <p:cNvSpPr/>
            <p:nvPr/>
          </p:nvSpPr>
          <p:spPr>
            <a:xfrm>
              <a:off x="2582279" y="3476559"/>
              <a:ext cx="6480000" cy="504000"/>
            </a:xfrm>
            <a:prstGeom prst="homePlate">
              <a:avLst>
                <a:gd name="adj" fmla="val 32030"/>
              </a:avLst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82875" tIns="0" rIns="0" bIns="0" anchor="ctr" anchorCtr="0">
              <a:noAutofit/>
            </a:bodyPr>
            <a:lstStyle/>
            <a:p>
              <a:pPr lvl="0"/>
              <a:r>
                <a:rPr lang="hr-HR" sz="1600" dirty="0">
                  <a:latin typeface="OmoType Std Book One" pitchFamily="2" charset="-18"/>
                </a:rPr>
                <a:t>prostorni odnosi</a:t>
              </a:r>
            </a:p>
          </p:txBody>
        </p:sp>
        <p:sp>
          <p:nvSpPr>
            <p:cNvPr id="53" name="Jednakokračni trokut 52">
              <a:extLst>
                <a:ext uri="{FF2B5EF4-FFF2-40B4-BE49-F238E27FC236}">
                  <a16:creationId xmlns:a16="http://schemas.microsoft.com/office/drawing/2014/main" id="{B911E765-C7F4-4B15-893D-230B50E1A82D}"/>
                </a:ext>
              </a:extLst>
            </p:cNvPr>
            <p:cNvSpPr/>
            <p:nvPr/>
          </p:nvSpPr>
          <p:spPr>
            <a:xfrm rot="5400000">
              <a:off x="2400333" y="3665962"/>
              <a:ext cx="504002" cy="125198"/>
            </a:xfrm>
            <a:prstGeom prst="triangle">
              <a:avLst>
                <a:gd name="adj" fmla="val 48992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</p:grpSp>
      <p:sp>
        <p:nvSpPr>
          <p:cNvPr id="9" name="TekstniOkvir 8">
            <a:extLst>
              <a:ext uri="{FF2B5EF4-FFF2-40B4-BE49-F238E27FC236}">
                <a16:creationId xmlns:a16="http://schemas.microsoft.com/office/drawing/2014/main" id="{2FCB0A0C-C738-4CE4-A7A4-C853788C330B}"/>
              </a:ext>
            </a:extLst>
          </p:cNvPr>
          <p:cNvSpPr txBox="1"/>
          <p:nvPr/>
        </p:nvSpPr>
        <p:spPr>
          <a:xfrm>
            <a:off x="2807821" y="1370795"/>
            <a:ext cx="61017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altLang="sr-Latn-RS" dirty="0">
                <a:solidFill>
                  <a:prstClr val="black"/>
                </a:solidFill>
                <a:latin typeface="OmoType Std Book One" pitchFamily="2" charset="-18"/>
                <a:ea typeface="Calibri" panose="020F0502020204030204" pitchFamily="34" charset="0"/>
                <a:cs typeface="Arial" panose="020B0604020202020204" pitchFamily="34" charset="0"/>
              </a:rPr>
              <a:t>sposobnost organiziranja i tumačenja informacija koje se vide i kojima se daje značenje</a:t>
            </a:r>
          </a:p>
          <a:p>
            <a:endParaRPr lang="hr-HR" dirty="0">
              <a:latin typeface="OmoType Std Book One" pitchFamily="2" charset="-18"/>
            </a:endParaRPr>
          </a:p>
        </p:txBody>
      </p:sp>
      <p:pic>
        <p:nvPicPr>
          <p:cNvPr id="11" name="Grafika 10" descr="Mozak u glavi">
            <a:extLst>
              <a:ext uri="{FF2B5EF4-FFF2-40B4-BE49-F238E27FC236}">
                <a16:creationId xmlns:a16="http://schemas.microsoft.com/office/drawing/2014/main" id="{D75CFA1F-018F-41E2-9770-77454E7CE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3030" y="3195383"/>
            <a:ext cx="1780551" cy="178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94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3"/>
          <p:cNvSpPr txBox="1">
            <a:spLocks noGrp="1"/>
          </p:cNvSpPr>
          <p:nvPr>
            <p:ph type="title"/>
          </p:nvPr>
        </p:nvSpPr>
        <p:spPr>
          <a:xfrm>
            <a:off x="234449" y="575500"/>
            <a:ext cx="2169791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hr-HR" dirty="0">
                <a:solidFill>
                  <a:schemeClr val="tx1"/>
                </a:solidFill>
                <a:latin typeface="OmoType Std Black One" pitchFamily="2" charset="0"/>
              </a:rPr>
              <a:t>Funkcionalni vid 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4A0373DB-9E08-4458-9FD5-E09F6777A32C}"/>
              </a:ext>
            </a:extLst>
          </p:cNvPr>
          <p:cNvGrpSpPr/>
          <p:nvPr/>
        </p:nvGrpSpPr>
        <p:grpSpPr>
          <a:xfrm>
            <a:off x="2500282" y="1434391"/>
            <a:ext cx="6605202" cy="504001"/>
            <a:chOff x="2457077" y="1269650"/>
            <a:chExt cx="6605202" cy="504001"/>
          </a:xfrm>
        </p:grpSpPr>
        <p:sp>
          <p:nvSpPr>
            <p:cNvPr id="43" name="Google Shape;535;p43">
              <a:extLst>
                <a:ext uri="{FF2B5EF4-FFF2-40B4-BE49-F238E27FC236}">
                  <a16:creationId xmlns:a16="http://schemas.microsoft.com/office/drawing/2014/main" id="{D92CDFA4-112C-45EE-86B3-F67F32721055}"/>
                </a:ext>
              </a:extLst>
            </p:cNvPr>
            <p:cNvSpPr/>
            <p:nvPr/>
          </p:nvSpPr>
          <p:spPr>
            <a:xfrm>
              <a:off x="2582279" y="1269650"/>
              <a:ext cx="6480000" cy="504000"/>
            </a:xfrm>
            <a:prstGeom prst="homePlate">
              <a:avLst>
                <a:gd name="adj" fmla="val 32030"/>
              </a:avLst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82875" tIns="0" rIns="0" bIns="0" anchor="ctr" anchorCtr="0">
              <a:noAutofit/>
            </a:bodyPr>
            <a:lstStyle/>
            <a:p>
              <a:pPr lvl="0"/>
              <a:r>
                <a:rPr lang="pl-PL" sz="1600" dirty="0">
                  <a:solidFill>
                    <a:schemeClr val="tx1"/>
                  </a:solidFill>
                  <a:latin typeface="OmoType Std Black One" pitchFamily="2" charset="0"/>
                  <a:ea typeface="Nunito Sans"/>
                  <a:cs typeface="Nunito Sans"/>
                  <a:sym typeface="Nunito Sans"/>
                </a:rPr>
                <a:t>efikasnost funkcionalnog vida </a:t>
              </a:r>
            </a:p>
          </p:txBody>
        </p:sp>
        <p:grpSp>
          <p:nvGrpSpPr>
            <p:cNvPr id="4" name="Grupa 3">
              <a:extLst>
                <a:ext uri="{FF2B5EF4-FFF2-40B4-BE49-F238E27FC236}">
                  <a16:creationId xmlns:a16="http://schemas.microsoft.com/office/drawing/2014/main" id="{BA0D4328-7B83-4D2C-8EFE-D85503EC4713}"/>
                </a:ext>
              </a:extLst>
            </p:cNvPr>
            <p:cNvGrpSpPr/>
            <p:nvPr/>
          </p:nvGrpSpPr>
          <p:grpSpPr>
            <a:xfrm>
              <a:off x="2457077" y="1269650"/>
              <a:ext cx="250400" cy="504001"/>
              <a:chOff x="2457077" y="1269650"/>
              <a:chExt cx="250400" cy="504001"/>
            </a:xfrm>
            <a:solidFill>
              <a:schemeClr val="accent1"/>
            </a:solidFill>
          </p:grpSpPr>
          <p:sp>
            <p:nvSpPr>
              <p:cNvPr id="2" name="Jednakokračni trokut 1">
                <a:extLst>
                  <a:ext uri="{FF2B5EF4-FFF2-40B4-BE49-F238E27FC236}">
                    <a16:creationId xmlns:a16="http://schemas.microsoft.com/office/drawing/2014/main" id="{E67C5DA9-39D1-4958-87A4-BEF1DDA9C195}"/>
                  </a:ext>
                </a:extLst>
              </p:cNvPr>
              <p:cNvSpPr/>
              <p:nvPr/>
            </p:nvSpPr>
            <p:spPr>
              <a:xfrm rot="5400000">
                <a:off x="2392877" y="1459052"/>
                <a:ext cx="504001" cy="125198"/>
              </a:xfrm>
              <a:prstGeom prst="triangle">
                <a:avLst>
                  <a:gd name="adj" fmla="val 48992"/>
                </a:avLst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dirty="0"/>
              </a:p>
            </p:txBody>
          </p:sp>
          <p:sp>
            <p:nvSpPr>
              <p:cNvPr id="3" name="Pravokutnik 2">
                <a:extLst>
                  <a:ext uri="{FF2B5EF4-FFF2-40B4-BE49-F238E27FC236}">
                    <a16:creationId xmlns:a16="http://schemas.microsoft.com/office/drawing/2014/main" id="{F2F49B1A-4521-471D-A0D6-99FD201883B4}"/>
                  </a:ext>
                </a:extLst>
              </p:cNvPr>
              <p:cNvSpPr/>
              <p:nvPr/>
            </p:nvSpPr>
            <p:spPr>
              <a:xfrm>
                <a:off x="2457077" y="1269650"/>
                <a:ext cx="125200" cy="504000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</p:grpSp>
      <p:sp>
        <p:nvSpPr>
          <p:cNvPr id="5" name="TekstniOkvir 4">
            <a:extLst>
              <a:ext uri="{FF2B5EF4-FFF2-40B4-BE49-F238E27FC236}">
                <a16:creationId xmlns:a16="http://schemas.microsoft.com/office/drawing/2014/main" id="{F5B376C9-D1F3-4713-AAF0-B245E7AB9B53}"/>
              </a:ext>
            </a:extLst>
          </p:cNvPr>
          <p:cNvSpPr txBox="1"/>
          <p:nvPr/>
        </p:nvSpPr>
        <p:spPr>
          <a:xfrm>
            <a:off x="2807822" y="384498"/>
            <a:ext cx="5806440" cy="707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dirty="0">
                <a:latin typeface="OmoType Std Book One" pitchFamily="2" charset="-18"/>
              </a:rPr>
              <a:t>opisuje kako osoba vizualno funkcionira, odnosno njezine vizualne vještine i sposobnosti. 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2FCB0A0C-C738-4CE4-A7A4-C853788C330B}"/>
              </a:ext>
            </a:extLst>
          </p:cNvPr>
          <p:cNvSpPr txBox="1"/>
          <p:nvPr/>
        </p:nvSpPr>
        <p:spPr>
          <a:xfrm>
            <a:off x="2807822" y="2051841"/>
            <a:ext cx="6101729" cy="1030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altLang="sr-Latn-RS" dirty="0">
                <a:solidFill>
                  <a:prstClr val="black"/>
                </a:solidFill>
                <a:latin typeface="OmoType Std Book One" pitchFamily="2" charset="-18"/>
                <a:ea typeface="Calibri" panose="020F0502020204030204" pitchFamily="34" charset="0"/>
                <a:cs typeface="Arial" panose="020B0604020202020204" pitchFamily="34" charset="0"/>
              </a:rPr>
              <a:t>ovisi o tome u kojoj je mjeri neka od vidnih funkcija razvijena, te postoje li ograničenja ili potpuni izostanak spomenutih funkcija</a:t>
            </a:r>
            <a:endParaRPr lang="hr-HR" dirty="0">
              <a:latin typeface="OmoType Std Book One" pitchFamily="2" charset="-18"/>
            </a:endParaRPr>
          </a:p>
        </p:txBody>
      </p:sp>
      <p:pic>
        <p:nvPicPr>
          <p:cNvPr id="8" name="Grafika 7" descr="oči">
            <a:extLst>
              <a:ext uri="{FF2B5EF4-FFF2-40B4-BE49-F238E27FC236}">
                <a16:creationId xmlns:a16="http://schemas.microsoft.com/office/drawing/2014/main" id="{C59718E8-F4D5-4A2B-AD91-90BA731E4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4954" y="3562568"/>
            <a:ext cx="1668780" cy="166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854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3"/>
          <p:cNvSpPr txBox="1">
            <a:spLocks noGrp="1"/>
          </p:cNvSpPr>
          <p:nvPr>
            <p:ph type="title"/>
          </p:nvPr>
        </p:nvSpPr>
        <p:spPr>
          <a:xfrm>
            <a:off x="108571" y="581250"/>
            <a:ext cx="2454311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hr-HR" dirty="0">
                <a:solidFill>
                  <a:schemeClr val="tx1"/>
                </a:solidFill>
                <a:latin typeface="OmoType Std Black One" pitchFamily="2" charset="0"/>
              </a:rPr>
              <a:t>Procjena</a:t>
            </a:r>
            <a:br>
              <a:rPr lang="hr-HR" dirty="0">
                <a:solidFill>
                  <a:schemeClr val="tx1"/>
                </a:solidFill>
                <a:latin typeface="OmoType Std Black One" pitchFamily="2" charset="0"/>
              </a:rPr>
            </a:br>
            <a:r>
              <a:rPr lang="hr-HR" dirty="0">
                <a:solidFill>
                  <a:schemeClr val="tx1"/>
                </a:solidFill>
                <a:latin typeface="OmoType Std Black One" pitchFamily="2" charset="0"/>
              </a:rPr>
              <a:t>funkcionalnog vida</a:t>
            </a:r>
            <a:endParaRPr dirty="0">
              <a:solidFill>
                <a:schemeClr val="tx1"/>
              </a:solidFill>
              <a:latin typeface="OmoType Std Black One" pitchFamily="2" charset="0"/>
            </a:endParaRP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4A0373DB-9E08-4458-9FD5-E09F6777A32C}"/>
              </a:ext>
            </a:extLst>
          </p:cNvPr>
          <p:cNvGrpSpPr/>
          <p:nvPr/>
        </p:nvGrpSpPr>
        <p:grpSpPr>
          <a:xfrm>
            <a:off x="2492828" y="2295012"/>
            <a:ext cx="6605202" cy="504001"/>
            <a:chOff x="2457077" y="1269650"/>
            <a:chExt cx="6605202" cy="504001"/>
          </a:xfrm>
        </p:grpSpPr>
        <p:sp>
          <p:nvSpPr>
            <p:cNvPr id="43" name="Google Shape;535;p43">
              <a:extLst>
                <a:ext uri="{FF2B5EF4-FFF2-40B4-BE49-F238E27FC236}">
                  <a16:creationId xmlns:a16="http://schemas.microsoft.com/office/drawing/2014/main" id="{D92CDFA4-112C-45EE-86B3-F67F32721055}"/>
                </a:ext>
              </a:extLst>
            </p:cNvPr>
            <p:cNvSpPr/>
            <p:nvPr/>
          </p:nvSpPr>
          <p:spPr>
            <a:xfrm>
              <a:off x="2582279" y="1269650"/>
              <a:ext cx="6480000" cy="504000"/>
            </a:xfrm>
            <a:prstGeom prst="homePlate">
              <a:avLst>
                <a:gd name="adj" fmla="val 32030"/>
              </a:avLst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82875" tIns="0" rIns="0" bIns="0" anchor="ctr" anchorCtr="0">
              <a:noAutofit/>
            </a:bodyPr>
            <a:lstStyle/>
            <a:p>
              <a:pPr lvl="0"/>
              <a:r>
                <a:rPr lang="pl-PL" sz="1600" dirty="0">
                  <a:solidFill>
                    <a:schemeClr val="tx1"/>
                  </a:solidFill>
                  <a:latin typeface="OmoType Std Black One" pitchFamily="2" charset="0"/>
                  <a:ea typeface="Nunito Sans"/>
                  <a:cs typeface="Nunito Sans"/>
                  <a:sym typeface="Nunito Sans"/>
                </a:rPr>
                <a:t>zadaci na blizu i čitanje</a:t>
              </a:r>
            </a:p>
          </p:txBody>
        </p:sp>
        <p:grpSp>
          <p:nvGrpSpPr>
            <p:cNvPr id="4" name="Grupa 3">
              <a:extLst>
                <a:ext uri="{FF2B5EF4-FFF2-40B4-BE49-F238E27FC236}">
                  <a16:creationId xmlns:a16="http://schemas.microsoft.com/office/drawing/2014/main" id="{BA0D4328-7B83-4D2C-8EFE-D85503EC4713}"/>
                </a:ext>
              </a:extLst>
            </p:cNvPr>
            <p:cNvGrpSpPr/>
            <p:nvPr/>
          </p:nvGrpSpPr>
          <p:grpSpPr>
            <a:xfrm>
              <a:off x="2457077" y="1269650"/>
              <a:ext cx="250400" cy="504001"/>
              <a:chOff x="2457077" y="1269650"/>
              <a:chExt cx="250400" cy="504001"/>
            </a:xfrm>
            <a:solidFill>
              <a:schemeClr val="accent1"/>
            </a:solidFill>
          </p:grpSpPr>
          <p:sp>
            <p:nvSpPr>
              <p:cNvPr id="2" name="Jednakokračni trokut 1">
                <a:extLst>
                  <a:ext uri="{FF2B5EF4-FFF2-40B4-BE49-F238E27FC236}">
                    <a16:creationId xmlns:a16="http://schemas.microsoft.com/office/drawing/2014/main" id="{E67C5DA9-39D1-4958-87A4-BEF1DDA9C195}"/>
                  </a:ext>
                </a:extLst>
              </p:cNvPr>
              <p:cNvSpPr/>
              <p:nvPr/>
            </p:nvSpPr>
            <p:spPr>
              <a:xfrm rot="5400000">
                <a:off x="2392877" y="1459052"/>
                <a:ext cx="504001" cy="125198"/>
              </a:xfrm>
              <a:prstGeom prst="triangle">
                <a:avLst>
                  <a:gd name="adj" fmla="val 48992"/>
                </a:avLst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dirty="0"/>
              </a:p>
            </p:txBody>
          </p:sp>
          <p:sp>
            <p:nvSpPr>
              <p:cNvPr id="3" name="Pravokutnik 2">
                <a:extLst>
                  <a:ext uri="{FF2B5EF4-FFF2-40B4-BE49-F238E27FC236}">
                    <a16:creationId xmlns:a16="http://schemas.microsoft.com/office/drawing/2014/main" id="{F2F49B1A-4521-471D-A0D6-99FD201883B4}"/>
                  </a:ext>
                </a:extLst>
              </p:cNvPr>
              <p:cNvSpPr/>
              <p:nvPr/>
            </p:nvSpPr>
            <p:spPr>
              <a:xfrm>
                <a:off x="2457077" y="1269650"/>
                <a:ext cx="125200" cy="504000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</p:grpSp>
      <p:grpSp>
        <p:nvGrpSpPr>
          <p:cNvPr id="8" name="Grupa 7">
            <a:extLst>
              <a:ext uri="{FF2B5EF4-FFF2-40B4-BE49-F238E27FC236}">
                <a16:creationId xmlns:a16="http://schemas.microsoft.com/office/drawing/2014/main" id="{B1957FE1-2640-499B-9B29-2BA2A61EE256}"/>
              </a:ext>
            </a:extLst>
          </p:cNvPr>
          <p:cNvGrpSpPr/>
          <p:nvPr/>
        </p:nvGrpSpPr>
        <p:grpSpPr>
          <a:xfrm>
            <a:off x="2500282" y="4501919"/>
            <a:ext cx="6597748" cy="504002"/>
            <a:chOff x="2464531" y="3476557"/>
            <a:chExt cx="6597748" cy="504002"/>
          </a:xfrm>
        </p:grpSpPr>
        <p:sp>
          <p:nvSpPr>
            <p:cNvPr id="530" name="Google Shape;530;p43"/>
            <p:cNvSpPr/>
            <p:nvPr/>
          </p:nvSpPr>
          <p:spPr>
            <a:xfrm>
              <a:off x="2582279" y="3476559"/>
              <a:ext cx="6480000" cy="504000"/>
            </a:xfrm>
            <a:prstGeom prst="homePlate">
              <a:avLst>
                <a:gd name="adj" fmla="val 32030"/>
              </a:avLst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82875" tIns="0" rIns="0" bIns="0" anchor="ctr" anchorCtr="0">
              <a:noAutofit/>
            </a:bodyPr>
            <a:lstStyle/>
            <a:p>
              <a:pPr lvl="0"/>
              <a:r>
                <a:rPr lang="hr-HR" sz="1600" dirty="0">
                  <a:latin typeface="OmoType Std Black One" pitchFamily="2" charset="0"/>
                </a:rPr>
                <a:t>kretanje</a:t>
              </a:r>
              <a:endParaRPr sz="1600" dirty="0">
                <a:solidFill>
                  <a:schemeClr val="lt1"/>
                </a:solidFill>
                <a:latin typeface="OmoType Std Book One" pitchFamily="2" charset="-18"/>
                <a:ea typeface="Nunito Sans"/>
                <a:cs typeface="Nunito Sans"/>
                <a:sym typeface="Nunito Sans"/>
              </a:endParaRPr>
            </a:p>
          </p:txBody>
        </p:sp>
        <p:grpSp>
          <p:nvGrpSpPr>
            <p:cNvPr id="23" name="Grupa 22">
              <a:extLst>
                <a:ext uri="{FF2B5EF4-FFF2-40B4-BE49-F238E27FC236}">
                  <a16:creationId xmlns:a16="http://schemas.microsoft.com/office/drawing/2014/main" id="{79AC853A-06B2-409D-85D4-8DA17B6B7829}"/>
                </a:ext>
              </a:extLst>
            </p:cNvPr>
            <p:cNvGrpSpPr/>
            <p:nvPr/>
          </p:nvGrpSpPr>
          <p:grpSpPr>
            <a:xfrm>
              <a:off x="2464531" y="3476557"/>
              <a:ext cx="250400" cy="504001"/>
              <a:chOff x="2457077" y="1269650"/>
              <a:chExt cx="250400" cy="504001"/>
            </a:xfrm>
            <a:solidFill>
              <a:schemeClr val="accent1"/>
            </a:solidFill>
          </p:grpSpPr>
          <p:sp>
            <p:nvSpPr>
              <p:cNvPr id="24" name="Jednakokračni trokut 23">
                <a:extLst>
                  <a:ext uri="{FF2B5EF4-FFF2-40B4-BE49-F238E27FC236}">
                    <a16:creationId xmlns:a16="http://schemas.microsoft.com/office/drawing/2014/main" id="{B03756FD-5CD8-4843-9C57-7D1A0DAE2EE5}"/>
                  </a:ext>
                </a:extLst>
              </p:cNvPr>
              <p:cNvSpPr/>
              <p:nvPr/>
            </p:nvSpPr>
            <p:spPr>
              <a:xfrm rot="5400000">
                <a:off x="2392877" y="1459052"/>
                <a:ext cx="504001" cy="125198"/>
              </a:xfrm>
              <a:prstGeom prst="triangle">
                <a:avLst>
                  <a:gd name="adj" fmla="val 48992"/>
                </a:avLst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dirty="0"/>
              </a:p>
            </p:txBody>
          </p:sp>
          <p:sp>
            <p:nvSpPr>
              <p:cNvPr id="25" name="Pravokutnik 24">
                <a:extLst>
                  <a:ext uri="{FF2B5EF4-FFF2-40B4-BE49-F238E27FC236}">
                    <a16:creationId xmlns:a16="http://schemas.microsoft.com/office/drawing/2014/main" id="{CA12740C-77E6-4F85-A6FB-5328F02AC532}"/>
                  </a:ext>
                </a:extLst>
              </p:cNvPr>
              <p:cNvSpPr/>
              <p:nvPr/>
            </p:nvSpPr>
            <p:spPr>
              <a:xfrm>
                <a:off x="2457077" y="1269650"/>
                <a:ext cx="125200" cy="504000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</p:grpSp>
      <p:sp>
        <p:nvSpPr>
          <p:cNvPr id="5" name="TekstniOkvir 4">
            <a:extLst>
              <a:ext uri="{FF2B5EF4-FFF2-40B4-BE49-F238E27FC236}">
                <a16:creationId xmlns:a16="http://schemas.microsoft.com/office/drawing/2014/main" id="{F5B376C9-D1F3-4713-AAF0-B245E7AB9B53}"/>
              </a:ext>
            </a:extLst>
          </p:cNvPr>
          <p:cNvSpPr txBox="1"/>
          <p:nvPr/>
        </p:nvSpPr>
        <p:spPr>
          <a:xfrm>
            <a:off x="2839811" y="413888"/>
            <a:ext cx="5806440" cy="1353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dirty="0">
                <a:latin typeface="OmoType Std Book One" pitchFamily="2" charset="-18"/>
              </a:rPr>
              <a:t>Vizualno funkcioniranje slijepih i slabovidnih u potpunosti je drugačije od vizualnog funkcioniranja osoba neoštećena vida te je potrebno naglasiti da ne postoje dvije osobe oštećena vida koje na potpuno identičan način gledaju i vide</a:t>
            </a: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2D41EB45-5E4D-40A6-BE24-E6A28F3C9494}"/>
              </a:ext>
            </a:extLst>
          </p:cNvPr>
          <p:cNvGrpSpPr/>
          <p:nvPr/>
        </p:nvGrpSpPr>
        <p:grpSpPr>
          <a:xfrm>
            <a:off x="2500282" y="3045041"/>
            <a:ext cx="6605202" cy="504001"/>
            <a:chOff x="2464531" y="2019679"/>
            <a:chExt cx="6605202" cy="504001"/>
          </a:xfrm>
        </p:grpSpPr>
        <p:sp>
          <p:nvSpPr>
            <p:cNvPr id="26" name="Google Shape;535;p43">
              <a:extLst>
                <a:ext uri="{FF2B5EF4-FFF2-40B4-BE49-F238E27FC236}">
                  <a16:creationId xmlns:a16="http://schemas.microsoft.com/office/drawing/2014/main" id="{4582C96A-077B-46C8-A211-23CF9E7816FC}"/>
                </a:ext>
              </a:extLst>
            </p:cNvPr>
            <p:cNvSpPr/>
            <p:nvPr/>
          </p:nvSpPr>
          <p:spPr>
            <a:xfrm>
              <a:off x="2589733" y="2019679"/>
              <a:ext cx="6480000" cy="504000"/>
            </a:xfrm>
            <a:prstGeom prst="homePlate">
              <a:avLst>
                <a:gd name="adj" fmla="val 32030"/>
              </a:avLst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82875" tIns="0" rIns="0" bIns="0" anchor="ctr" anchorCtr="0">
              <a:noAutofit/>
            </a:bodyPr>
            <a:lstStyle/>
            <a:p>
              <a:pPr lvl="0"/>
              <a:r>
                <a:rPr lang="pl-PL" sz="1600" dirty="0">
                  <a:solidFill>
                    <a:schemeClr val="tx1"/>
                  </a:solidFill>
                  <a:latin typeface="OmoType Std Black One" pitchFamily="2" charset="0"/>
                  <a:ea typeface="Nunito Sans"/>
                  <a:cs typeface="Nunito Sans"/>
                  <a:sym typeface="Nunito Sans"/>
                </a:rPr>
                <a:t>svakodnevne vještine</a:t>
              </a:r>
            </a:p>
          </p:txBody>
        </p:sp>
        <p:grpSp>
          <p:nvGrpSpPr>
            <p:cNvPr id="27" name="Grupa 26">
              <a:extLst>
                <a:ext uri="{FF2B5EF4-FFF2-40B4-BE49-F238E27FC236}">
                  <a16:creationId xmlns:a16="http://schemas.microsoft.com/office/drawing/2014/main" id="{CBD818C2-5360-45FD-9910-A32288A54B47}"/>
                </a:ext>
              </a:extLst>
            </p:cNvPr>
            <p:cNvGrpSpPr/>
            <p:nvPr/>
          </p:nvGrpSpPr>
          <p:grpSpPr>
            <a:xfrm>
              <a:off x="2464531" y="2019679"/>
              <a:ext cx="250400" cy="504001"/>
              <a:chOff x="2457077" y="1269650"/>
              <a:chExt cx="250400" cy="504001"/>
            </a:xfrm>
            <a:solidFill>
              <a:schemeClr val="accent1"/>
            </a:solidFill>
          </p:grpSpPr>
          <p:sp>
            <p:nvSpPr>
              <p:cNvPr id="28" name="Jednakokračni trokut 27">
                <a:extLst>
                  <a:ext uri="{FF2B5EF4-FFF2-40B4-BE49-F238E27FC236}">
                    <a16:creationId xmlns:a16="http://schemas.microsoft.com/office/drawing/2014/main" id="{B05D09F3-23F0-4FD9-84D8-04501C12247C}"/>
                  </a:ext>
                </a:extLst>
              </p:cNvPr>
              <p:cNvSpPr/>
              <p:nvPr/>
            </p:nvSpPr>
            <p:spPr>
              <a:xfrm rot="5400000">
                <a:off x="2392877" y="1459052"/>
                <a:ext cx="504001" cy="125198"/>
              </a:xfrm>
              <a:prstGeom prst="triangle">
                <a:avLst>
                  <a:gd name="adj" fmla="val 48992"/>
                </a:avLst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dirty="0"/>
              </a:p>
            </p:txBody>
          </p:sp>
          <p:sp>
            <p:nvSpPr>
              <p:cNvPr id="29" name="Pravokutnik 28">
                <a:extLst>
                  <a:ext uri="{FF2B5EF4-FFF2-40B4-BE49-F238E27FC236}">
                    <a16:creationId xmlns:a16="http://schemas.microsoft.com/office/drawing/2014/main" id="{B52FE00B-5D9F-44F3-B688-05748156F8A6}"/>
                  </a:ext>
                </a:extLst>
              </p:cNvPr>
              <p:cNvSpPr/>
              <p:nvPr/>
            </p:nvSpPr>
            <p:spPr>
              <a:xfrm>
                <a:off x="2457077" y="1269650"/>
                <a:ext cx="125200" cy="504000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</p:grp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2FBB060-1475-4A83-9609-6F22175F275F}"/>
              </a:ext>
            </a:extLst>
          </p:cNvPr>
          <p:cNvGrpSpPr/>
          <p:nvPr/>
        </p:nvGrpSpPr>
        <p:grpSpPr>
          <a:xfrm>
            <a:off x="2492828" y="3732627"/>
            <a:ext cx="6605202" cy="504001"/>
            <a:chOff x="2464531" y="2019679"/>
            <a:chExt cx="6605202" cy="504001"/>
          </a:xfrm>
        </p:grpSpPr>
        <p:sp>
          <p:nvSpPr>
            <p:cNvPr id="31" name="Google Shape;535;p43">
              <a:extLst>
                <a:ext uri="{FF2B5EF4-FFF2-40B4-BE49-F238E27FC236}">
                  <a16:creationId xmlns:a16="http://schemas.microsoft.com/office/drawing/2014/main" id="{B50D6625-C83C-4135-94F7-9D37687D05D5}"/>
                </a:ext>
              </a:extLst>
            </p:cNvPr>
            <p:cNvSpPr/>
            <p:nvPr/>
          </p:nvSpPr>
          <p:spPr>
            <a:xfrm>
              <a:off x="2589733" y="2019679"/>
              <a:ext cx="6480000" cy="504000"/>
            </a:xfrm>
            <a:prstGeom prst="homePlate">
              <a:avLst>
                <a:gd name="adj" fmla="val 32030"/>
              </a:avLst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82875" tIns="0" rIns="0" bIns="0" anchor="ctr" anchorCtr="0">
              <a:noAutofit/>
            </a:bodyPr>
            <a:lstStyle/>
            <a:p>
              <a:pPr lvl="0"/>
              <a:r>
                <a:rPr lang="pl-PL" sz="1600" dirty="0">
                  <a:solidFill>
                    <a:schemeClr val="tx1"/>
                  </a:solidFill>
                  <a:latin typeface="OmoType Std Black One" pitchFamily="2" charset="0"/>
                  <a:ea typeface="Nunito Sans"/>
                  <a:cs typeface="Nunito Sans"/>
                  <a:sym typeface="Nunito Sans"/>
                </a:rPr>
                <a:t>komunikacija i interakcija</a:t>
              </a:r>
            </a:p>
          </p:txBody>
        </p:sp>
        <p:grpSp>
          <p:nvGrpSpPr>
            <p:cNvPr id="32" name="Grupa 31">
              <a:extLst>
                <a:ext uri="{FF2B5EF4-FFF2-40B4-BE49-F238E27FC236}">
                  <a16:creationId xmlns:a16="http://schemas.microsoft.com/office/drawing/2014/main" id="{1A687C03-C4FD-458C-A9F3-8ED1E0A40E62}"/>
                </a:ext>
              </a:extLst>
            </p:cNvPr>
            <p:cNvGrpSpPr/>
            <p:nvPr/>
          </p:nvGrpSpPr>
          <p:grpSpPr>
            <a:xfrm>
              <a:off x="2464531" y="2019679"/>
              <a:ext cx="250400" cy="504001"/>
              <a:chOff x="2457077" y="1269650"/>
              <a:chExt cx="250400" cy="504001"/>
            </a:xfrm>
            <a:solidFill>
              <a:schemeClr val="accent1"/>
            </a:solidFill>
          </p:grpSpPr>
          <p:sp>
            <p:nvSpPr>
              <p:cNvPr id="33" name="Jednakokračni trokut 32">
                <a:extLst>
                  <a:ext uri="{FF2B5EF4-FFF2-40B4-BE49-F238E27FC236}">
                    <a16:creationId xmlns:a16="http://schemas.microsoft.com/office/drawing/2014/main" id="{0D11142B-A9C5-4AC2-B923-AF335642A8F7}"/>
                  </a:ext>
                </a:extLst>
              </p:cNvPr>
              <p:cNvSpPr/>
              <p:nvPr/>
            </p:nvSpPr>
            <p:spPr>
              <a:xfrm rot="5400000">
                <a:off x="2392877" y="1459052"/>
                <a:ext cx="504001" cy="125198"/>
              </a:xfrm>
              <a:prstGeom prst="triangle">
                <a:avLst>
                  <a:gd name="adj" fmla="val 48992"/>
                </a:avLst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dirty="0"/>
              </a:p>
            </p:txBody>
          </p:sp>
          <p:sp>
            <p:nvSpPr>
              <p:cNvPr id="34" name="Pravokutnik 33">
                <a:extLst>
                  <a:ext uri="{FF2B5EF4-FFF2-40B4-BE49-F238E27FC236}">
                    <a16:creationId xmlns:a16="http://schemas.microsoft.com/office/drawing/2014/main" id="{345C480B-B721-4B2E-9F5F-6E9188EC3ADD}"/>
                  </a:ext>
                </a:extLst>
              </p:cNvPr>
              <p:cNvSpPr/>
              <p:nvPr/>
            </p:nvSpPr>
            <p:spPr>
              <a:xfrm>
                <a:off x="2457077" y="1269650"/>
                <a:ext cx="125200" cy="504000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</p:grpSp>
      <p:sp>
        <p:nvSpPr>
          <p:cNvPr id="35" name="Google Shape;49;p7">
            <a:extLst>
              <a:ext uri="{FF2B5EF4-FFF2-40B4-BE49-F238E27FC236}">
                <a16:creationId xmlns:a16="http://schemas.microsoft.com/office/drawing/2014/main" id="{50B59AE5-0FF7-4747-8ACD-AD6264D565D3}"/>
              </a:ext>
            </a:extLst>
          </p:cNvPr>
          <p:cNvSpPr>
            <a:spLocks noChangeAspect="1"/>
          </p:cNvSpPr>
          <p:nvPr/>
        </p:nvSpPr>
        <p:spPr>
          <a:xfrm>
            <a:off x="564663" y="3821430"/>
            <a:ext cx="1385873" cy="1080000"/>
          </a:xfrm>
          <a:custGeom>
            <a:avLst/>
            <a:gdLst/>
            <a:ahLst/>
            <a:cxnLst/>
            <a:rect l="l" t="t" r="r" b="b"/>
            <a:pathLst>
              <a:path w="6674" h="5201" extrusionOk="0">
                <a:moveTo>
                  <a:pt x="1585" y="3281"/>
                </a:moveTo>
                <a:lnTo>
                  <a:pt x="1790" y="3300"/>
                </a:lnTo>
                <a:lnTo>
                  <a:pt x="1995" y="3318"/>
                </a:lnTo>
                <a:lnTo>
                  <a:pt x="2200" y="3374"/>
                </a:lnTo>
                <a:lnTo>
                  <a:pt x="2386" y="3430"/>
                </a:lnTo>
                <a:lnTo>
                  <a:pt x="2349" y="3915"/>
                </a:lnTo>
                <a:lnTo>
                  <a:pt x="2330" y="4026"/>
                </a:lnTo>
                <a:lnTo>
                  <a:pt x="2293" y="4120"/>
                </a:lnTo>
                <a:lnTo>
                  <a:pt x="2237" y="4213"/>
                </a:lnTo>
                <a:lnTo>
                  <a:pt x="2162" y="4287"/>
                </a:lnTo>
                <a:lnTo>
                  <a:pt x="2088" y="4362"/>
                </a:lnTo>
                <a:lnTo>
                  <a:pt x="1976" y="4399"/>
                </a:lnTo>
                <a:lnTo>
                  <a:pt x="1883" y="4437"/>
                </a:lnTo>
                <a:lnTo>
                  <a:pt x="1771" y="4455"/>
                </a:lnTo>
                <a:lnTo>
                  <a:pt x="1342" y="4455"/>
                </a:lnTo>
                <a:lnTo>
                  <a:pt x="1212" y="4437"/>
                </a:lnTo>
                <a:lnTo>
                  <a:pt x="1100" y="4399"/>
                </a:lnTo>
                <a:lnTo>
                  <a:pt x="1007" y="4343"/>
                </a:lnTo>
                <a:lnTo>
                  <a:pt x="914" y="4269"/>
                </a:lnTo>
                <a:lnTo>
                  <a:pt x="839" y="4194"/>
                </a:lnTo>
                <a:lnTo>
                  <a:pt x="783" y="4101"/>
                </a:lnTo>
                <a:lnTo>
                  <a:pt x="746" y="3989"/>
                </a:lnTo>
                <a:lnTo>
                  <a:pt x="746" y="3877"/>
                </a:lnTo>
                <a:lnTo>
                  <a:pt x="746" y="3430"/>
                </a:lnTo>
                <a:lnTo>
                  <a:pt x="914" y="3374"/>
                </a:lnTo>
                <a:lnTo>
                  <a:pt x="1119" y="3337"/>
                </a:lnTo>
                <a:lnTo>
                  <a:pt x="1342" y="3300"/>
                </a:lnTo>
                <a:lnTo>
                  <a:pt x="1585" y="3281"/>
                </a:lnTo>
                <a:close/>
                <a:moveTo>
                  <a:pt x="5089" y="3281"/>
                </a:moveTo>
                <a:lnTo>
                  <a:pt x="5331" y="3300"/>
                </a:lnTo>
                <a:lnTo>
                  <a:pt x="5555" y="3318"/>
                </a:lnTo>
                <a:lnTo>
                  <a:pt x="5760" y="3374"/>
                </a:lnTo>
                <a:lnTo>
                  <a:pt x="5928" y="3430"/>
                </a:lnTo>
                <a:lnTo>
                  <a:pt x="5928" y="3859"/>
                </a:lnTo>
                <a:lnTo>
                  <a:pt x="5928" y="3989"/>
                </a:lnTo>
                <a:lnTo>
                  <a:pt x="5890" y="4101"/>
                </a:lnTo>
                <a:lnTo>
                  <a:pt x="5834" y="4194"/>
                </a:lnTo>
                <a:lnTo>
                  <a:pt x="5760" y="4269"/>
                </a:lnTo>
                <a:lnTo>
                  <a:pt x="5667" y="4343"/>
                </a:lnTo>
                <a:lnTo>
                  <a:pt x="5573" y="4399"/>
                </a:lnTo>
                <a:lnTo>
                  <a:pt x="5462" y="4437"/>
                </a:lnTo>
                <a:lnTo>
                  <a:pt x="5350" y="4455"/>
                </a:lnTo>
                <a:lnTo>
                  <a:pt x="4902" y="4455"/>
                </a:lnTo>
                <a:lnTo>
                  <a:pt x="4791" y="4437"/>
                </a:lnTo>
                <a:lnTo>
                  <a:pt x="4697" y="4399"/>
                </a:lnTo>
                <a:lnTo>
                  <a:pt x="4586" y="4362"/>
                </a:lnTo>
                <a:lnTo>
                  <a:pt x="4511" y="4287"/>
                </a:lnTo>
                <a:lnTo>
                  <a:pt x="4436" y="4213"/>
                </a:lnTo>
                <a:lnTo>
                  <a:pt x="4381" y="4120"/>
                </a:lnTo>
                <a:lnTo>
                  <a:pt x="4343" y="4026"/>
                </a:lnTo>
                <a:lnTo>
                  <a:pt x="4325" y="3915"/>
                </a:lnTo>
                <a:lnTo>
                  <a:pt x="4287" y="3430"/>
                </a:lnTo>
                <a:lnTo>
                  <a:pt x="4474" y="3355"/>
                </a:lnTo>
                <a:lnTo>
                  <a:pt x="4679" y="3318"/>
                </a:lnTo>
                <a:lnTo>
                  <a:pt x="4884" y="3281"/>
                </a:lnTo>
                <a:close/>
                <a:moveTo>
                  <a:pt x="1435" y="0"/>
                </a:moveTo>
                <a:lnTo>
                  <a:pt x="1230" y="38"/>
                </a:lnTo>
                <a:lnTo>
                  <a:pt x="1044" y="112"/>
                </a:lnTo>
                <a:lnTo>
                  <a:pt x="876" y="243"/>
                </a:lnTo>
                <a:lnTo>
                  <a:pt x="727" y="392"/>
                </a:lnTo>
                <a:lnTo>
                  <a:pt x="615" y="578"/>
                </a:lnTo>
                <a:lnTo>
                  <a:pt x="541" y="764"/>
                </a:lnTo>
                <a:lnTo>
                  <a:pt x="19" y="2889"/>
                </a:lnTo>
                <a:lnTo>
                  <a:pt x="0" y="3057"/>
                </a:lnTo>
                <a:lnTo>
                  <a:pt x="0" y="3877"/>
                </a:lnTo>
                <a:lnTo>
                  <a:pt x="0" y="4008"/>
                </a:lnTo>
                <a:lnTo>
                  <a:pt x="19" y="4138"/>
                </a:lnTo>
                <a:lnTo>
                  <a:pt x="56" y="4269"/>
                </a:lnTo>
                <a:lnTo>
                  <a:pt x="93" y="4381"/>
                </a:lnTo>
                <a:lnTo>
                  <a:pt x="168" y="4511"/>
                </a:lnTo>
                <a:lnTo>
                  <a:pt x="224" y="4623"/>
                </a:lnTo>
                <a:lnTo>
                  <a:pt x="298" y="4716"/>
                </a:lnTo>
                <a:lnTo>
                  <a:pt x="392" y="4809"/>
                </a:lnTo>
                <a:lnTo>
                  <a:pt x="485" y="4903"/>
                </a:lnTo>
                <a:lnTo>
                  <a:pt x="597" y="4977"/>
                </a:lnTo>
                <a:lnTo>
                  <a:pt x="708" y="5033"/>
                </a:lnTo>
                <a:lnTo>
                  <a:pt x="820" y="5089"/>
                </a:lnTo>
                <a:lnTo>
                  <a:pt x="951" y="5145"/>
                </a:lnTo>
                <a:lnTo>
                  <a:pt x="1063" y="5182"/>
                </a:lnTo>
                <a:lnTo>
                  <a:pt x="1212" y="5201"/>
                </a:lnTo>
                <a:lnTo>
                  <a:pt x="1901" y="5201"/>
                </a:lnTo>
                <a:lnTo>
                  <a:pt x="2032" y="5182"/>
                </a:lnTo>
                <a:lnTo>
                  <a:pt x="2162" y="5145"/>
                </a:lnTo>
                <a:lnTo>
                  <a:pt x="2274" y="5108"/>
                </a:lnTo>
                <a:lnTo>
                  <a:pt x="2386" y="5052"/>
                </a:lnTo>
                <a:lnTo>
                  <a:pt x="2498" y="4996"/>
                </a:lnTo>
                <a:lnTo>
                  <a:pt x="2591" y="4921"/>
                </a:lnTo>
                <a:lnTo>
                  <a:pt x="2684" y="4847"/>
                </a:lnTo>
                <a:lnTo>
                  <a:pt x="2777" y="4753"/>
                </a:lnTo>
                <a:lnTo>
                  <a:pt x="2852" y="4660"/>
                </a:lnTo>
                <a:lnTo>
                  <a:pt x="2927" y="4567"/>
                </a:lnTo>
                <a:lnTo>
                  <a:pt x="2983" y="4455"/>
                </a:lnTo>
                <a:lnTo>
                  <a:pt x="3038" y="4343"/>
                </a:lnTo>
                <a:lnTo>
                  <a:pt x="3076" y="4232"/>
                </a:lnTo>
                <a:lnTo>
                  <a:pt x="3094" y="4101"/>
                </a:lnTo>
                <a:lnTo>
                  <a:pt x="3113" y="3971"/>
                </a:lnTo>
                <a:lnTo>
                  <a:pt x="3150" y="3523"/>
                </a:lnTo>
                <a:lnTo>
                  <a:pt x="3579" y="3523"/>
                </a:lnTo>
                <a:lnTo>
                  <a:pt x="3598" y="3971"/>
                </a:lnTo>
                <a:lnTo>
                  <a:pt x="3616" y="4101"/>
                </a:lnTo>
                <a:lnTo>
                  <a:pt x="3654" y="4232"/>
                </a:lnTo>
                <a:lnTo>
                  <a:pt x="3691" y="4343"/>
                </a:lnTo>
                <a:lnTo>
                  <a:pt x="3728" y="4455"/>
                </a:lnTo>
                <a:lnTo>
                  <a:pt x="3803" y="4567"/>
                </a:lnTo>
                <a:lnTo>
                  <a:pt x="3859" y="4660"/>
                </a:lnTo>
                <a:lnTo>
                  <a:pt x="3952" y="4753"/>
                </a:lnTo>
                <a:lnTo>
                  <a:pt x="4026" y="4847"/>
                </a:lnTo>
                <a:lnTo>
                  <a:pt x="4120" y="4921"/>
                </a:lnTo>
                <a:lnTo>
                  <a:pt x="4231" y="4996"/>
                </a:lnTo>
                <a:lnTo>
                  <a:pt x="4325" y="5052"/>
                </a:lnTo>
                <a:lnTo>
                  <a:pt x="4455" y="5108"/>
                </a:lnTo>
                <a:lnTo>
                  <a:pt x="4567" y="5145"/>
                </a:lnTo>
                <a:lnTo>
                  <a:pt x="4697" y="5182"/>
                </a:lnTo>
                <a:lnTo>
                  <a:pt x="4809" y="5201"/>
                </a:lnTo>
                <a:lnTo>
                  <a:pt x="5480" y="5201"/>
                </a:lnTo>
                <a:lnTo>
                  <a:pt x="5611" y="5182"/>
                </a:lnTo>
                <a:lnTo>
                  <a:pt x="5741" y="5145"/>
                </a:lnTo>
                <a:lnTo>
                  <a:pt x="5872" y="5089"/>
                </a:lnTo>
                <a:lnTo>
                  <a:pt x="5984" y="5033"/>
                </a:lnTo>
                <a:lnTo>
                  <a:pt x="6095" y="4977"/>
                </a:lnTo>
                <a:lnTo>
                  <a:pt x="6189" y="4903"/>
                </a:lnTo>
                <a:lnTo>
                  <a:pt x="6282" y="4809"/>
                </a:lnTo>
                <a:lnTo>
                  <a:pt x="6375" y="4716"/>
                </a:lnTo>
                <a:lnTo>
                  <a:pt x="6450" y="4623"/>
                </a:lnTo>
                <a:lnTo>
                  <a:pt x="6524" y="4511"/>
                </a:lnTo>
                <a:lnTo>
                  <a:pt x="6580" y="4399"/>
                </a:lnTo>
                <a:lnTo>
                  <a:pt x="6617" y="4269"/>
                </a:lnTo>
                <a:lnTo>
                  <a:pt x="6655" y="4138"/>
                </a:lnTo>
                <a:lnTo>
                  <a:pt x="6673" y="4008"/>
                </a:lnTo>
                <a:lnTo>
                  <a:pt x="6673" y="3877"/>
                </a:lnTo>
                <a:lnTo>
                  <a:pt x="6673" y="3057"/>
                </a:lnTo>
                <a:lnTo>
                  <a:pt x="6655" y="2889"/>
                </a:lnTo>
                <a:lnTo>
                  <a:pt x="6133" y="764"/>
                </a:lnTo>
                <a:lnTo>
                  <a:pt x="6058" y="578"/>
                </a:lnTo>
                <a:lnTo>
                  <a:pt x="5946" y="392"/>
                </a:lnTo>
                <a:lnTo>
                  <a:pt x="5797" y="243"/>
                </a:lnTo>
                <a:lnTo>
                  <a:pt x="5629" y="112"/>
                </a:lnTo>
                <a:lnTo>
                  <a:pt x="5443" y="38"/>
                </a:lnTo>
                <a:lnTo>
                  <a:pt x="5238" y="0"/>
                </a:lnTo>
                <a:lnTo>
                  <a:pt x="5014" y="0"/>
                </a:lnTo>
                <a:lnTo>
                  <a:pt x="4809" y="38"/>
                </a:lnTo>
                <a:lnTo>
                  <a:pt x="4641" y="112"/>
                </a:lnTo>
                <a:lnTo>
                  <a:pt x="4586" y="149"/>
                </a:lnTo>
                <a:lnTo>
                  <a:pt x="4530" y="205"/>
                </a:lnTo>
                <a:lnTo>
                  <a:pt x="4511" y="261"/>
                </a:lnTo>
                <a:lnTo>
                  <a:pt x="4530" y="336"/>
                </a:lnTo>
                <a:lnTo>
                  <a:pt x="4586" y="522"/>
                </a:lnTo>
                <a:lnTo>
                  <a:pt x="4623" y="578"/>
                </a:lnTo>
                <a:lnTo>
                  <a:pt x="4679" y="615"/>
                </a:lnTo>
                <a:lnTo>
                  <a:pt x="4735" y="634"/>
                </a:lnTo>
                <a:lnTo>
                  <a:pt x="4809" y="634"/>
                </a:lnTo>
                <a:lnTo>
                  <a:pt x="4977" y="578"/>
                </a:lnTo>
                <a:lnTo>
                  <a:pt x="5070" y="559"/>
                </a:lnTo>
                <a:lnTo>
                  <a:pt x="5257" y="559"/>
                </a:lnTo>
                <a:lnTo>
                  <a:pt x="5350" y="597"/>
                </a:lnTo>
                <a:lnTo>
                  <a:pt x="5443" y="653"/>
                </a:lnTo>
                <a:lnTo>
                  <a:pt x="5499" y="727"/>
                </a:lnTo>
                <a:lnTo>
                  <a:pt x="5555" y="802"/>
                </a:lnTo>
                <a:lnTo>
                  <a:pt x="5592" y="895"/>
                </a:lnTo>
                <a:lnTo>
                  <a:pt x="6039" y="2684"/>
                </a:lnTo>
                <a:lnTo>
                  <a:pt x="6039" y="2684"/>
                </a:lnTo>
                <a:lnTo>
                  <a:pt x="5834" y="2628"/>
                </a:lnTo>
                <a:lnTo>
                  <a:pt x="5611" y="2591"/>
                </a:lnTo>
                <a:lnTo>
                  <a:pt x="5368" y="2554"/>
                </a:lnTo>
                <a:lnTo>
                  <a:pt x="4791" y="2554"/>
                </a:lnTo>
                <a:lnTo>
                  <a:pt x="4455" y="2610"/>
                </a:lnTo>
                <a:lnTo>
                  <a:pt x="4120" y="2703"/>
                </a:lnTo>
                <a:lnTo>
                  <a:pt x="3933" y="2778"/>
                </a:lnTo>
                <a:lnTo>
                  <a:pt x="3765" y="2852"/>
                </a:lnTo>
                <a:lnTo>
                  <a:pt x="2908" y="2852"/>
                </a:lnTo>
                <a:lnTo>
                  <a:pt x="2740" y="2778"/>
                </a:lnTo>
                <a:lnTo>
                  <a:pt x="2554" y="2703"/>
                </a:lnTo>
                <a:lnTo>
                  <a:pt x="2218" y="2610"/>
                </a:lnTo>
                <a:lnTo>
                  <a:pt x="1901" y="2554"/>
                </a:lnTo>
                <a:lnTo>
                  <a:pt x="1324" y="2554"/>
                </a:lnTo>
                <a:lnTo>
                  <a:pt x="1063" y="2591"/>
                </a:lnTo>
                <a:lnTo>
                  <a:pt x="839" y="2628"/>
                </a:lnTo>
                <a:lnTo>
                  <a:pt x="634" y="2684"/>
                </a:lnTo>
                <a:lnTo>
                  <a:pt x="1081" y="895"/>
                </a:lnTo>
                <a:lnTo>
                  <a:pt x="1119" y="802"/>
                </a:lnTo>
                <a:lnTo>
                  <a:pt x="1174" y="727"/>
                </a:lnTo>
                <a:lnTo>
                  <a:pt x="1230" y="653"/>
                </a:lnTo>
                <a:lnTo>
                  <a:pt x="1324" y="597"/>
                </a:lnTo>
                <a:lnTo>
                  <a:pt x="1417" y="559"/>
                </a:lnTo>
                <a:lnTo>
                  <a:pt x="1603" y="559"/>
                </a:lnTo>
                <a:lnTo>
                  <a:pt x="1715" y="578"/>
                </a:lnTo>
                <a:lnTo>
                  <a:pt x="1864" y="634"/>
                </a:lnTo>
                <a:lnTo>
                  <a:pt x="1939" y="634"/>
                </a:lnTo>
                <a:lnTo>
                  <a:pt x="1995" y="615"/>
                </a:lnTo>
                <a:lnTo>
                  <a:pt x="2051" y="578"/>
                </a:lnTo>
                <a:lnTo>
                  <a:pt x="2088" y="522"/>
                </a:lnTo>
                <a:lnTo>
                  <a:pt x="2144" y="336"/>
                </a:lnTo>
                <a:lnTo>
                  <a:pt x="2162" y="261"/>
                </a:lnTo>
                <a:lnTo>
                  <a:pt x="2144" y="205"/>
                </a:lnTo>
                <a:lnTo>
                  <a:pt x="2106" y="149"/>
                </a:lnTo>
                <a:lnTo>
                  <a:pt x="2032" y="112"/>
                </a:lnTo>
                <a:lnTo>
                  <a:pt x="1864" y="38"/>
                </a:lnTo>
                <a:lnTo>
                  <a:pt x="1659" y="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0892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42"/>
          <p:cNvSpPr txBox="1">
            <a:spLocks noGrp="1"/>
          </p:cNvSpPr>
          <p:nvPr>
            <p:ph type="ctrTitle"/>
          </p:nvPr>
        </p:nvSpPr>
        <p:spPr>
          <a:xfrm>
            <a:off x="217627" y="1339849"/>
            <a:ext cx="2138998" cy="367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b="1" dirty="0">
                <a:solidFill>
                  <a:schemeClr val="tx1"/>
                </a:solidFill>
                <a:latin typeface="OmoType Std Black One" pitchFamily="2" charset="0"/>
              </a:rPr>
              <a:t>3. AUTORSKA </a:t>
            </a:r>
            <a:br>
              <a:rPr lang="hr-HR" sz="2000" b="1" dirty="0">
                <a:solidFill>
                  <a:schemeClr val="tx1"/>
                </a:solidFill>
                <a:latin typeface="OmoType Std Black One" pitchFamily="2" charset="0"/>
              </a:rPr>
            </a:br>
            <a:r>
              <a:rPr lang="hr-HR" sz="2000" b="1" dirty="0">
                <a:solidFill>
                  <a:schemeClr val="tx1"/>
                </a:solidFill>
                <a:latin typeface="OmoType Std Black One" pitchFamily="2" charset="0"/>
              </a:rPr>
              <a:t>   PRAVA</a:t>
            </a:r>
            <a:endParaRPr dirty="0">
              <a:solidFill>
                <a:schemeClr val="tx1"/>
              </a:solidFill>
              <a:latin typeface="OmoType Std Black One" pitchFamily="2" charset="0"/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687AFFBC-840D-451D-94AD-546231B0213A}"/>
              </a:ext>
            </a:extLst>
          </p:cNvPr>
          <p:cNvSpPr txBox="1"/>
          <p:nvPr/>
        </p:nvSpPr>
        <p:spPr>
          <a:xfrm>
            <a:off x="2567940" y="4558725"/>
            <a:ext cx="6576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dirty="0">
                <a:solidFill>
                  <a:schemeClr val="bg1"/>
                </a:solidFill>
                <a:latin typeface="OmoType Std Book One" pitchFamily="2" charset="-18"/>
              </a:rPr>
              <a:t>IZVOR: </a:t>
            </a:r>
            <a:br>
              <a:rPr lang="hr-HR" sz="800" dirty="0">
                <a:solidFill>
                  <a:schemeClr val="bg1"/>
                </a:solidFill>
                <a:latin typeface="OmoType Std Book One" pitchFamily="2" charset="-18"/>
              </a:rPr>
            </a:br>
            <a:r>
              <a:rPr lang="hr-HR" sz="800" dirty="0">
                <a:solidFill>
                  <a:schemeClr val="bg1"/>
                </a:solidFill>
                <a:latin typeface="OmoType Std Book One" pitchFamily="2" charset="-18"/>
              </a:rPr>
              <a:t>https://www.freepik.com/free-photo/original-patent-trademark-brand-copyright-concept_16458986.htm#query=original-patent-trademark-brand-copyright-concept&amp;position=1&amp;from_view=search&amp;track=sph</a:t>
            </a:r>
          </a:p>
        </p:txBody>
      </p:sp>
    </p:spTree>
    <p:extLst>
      <p:ext uri="{BB962C8B-B14F-4D97-AF65-F5344CB8AC3E}">
        <p14:creationId xmlns:p14="http://schemas.microsoft.com/office/powerpoint/2010/main" val="2617059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45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20395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>
                <a:solidFill>
                  <a:schemeClr val="tx1"/>
                </a:solidFill>
                <a:latin typeface="OmoType Std Black One" pitchFamily="2" charset="0"/>
              </a:rPr>
              <a:t>Dostupnost nastavnih sadržaja</a:t>
            </a:r>
            <a:endParaRPr dirty="0">
              <a:solidFill>
                <a:schemeClr val="tx1"/>
              </a:solidFill>
              <a:latin typeface="OmoType Std Black One" pitchFamily="2" charset="0"/>
            </a:endParaRP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6E14B6DC-E408-4BE8-8AE4-E2B63A25B0A7}"/>
              </a:ext>
            </a:extLst>
          </p:cNvPr>
          <p:cNvSpPr txBox="1"/>
          <p:nvPr/>
        </p:nvSpPr>
        <p:spPr>
          <a:xfrm>
            <a:off x="2884932" y="396240"/>
            <a:ext cx="6128250" cy="3279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2000" dirty="0">
                <a:solidFill>
                  <a:schemeClr val="tx1"/>
                </a:solidFill>
                <a:latin typeface="OmoType Std Book One" pitchFamily="2" charset="-18"/>
              </a:rPr>
              <a:t>Učenik s teškoćama može dobiti od izdavača udžbenika sve materijale u PDF formatu i tako može podešavati povećanje u skladu s potrebama. Treba naglasiti izdavaču da se pošalju PDF verzije dobre razlučivosti kako slike iz udžbenika ne bi postale „zrnate“ kod većih povećanja. 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B134FD9E-C466-42BF-B445-8146FB00C8C5}"/>
              </a:ext>
            </a:extLst>
          </p:cNvPr>
          <p:cNvSpPr txBox="1"/>
          <p:nvPr/>
        </p:nvSpPr>
        <p:spPr>
          <a:xfrm>
            <a:off x="2781300" y="4079446"/>
            <a:ext cx="5958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OmoType Std Book One" pitchFamily="2" charset="-18"/>
              </a:rPr>
              <a:t>IZVOR:</a:t>
            </a:r>
            <a:br>
              <a:rPr lang="pl-PL" dirty="0">
                <a:latin typeface="OmoType Std Book One" pitchFamily="2" charset="-18"/>
              </a:rPr>
            </a:br>
            <a:br>
              <a:rPr lang="pl-PL" dirty="0">
                <a:latin typeface="OmoType Std Book One" pitchFamily="2" charset="-18"/>
              </a:rPr>
            </a:br>
            <a:r>
              <a:rPr lang="pl-PL" dirty="0">
                <a:latin typeface="OmoType Std Book One" pitchFamily="2" charset="-18"/>
              </a:rPr>
              <a:t>Priručnik: Digitalna tehnologija za potporu posebnim odgojno-obrazovnim potrebama, Carnet, Zagreb, 2018</a:t>
            </a:r>
            <a:r>
              <a:rPr lang="pl-PL" dirty="0"/>
              <a:t>.</a:t>
            </a:r>
            <a:endParaRPr lang="hr-HR" dirty="0"/>
          </a:p>
        </p:txBody>
      </p:sp>
      <p:pic>
        <p:nvPicPr>
          <p:cNvPr id="5" name="Grafika 4" descr="Karta s čavlićem">
            <a:extLst>
              <a:ext uri="{FF2B5EF4-FFF2-40B4-BE49-F238E27FC236}">
                <a16:creationId xmlns:a16="http://schemas.microsoft.com/office/drawing/2014/main" id="{9F160D63-AB47-444B-9EE8-48E66C886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3860" y="3229816"/>
            <a:ext cx="1699260" cy="169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45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20395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>
                <a:solidFill>
                  <a:schemeClr val="tx1"/>
                </a:solidFill>
                <a:latin typeface="OmoType Std Black One" pitchFamily="2" charset="0"/>
              </a:rPr>
              <a:t>Autorska prava</a:t>
            </a:r>
            <a:endParaRPr dirty="0">
              <a:solidFill>
                <a:schemeClr val="tx1"/>
              </a:solidFill>
              <a:latin typeface="OmoType Std Black One" pitchFamily="2" charset="0"/>
            </a:endParaRP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6E14B6DC-E408-4BE8-8AE4-E2B63A25B0A7}"/>
              </a:ext>
            </a:extLst>
          </p:cNvPr>
          <p:cNvSpPr txBox="1"/>
          <p:nvPr/>
        </p:nvSpPr>
        <p:spPr>
          <a:xfrm>
            <a:off x="2781300" y="241005"/>
            <a:ext cx="6128250" cy="5453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tx1"/>
                </a:solidFill>
                <a:latin typeface="OmoType Std Book One" pitchFamily="2" charset="-18"/>
              </a:rPr>
              <a:t>Zakon o autorskom pravu i srodnim pravima </a:t>
            </a:r>
            <a:endParaRPr lang="hr-HR" sz="2000" dirty="0">
              <a:solidFill>
                <a:schemeClr val="tx1"/>
              </a:solidFill>
              <a:latin typeface="OmoType Std Book One" pitchFamily="2" charset="-18"/>
            </a:endParaRP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latin typeface="OmoType Std Book One" pitchFamily="2" charset="-18"/>
              </a:rPr>
              <a:t>koristite tuđe intelektualno vlasništvo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chemeClr val="tx1"/>
                </a:solidFill>
                <a:latin typeface="OmoType Std Book One" pitchFamily="2" charset="-18"/>
              </a:rPr>
              <a:t>vodit</a:t>
            </a:r>
            <a:r>
              <a:rPr lang="hr-HR" sz="2000" dirty="0">
                <a:solidFill>
                  <a:schemeClr val="tx1"/>
                </a:solidFill>
                <a:latin typeface="OmoType Std Book One" pitchFamily="2" charset="-18"/>
              </a:rPr>
              <a:t>e se</a:t>
            </a:r>
            <a:r>
              <a:rPr lang="it-IT" sz="2000" dirty="0">
                <a:solidFill>
                  <a:schemeClr val="tx1"/>
                </a:solidFill>
                <a:latin typeface="OmoType Std Book One" pitchFamily="2" charset="-18"/>
              </a:rPr>
              <a:t> </a:t>
            </a:r>
            <a:r>
              <a:rPr lang="it-IT" sz="2000" dirty="0" err="1">
                <a:solidFill>
                  <a:schemeClr val="tx1"/>
                </a:solidFill>
                <a:latin typeface="OmoType Std Book One" pitchFamily="2" charset="-18"/>
              </a:rPr>
              <a:t>načelima</a:t>
            </a:r>
            <a:r>
              <a:rPr lang="it-IT" sz="2000" dirty="0">
                <a:solidFill>
                  <a:schemeClr val="tx1"/>
                </a:solidFill>
                <a:latin typeface="OmoType Std Book One" pitchFamily="2" charset="-18"/>
              </a:rPr>
              <a:t> </a:t>
            </a:r>
            <a:r>
              <a:rPr lang="it-IT" sz="2000" dirty="0" err="1">
                <a:solidFill>
                  <a:schemeClr val="tx1"/>
                </a:solidFill>
                <a:latin typeface="OmoType Std Book One" pitchFamily="2" charset="-18"/>
              </a:rPr>
              <a:t>odgovornosti</a:t>
            </a:r>
            <a:r>
              <a:rPr lang="it-IT" sz="2000" dirty="0">
                <a:solidFill>
                  <a:schemeClr val="tx1"/>
                </a:solidFill>
                <a:latin typeface="OmoType Std Book One" pitchFamily="2" charset="-18"/>
              </a:rPr>
              <a:t> i </a:t>
            </a:r>
            <a:r>
              <a:rPr lang="it-IT" sz="2000" dirty="0" err="1">
                <a:solidFill>
                  <a:schemeClr val="tx1"/>
                </a:solidFill>
                <a:latin typeface="OmoType Std Book One" pitchFamily="2" charset="-18"/>
              </a:rPr>
              <a:t>etičnosti</a:t>
            </a:r>
            <a:endParaRPr lang="hr-HR" sz="2000" dirty="0">
              <a:solidFill>
                <a:schemeClr val="tx1"/>
              </a:solidFill>
              <a:latin typeface="OmoType Std Book One" pitchFamily="2" charset="-18"/>
            </a:endParaRP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latin typeface="OmoType Std Book One" pitchFamily="2" charset="-18"/>
              </a:rPr>
              <a:t>u redu je digitalizirati članak ili poglavlje za vlastito korištenje u nastavi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latin typeface="OmoType Std Book One" pitchFamily="2" charset="-18"/>
              </a:rPr>
              <a:t>nije u redu digitalizirati cijelu knjigu, pa čak niti za vlastito korištenje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latin typeface="OmoType Std Book One" pitchFamily="2" charset="-18"/>
              </a:rPr>
              <a:t>Objavljivanje na Internetu uvijek zahtijeva dozvolu autora, čak i kad je u edukacijske svrhe! 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tx1"/>
              </a:solidFill>
              <a:latin typeface="OmoType Std Book One" pitchFamily="2" charset="-18"/>
            </a:endParaRP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tx1"/>
              </a:solidFill>
              <a:latin typeface="OmoType Std Book One" pitchFamily="2" charset="-18"/>
            </a:endParaRPr>
          </a:p>
        </p:txBody>
      </p:sp>
      <p:pic>
        <p:nvPicPr>
          <p:cNvPr id="4" name="Grafika 3" descr="Vaga pravde">
            <a:extLst>
              <a:ext uri="{FF2B5EF4-FFF2-40B4-BE49-F238E27FC236}">
                <a16:creationId xmlns:a16="http://schemas.microsoft.com/office/drawing/2014/main" id="{09954AF2-5163-477E-95D9-75A83A59C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1960" y="3303270"/>
            <a:ext cx="1554480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37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45"/>
          <p:cNvSpPr txBox="1">
            <a:spLocks noGrp="1"/>
          </p:cNvSpPr>
          <p:nvPr>
            <p:ph type="title"/>
          </p:nvPr>
        </p:nvSpPr>
        <p:spPr>
          <a:xfrm>
            <a:off x="181110" y="581250"/>
            <a:ext cx="228777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pl-PL" dirty="0">
                <a:solidFill>
                  <a:schemeClr val="tx1"/>
                </a:solidFill>
                <a:latin typeface="OmoType Std Black One" pitchFamily="2" charset="0"/>
              </a:rPr>
              <a:t>Korištenje za potrebe osoba s invaliditetom</a:t>
            </a:r>
            <a:endParaRPr dirty="0">
              <a:solidFill>
                <a:schemeClr val="tx1"/>
              </a:solidFill>
              <a:latin typeface="OmoType Std Black One" pitchFamily="2" charset="0"/>
            </a:endParaRP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6E14B6DC-E408-4BE8-8AE4-E2B63A25B0A7}"/>
              </a:ext>
            </a:extLst>
          </p:cNvPr>
          <p:cNvSpPr txBox="1"/>
          <p:nvPr/>
        </p:nvSpPr>
        <p:spPr>
          <a:xfrm>
            <a:off x="2834640" y="17353"/>
            <a:ext cx="6128250" cy="5126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dirty="0">
                <a:solidFill>
                  <a:schemeClr val="tx1"/>
                </a:solidFill>
                <a:latin typeface="OmoType Std Book One" pitchFamily="2" charset="-18"/>
              </a:rPr>
              <a:t>ZAPSP (čl. 86) propisuje da je za potrebe osoba s invaliditetom dopušteno korištenje autorskih djela na način koji je u izravnoj vezi s invalidnošću tih osoba i koje je nekomercijalne naravi, a u opsegu potrebnom za odnosnu invalidnost. Npr. za slijepog ili slabovidnog učenika moguće je umnožiti knjigu na drugom mediju (skenirati) i dati je samo njemu na korištenje, ali nikom drugom. Također, on je ne smije u tom obliku davati drugima na korištenje.</a:t>
            </a:r>
            <a:endParaRPr lang="hr-HR" sz="2000" dirty="0">
              <a:solidFill>
                <a:schemeClr val="tx1"/>
              </a:solidFill>
              <a:latin typeface="OmoType Std Book One" pitchFamily="2" charset="-18"/>
            </a:endParaRPr>
          </a:p>
        </p:txBody>
      </p:sp>
      <p:pic>
        <p:nvPicPr>
          <p:cNvPr id="4" name="Grafika 3" descr="Pristup za invalidska kolica">
            <a:extLst>
              <a:ext uri="{FF2B5EF4-FFF2-40B4-BE49-F238E27FC236}">
                <a16:creationId xmlns:a16="http://schemas.microsoft.com/office/drawing/2014/main" id="{D27552FA-C5B5-4668-ABD6-2467E0311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1480" y="3333750"/>
            <a:ext cx="1642110" cy="164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90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45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>
                <a:solidFill>
                  <a:schemeClr val="tx1"/>
                </a:solidFill>
                <a:latin typeface="OmoType Std Black One" pitchFamily="2" charset="0"/>
              </a:rPr>
              <a:t>Sadržaj:</a:t>
            </a:r>
            <a:endParaRPr dirty="0">
              <a:solidFill>
                <a:schemeClr val="tx1"/>
              </a:solidFill>
              <a:latin typeface="OmoType Std Black One" pitchFamily="2" charset="0"/>
            </a:endParaRPr>
          </a:p>
        </p:txBody>
      </p:sp>
      <p:sp>
        <p:nvSpPr>
          <p:cNvPr id="4" name="Google Shape;530;p43">
            <a:extLst>
              <a:ext uri="{FF2B5EF4-FFF2-40B4-BE49-F238E27FC236}">
                <a16:creationId xmlns:a16="http://schemas.microsoft.com/office/drawing/2014/main" id="{C20CCDF4-47CC-4297-A9AF-7712BDF6CF69}"/>
              </a:ext>
            </a:extLst>
          </p:cNvPr>
          <p:cNvSpPr/>
          <p:nvPr/>
        </p:nvSpPr>
        <p:spPr>
          <a:xfrm>
            <a:off x="2582279" y="3432251"/>
            <a:ext cx="6480000" cy="504000"/>
          </a:xfrm>
          <a:prstGeom prst="homePlate">
            <a:avLst>
              <a:gd name="adj" fmla="val 32030"/>
            </a:avLst>
          </a:prstGeom>
          <a:solidFill>
            <a:srgbClr val="EAE8E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75" tIns="0" rIns="0" bIns="0" anchor="ctr" anchorCtr="0">
            <a:noAutofit/>
          </a:bodyPr>
          <a:lstStyle/>
          <a:p>
            <a:pPr lvl="0"/>
            <a:r>
              <a:rPr lang="hr-HR" sz="1600" dirty="0">
                <a:latin typeface="OmoType Std Black One" pitchFamily="2" charset="0"/>
              </a:rPr>
              <a:t>5. </a:t>
            </a:r>
            <a:r>
              <a:rPr lang="hr-HR" sz="1600" dirty="0">
                <a:latin typeface="OmoType Std Book One" pitchFamily="2" charset="-18"/>
              </a:rPr>
              <a:t>Alati za prilagodbu</a:t>
            </a:r>
            <a:endParaRPr sz="1600" dirty="0">
              <a:solidFill>
                <a:schemeClr val="lt1"/>
              </a:solidFill>
              <a:latin typeface="OmoType Std Book One" pitchFamily="2" charset="-18"/>
              <a:ea typeface="Nunito Sans"/>
              <a:cs typeface="Nunito Sans"/>
              <a:sym typeface="Nunito Sans"/>
            </a:endParaRPr>
          </a:p>
        </p:txBody>
      </p:sp>
      <p:sp>
        <p:nvSpPr>
          <p:cNvPr id="5" name="Google Shape;531;p43">
            <a:extLst>
              <a:ext uri="{FF2B5EF4-FFF2-40B4-BE49-F238E27FC236}">
                <a16:creationId xmlns:a16="http://schemas.microsoft.com/office/drawing/2014/main" id="{5A037333-EEAC-48F8-89C7-729AA5A0EB35}"/>
              </a:ext>
            </a:extLst>
          </p:cNvPr>
          <p:cNvSpPr/>
          <p:nvPr/>
        </p:nvSpPr>
        <p:spPr>
          <a:xfrm>
            <a:off x="2582279" y="2888022"/>
            <a:ext cx="6480000" cy="504000"/>
          </a:xfrm>
          <a:prstGeom prst="homePlate">
            <a:avLst>
              <a:gd name="adj" fmla="val 3203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75" tIns="0" rIns="0" bIns="0" anchor="ctr" anchorCtr="0">
            <a:noAutofit/>
          </a:bodyPr>
          <a:lstStyle/>
          <a:p>
            <a:pPr lvl="0"/>
            <a:r>
              <a:rPr lang="hr-HR" sz="1600" dirty="0">
                <a:latin typeface="OmoType Std Black One" pitchFamily="2" charset="0"/>
              </a:rPr>
              <a:t>4. </a:t>
            </a:r>
            <a:r>
              <a:rPr lang="hr-HR" sz="1600" dirty="0">
                <a:latin typeface="OmoType Std Book One" pitchFamily="2" charset="-18"/>
              </a:rPr>
              <a:t>Osnovne preporuke za prilagodbu</a:t>
            </a:r>
            <a:endParaRPr sz="1050" dirty="0">
              <a:solidFill>
                <a:schemeClr val="lt1"/>
              </a:solidFill>
              <a:latin typeface="OmoType Std Book One" pitchFamily="2" charset="-18"/>
              <a:ea typeface="Nunito Sans"/>
              <a:cs typeface="Nunito Sans"/>
              <a:sym typeface="Nunito Sans"/>
            </a:endParaRPr>
          </a:p>
        </p:txBody>
      </p:sp>
      <p:sp>
        <p:nvSpPr>
          <p:cNvPr id="6" name="Google Shape;532;p43">
            <a:extLst>
              <a:ext uri="{FF2B5EF4-FFF2-40B4-BE49-F238E27FC236}">
                <a16:creationId xmlns:a16="http://schemas.microsoft.com/office/drawing/2014/main" id="{CDECF018-7937-4BDF-82E9-249F6CF128EC}"/>
              </a:ext>
            </a:extLst>
          </p:cNvPr>
          <p:cNvSpPr/>
          <p:nvPr/>
        </p:nvSpPr>
        <p:spPr>
          <a:xfrm>
            <a:off x="2582279" y="2343793"/>
            <a:ext cx="6480000" cy="504000"/>
          </a:xfrm>
          <a:prstGeom prst="homePlate">
            <a:avLst>
              <a:gd name="adj" fmla="val 32030"/>
            </a:avLst>
          </a:prstGeom>
          <a:solidFill>
            <a:srgbClr val="EAE8E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75" tIns="0" rIns="0" bIns="0" anchor="ctr" anchorCtr="0">
            <a:noAutofit/>
          </a:bodyPr>
          <a:lstStyle/>
          <a:p>
            <a:pPr lvl="0"/>
            <a:r>
              <a:rPr lang="hr-HR" sz="1600" dirty="0">
                <a:latin typeface="OmoType Std Black One" pitchFamily="2" charset="0"/>
              </a:rPr>
              <a:t>3. </a:t>
            </a:r>
            <a:r>
              <a:rPr lang="hr-HR" sz="1600" dirty="0">
                <a:latin typeface="OmoType Std Book One" pitchFamily="2" charset="-18"/>
              </a:rPr>
              <a:t>Autorska prava</a:t>
            </a:r>
            <a:endParaRPr sz="1050" dirty="0">
              <a:solidFill>
                <a:schemeClr val="lt1"/>
              </a:solidFill>
              <a:latin typeface="OmoType Std Book One" pitchFamily="2" charset="-18"/>
              <a:ea typeface="Nunito Sans"/>
              <a:cs typeface="Nunito Sans"/>
              <a:sym typeface="Nunito Sans"/>
            </a:endParaRPr>
          </a:p>
        </p:txBody>
      </p:sp>
      <p:sp>
        <p:nvSpPr>
          <p:cNvPr id="7" name="Google Shape;533;p43">
            <a:extLst>
              <a:ext uri="{FF2B5EF4-FFF2-40B4-BE49-F238E27FC236}">
                <a16:creationId xmlns:a16="http://schemas.microsoft.com/office/drawing/2014/main" id="{4FBC0426-A213-4131-8E40-EB78CD25DD6F}"/>
              </a:ext>
            </a:extLst>
          </p:cNvPr>
          <p:cNvSpPr/>
          <p:nvPr/>
        </p:nvSpPr>
        <p:spPr>
          <a:xfrm>
            <a:off x="2582279" y="1799564"/>
            <a:ext cx="6480000" cy="504000"/>
          </a:xfrm>
          <a:prstGeom prst="homePlate">
            <a:avLst>
              <a:gd name="adj" fmla="val 3203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75" tIns="0" rIns="0" bIns="0" anchor="ctr" anchorCtr="0">
            <a:noAutofit/>
          </a:bodyPr>
          <a:lstStyle/>
          <a:p>
            <a:pPr lvl="0"/>
            <a:r>
              <a:rPr lang="hr-HR" sz="1600" dirty="0">
                <a:latin typeface="OmoType Std Black One" pitchFamily="2" charset="0"/>
              </a:rPr>
              <a:t>2. </a:t>
            </a:r>
            <a:r>
              <a:rPr lang="pl-PL" sz="1600" dirty="0">
                <a:latin typeface="OmoType Std Book One" pitchFamily="2" charset="-18"/>
              </a:rPr>
              <a:t>Pojam učenika s posebnim odgojno-obrazovnim    </a:t>
            </a:r>
            <a:br>
              <a:rPr lang="pl-PL" sz="1600" dirty="0">
                <a:latin typeface="OmoType Std Book One" pitchFamily="2" charset="-18"/>
              </a:rPr>
            </a:br>
            <a:r>
              <a:rPr lang="pl-PL" sz="1600" dirty="0">
                <a:latin typeface="OmoType Std Book One" pitchFamily="2" charset="-18"/>
              </a:rPr>
              <a:t>   potrebama</a:t>
            </a:r>
            <a:endParaRPr sz="1050" dirty="0">
              <a:solidFill>
                <a:schemeClr val="lt1"/>
              </a:solidFill>
              <a:latin typeface="OmoType Std Book One" pitchFamily="2" charset="-18"/>
              <a:ea typeface="Nunito Sans"/>
              <a:cs typeface="Nunito Sans"/>
              <a:sym typeface="Nunito Sans"/>
            </a:endParaRPr>
          </a:p>
        </p:txBody>
      </p:sp>
      <p:sp>
        <p:nvSpPr>
          <p:cNvPr id="8" name="Google Shape;529;p43">
            <a:extLst>
              <a:ext uri="{FF2B5EF4-FFF2-40B4-BE49-F238E27FC236}">
                <a16:creationId xmlns:a16="http://schemas.microsoft.com/office/drawing/2014/main" id="{A1FDAA62-3177-4EE6-8880-E0C45AE48BC7}"/>
              </a:ext>
            </a:extLst>
          </p:cNvPr>
          <p:cNvSpPr/>
          <p:nvPr/>
        </p:nvSpPr>
        <p:spPr>
          <a:xfrm>
            <a:off x="2582279" y="3980559"/>
            <a:ext cx="6480000" cy="504000"/>
          </a:xfrm>
          <a:prstGeom prst="homePlate">
            <a:avLst>
              <a:gd name="adj" fmla="val 3203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75" tIns="0" rIns="0" bIns="0" anchor="ctr" anchorCtr="0">
            <a:noAutofit/>
          </a:bodyPr>
          <a:lstStyle/>
          <a:p>
            <a:r>
              <a:rPr lang="hr-HR" sz="1600" dirty="0">
                <a:latin typeface="OmoType Std Black One" pitchFamily="2" charset="0"/>
              </a:rPr>
              <a:t>6. </a:t>
            </a:r>
            <a:r>
              <a:rPr lang="hr-HR" sz="1600" dirty="0">
                <a:latin typeface="OmoType Std Book One" pitchFamily="2" charset="-18"/>
              </a:rPr>
              <a:t>Korišteni materijali i literatura</a:t>
            </a:r>
            <a:endParaRPr sz="1600" dirty="0">
              <a:latin typeface="OmoType Std Book One" pitchFamily="2" charset="-18"/>
              <a:sym typeface="Nunito Sans"/>
            </a:endParaRPr>
          </a:p>
        </p:txBody>
      </p:sp>
      <p:sp>
        <p:nvSpPr>
          <p:cNvPr id="9" name="Google Shape;534;p43">
            <a:extLst>
              <a:ext uri="{FF2B5EF4-FFF2-40B4-BE49-F238E27FC236}">
                <a16:creationId xmlns:a16="http://schemas.microsoft.com/office/drawing/2014/main" id="{93823833-3CE9-4523-ABAE-C3375BE269A2}"/>
              </a:ext>
            </a:extLst>
          </p:cNvPr>
          <p:cNvSpPr/>
          <p:nvPr/>
        </p:nvSpPr>
        <p:spPr>
          <a:xfrm>
            <a:off x="2582279" y="4528867"/>
            <a:ext cx="6480000" cy="504000"/>
          </a:xfrm>
          <a:prstGeom prst="homePlate">
            <a:avLst>
              <a:gd name="adj" fmla="val 32030"/>
            </a:avLst>
          </a:prstGeom>
          <a:solidFill>
            <a:srgbClr val="EAE8E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75" tIns="0" rIns="0" bIns="0" anchor="ctr" anchorCtr="0">
            <a:noAutofit/>
          </a:bodyPr>
          <a:lstStyle/>
          <a:p>
            <a:r>
              <a:rPr lang="hr-HR" sz="1600" dirty="0">
                <a:latin typeface="OmoType Std Black One" pitchFamily="2" charset="0"/>
              </a:rPr>
              <a:t>7. </a:t>
            </a:r>
            <a:r>
              <a:rPr lang="hr-HR" sz="1600" dirty="0">
                <a:latin typeface="OmoType Std Book One" pitchFamily="2" charset="-18"/>
              </a:rPr>
              <a:t>Vježba</a:t>
            </a:r>
            <a:endParaRPr sz="1600" dirty="0">
              <a:latin typeface="OmoType Std Book One" pitchFamily="2" charset="-18"/>
              <a:sym typeface="Nunito Sans"/>
            </a:endParaRPr>
          </a:p>
        </p:txBody>
      </p:sp>
      <p:sp>
        <p:nvSpPr>
          <p:cNvPr id="10" name="Google Shape;535;p43">
            <a:extLst>
              <a:ext uri="{FF2B5EF4-FFF2-40B4-BE49-F238E27FC236}">
                <a16:creationId xmlns:a16="http://schemas.microsoft.com/office/drawing/2014/main" id="{A4C02065-74AA-43CF-A5D2-FA11AA3162F9}"/>
              </a:ext>
            </a:extLst>
          </p:cNvPr>
          <p:cNvSpPr/>
          <p:nvPr/>
        </p:nvSpPr>
        <p:spPr>
          <a:xfrm>
            <a:off x="2582279" y="1269650"/>
            <a:ext cx="6480000" cy="504000"/>
          </a:xfrm>
          <a:prstGeom prst="homePlate">
            <a:avLst>
              <a:gd name="adj" fmla="val 32030"/>
            </a:avLst>
          </a:prstGeom>
          <a:solidFill>
            <a:srgbClr val="EAE8E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75" tIns="0" rIns="0" bIns="0" anchor="ctr" anchorCtr="0">
            <a:noAutofit/>
          </a:bodyPr>
          <a:lstStyle/>
          <a:p>
            <a:pPr lvl="0"/>
            <a:r>
              <a:rPr lang="hr-HR" sz="1600" b="1" dirty="0">
                <a:latin typeface="OmoType Std Black One" pitchFamily="2" charset="0"/>
              </a:rPr>
              <a:t>1.</a:t>
            </a:r>
            <a:r>
              <a:rPr lang="hr-HR" sz="1600" dirty="0">
                <a:latin typeface="OmoType Std Book One" pitchFamily="2" charset="-18"/>
              </a:rPr>
              <a:t> Uvod</a:t>
            </a:r>
            <a:endParaRPr lang="hr-HR" sz="1600" dirty="0">
              <a:solidFill>
                <a:schemeClr val="dk2"/>
              </a:solidFill>
              <a:latin typeface="OmoType Std Book One" pitchFamily="2" charset="-18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42"/>
          <p:cNvSpPr txBox="1">
            <a:spLocks noGrp="1"/>
          </p:cNvSpPr>
          <p:nvPr>
            <p:ph type="ctrTitle"/>
          </p:nvPr>
        </p:nvSpPr>
        <p:spPr>
          <a:xfrm>
            <a:off x="217626" y="1339849"/>
            <a:ext cx="2281207" cy="367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hr-HR" sz="2000" b="1" dirty="0">
                <a:solidFill>
                  <a:schemeClr val="tx1"/>
                </a:solidFill>
                <a:latin typeface="OmoType Std Black One" pitchFamily="2" charset="0"/>
              </a:rPr>
              <a:t>4. OSNOVNE </a:t>
            </a:r>
            <a:br>
              <a:rPr lang="hr-HR" sz="2000" b="1" dirty="0">
                <a:solidFill>
                  <a:schemeClr val="tx1"/>
                </a:solidFill>
                <a:latin typeface="OmoType Std Black One" pitchFamily="2" charset="0"/>
              </a:rPr>
            </a:br>
            <a:r>
              <a:rPr lang="hr-HR" sz="2000" b="1" dirty="0">
                <a:solidFill>
                  <a:schemeClr val="tx1"/>
                </a:solidFill>
                <a:latin typeface="OmoType Std Black One" pitchFamily="2" charset="0"/>
              </a:rPr>
              <a:t>   PREPORUKE </a:t>
            </a:r>
            <a:br>
              <a:rPr lang="hr-HR" sz="2000" b="1" dirty="0">
                <a:solidFill>
                  <a:schemeClr val="tx1"/>
                </a:solidFill>
                <a:latin typeface="OmoType Std Black One" pitchFamily="2" charset="0"/>
              </a:rPr>
            </a:br>
            <a:r>
              <a:rPr lang="hr-HR" sz="2000" b="1" dirty="0">
                <a:solidFill>
                  <a:schemeClr val="tx1"/>
                </a:solidFill>
                <a:latin typeface="OmoType Std Black One" pitchFamily="2" charset="0"/>
              </a:rPr>
              <a:t>   ZA </a:t>
            </a:r>
            <a:br>
              <a:rPr lang="hr-HR" sz="2000" b="1" dirty="0">
                <a:solidFill>
                  <a:schemeClr val="tx1"/>
                </a:solidFill>
                <a:latin typeface="OmoType Std Black One" pitchFamily="2" charset="0"/>
              </a:rPr>
            </a:br>
            <a:r>
              <a:rPr lang="hr-HR" sz="2000" b="1" dirty="0">
                <a:solidFill>
                  <a:schemeClr val="tx1"/>
                </a:solidFill>
                <a:latin typeface="OmoType Std Black One" pitchFamily="2" charset="0"/>
              </a:rPr>
              <a:t>   PRILAGODBU</a:t>
            </a:r>
            <a:endParaRPr dirty="0">
              <a:solidFill>
                <a:schemeClr val="tx1"/>
              </a:solidFill>
              <a:latin typeface="OmoType Std Black One" pitchFamily="2" charset="0"/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0E9D028A-C9EA-4B4E-886A-DEBDB0B54616}"/>
              </a:ext>
            </a:extLst>
          </p:cNvPr>
          <p:cNvSpPr txBox="1"/>
          <p:nvPr/>
        </p:nvSpPr>
        <p:spPr>
          <a:xfrm>
            <a:off x="2621280" y="4558725"/>
            <a:ext cx="6431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dirty="0">
                <a:latin typeface="OmoType Std Book One" pitchFamily="2" charset="-18"/>
              </a:rPr>
              <a:t>IZVOR: </a:t>
            </a:r>
            <a:br>
              <a:rPr lang="hr-HR" sz="800" dirty="0">
                <a:latin typeface="OmoType Std Book One" pitchFamily="2" charset="-18"/>
              </a:rPr>
            </a:br>
            <a:r>
              <a:rPr lang="hr-HR" sz="800" dirty="0">
                <a:latin typeface="OmoType Std Book One" pitchFamily="2" charset="-18"/>
              </a:rPr>
              <a:t>https://www.freepik.com/free-photo/interior-design-graphic-designer-renovation-technology-concept-woman-working-with-color-samples-selection_1203100.htm#query=interior-design-graphic-designer-renovation-technology-concept-woman-working-with-color-samples-selection&amp;position=0&amp;from_view=search&amp;track=sph</a:t>
            </a:r>
          </a:p>
        </p:txBody>
      </p:sp>
    </p:spTree>
    <p:extLst>
      <p:ext uri="{BB962C8B-B14F-4D97-AF65-F5344CB8AC3E}">
        <p14:creationId xmlns:p14="http://schemas.microsoft.com/office/powerpoint/2010/main" val="20564374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4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247696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hr-HR" dirty="0">
                <a:solidFill>
                  <a:schemeClr val="tx1"/>
                </a:solidFill>
                <a:latin typeface="OmoType Ext Black One" pitchFamily="2" charset="0"/>
              </a:rPr>
              <a:t>Tekst</a:t>
            </a: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C496ED7B-7774-4FAD-815A-671B10882E22}"/>
              </a:ext>
            </a:extLst>
          </p:cNvPr>
          <p:cNvSpPr txBox="1"/>
          <p:nvPr/>
        </p:nvSpPr>
        <p:spPr>
          <a:xfrm>
            <a:off x="2732546" y="1104061"/>
            <a:ext cx="651993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600" dirty="0">
                <a:latin typeface="OmoType Std Book One" pitchFamily="2" charset="-18"/>
              </a:rPr>
              <a:t>preporučuje se korištenje fontova bez ukrasa i zavijutaka na krajevima tzv. ''</a:t>
            </a:r>
            <a:r>
              <a:rPr lang="hr-HR" sz="1600" dirty="0" err="1">
                <a:latin typeface="OmoType Std Book One" pitchFamily="2" charset="-18"/>
              </a:rPr>
              <a:t>sans</a:t>
            </a:r>
            <a:r>
              <a:rPr lang="hr-HR" sz="1600" dirty="0">
                <a:latin typeface="OmoType Std Book One" pitchFamily="2" charset="-18"/>
              </a:rPr>
              <a:t> </a:t>
            </a:r>
            <a:r>
              <a:rPr lang="hr-HR" sz="1600" dirty="0" err="1">
                <a:latin typeface="OmoType Std Book One" pitchFamily="2" charset="-18"/>
              </a:rPr>
              <a:t>serif</a:t>
            </a:r>
            <a:r>
              <a:rPr lang="hr-HR" sz="1600" dirty="0">
                <a:latin typeface="OmoType Std Book One" pitchFamily="2" charset="-18"/>
              </a:rPr>
              <a:t>'' fontova (</a:t>
            </a:r>
            <a:r>
              <a:rPr lang="hr-HR" sz="1600" dirty="0" err="1">
                <a:latin typeface="OmoType Std Book One" pitchFamily="2" charset="-18"/>
              </a:rPr>
              <a:t>Helvetica</a:t>
            </a:r>
            <a:r>
              <a:rPr lang="hr-HR" sz="1600" dirty="0">
                <a:latin typeface="OmoType Std Book One" pitchFamily="2" charset="-18"/>
              </a:rPr>
              <a:t>, </a:t>
            </a:r>
            <a:r>
              <a:rPr lang="hr-HR" sz="1600" dirty="0" err="1">
                <a:latin typeface="OmoType Std Book One" pitchFamily="2" charset="-18"/>
              </a:rPr>
              <a:t>OmoType</a:t>
            </a:r>
            <a:r>
              <a:rPr lang="hr-HR" sz="1600" dirty="0">
                <a:latin typeface="OmoType Std Book One" pitchFamily="2" charset="-18"/>
              </a:rPr>
              <a:t>)</a:t>
            </a:r>
          </a:p>
          <a:p>
            <a:pPr marL="2857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600" dirty="0">
                <a:latin typeface="OmoType Std Book One" pitchFamily="2" charset="-18"/>
              </a:rPr>
              <a:t>Ne preporuča se korištenje dekorativnih fontova i </a:t>
            </a:r>
            <a:r>
              <a:rPr lang="hr-HR" sz="1600" dirty="0" err="1">
                <a:latin typeface="OmoType Std Book One" pitchFamily="2" charset="-18"/>
              </a:rPr>
              <a:t>serifnih</a:t>
            </a:r>
            <a:r>
              <a:rPr lang="hr-HR" sz="1600" dirty="0">
                <a:latin typeface="OmoType Std Book One" pitchFamily="2" charset="-18"/>
              </a:rPr>
              <a:t> fontova kao što je Times New Roman</a:t>
            </a:r>
          </a:p>
          <a:p>
            <a:pPr marL="2857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600" dirty="0">
                <a:latin typeface="OmoType Std Book One" pitchFamily="2" charset="-18"/>
              </a:rPr>
              <a:t>Veličina fonta kreće se od minimalno 14 pa sve do 22-24 (ovisi i o vrsti oštećenja vida)</a:t>
            </a:r>
          </a:p>
          <a:p>
            <a:pPr lvl="7"/>
            <a:endParaRPr lang="hr-HR" sz="1600" dirty="0">
              <a:latin typeface="OmoType Std Black One" pitchFamily="2" charset="0"/>
            </a:endParaRP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A3513F29-8E82-4D9A-9053-990DA90F269C}"/>
              </a:ext>
            </a:extLst>
          </p:cNvPr>
          <p:cNvGrpSpPr/>
          <p:nvPr/>
        </p:nvGrpSpPr>
        <p:grpSpPr>
          <a:xfrm>
            <a:off x="2482146" y="403149"/>
            <a:ext cx="6605202" cy="504001"/>
            <a:chOff x="2457077" y="1269650"/>
            <a:chExt cx="6605202" cy="504001"/>
          </a:xfrm>
        </p:grpSpPr>
        <p:sp>
          <p:nvSpPr>
            <p:cNvPr id="7" name="Google Shape;535;p43">
              <a:extLst>
                <a:ext uri="{FF2B5EF4-FFF2-40B4-BE49-F238E27FC236}">
                  <a16:creationId xmlns:a16="http://schemas.microsoft.com/office/drawing/2014/main" id="{08B0792B-60EE-44C6-A4AD-5AC17955C185}"/>
                </a:ext>
              </a:extLst>
            </p:cNvPr>
            <p:cNvSpPr/>
            <p:nvPr/>
          </p:nvSpPr>
          <p:spPr>
            <a:xfrm>
              <a:off x="2582279" y="1269650"/>
              <a:ext cx="6480000" cy="504000"/>
            </a:xfrm>
            <a:prstGeom prst="homePlate">
              <a:avLst>
                <a:gd name="adj" fmla="val 32030"/>
              </a:avLst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82875" tIns="0" rIns="0" bIns="0" anchor="ctr" anchorCtr="0">
              <a:noAutofit/>
            </a:bodyPr>
            <a:lstStyle/>
            <a:p>
              <a:pPr lvl="0"/>
              <a:r>
                <a:rPr lang="pl-PL" sz="1600" dirty="0">
                  <a:solidFill>
                    <a:schemeClr val="tx1"/>
                  </a:solidFill>
                  <a:latin typeface="OmoType Std Black One" pitchFamily="2" charset="0"/>
                  <a:ea typeface="Nunito Sans"/>
                  <a:cs typeface="Nunito Sans"/>
                  <a:sym typeface="Nunito Sans"/>
                </a:rPr>
                <a:t>stil fonta i veličina</a:t>
              </a:r>
            </a:p>
          </p:txBody>
        </p:sp>
        <p:grpSp>
          <p:nvGrpSpPr>
            <p:cNvPr id="8" name="Grupa 7">
              <a:extLst>
                <a:ext uri="{FF2B5EF4-FFF2-40B4-BE49-F238E27FC236}">
                  <a16:creationId xmlns:a16="http://schemas.microsoft.com/office/drawing/2014/main" id="{5D953B24-58AB-4997-9FC5-14390ACD63FA}"/>
                </a:ext>
              </a:extLst>
            </p:cNvPr>
            <p:cNvGrpSpPr/>
            <p:nvPr/>
          </p:nvGrpSpPr>
          <p:grpSpPr>
            <a:xfrm>
              <a:off x="2457077" y="1269650"/>
              <a:ext cx="250400" cy="504001"/>
              <a:chOff x="2457077" y="1269650"/>
              <a:chExt cx="250400" cy="504001"/>
            </a:xfrm>
            <a:solidFill>
              <a:schemeClr val="accent1"/>
            </a:solidFill>
          </p:grpSpPr>
          <p:sp>
            <p:nvSpPr>
              <p:cNvPr id="9" name="Jednakokračni trokut 8">
                <a:extLst>
                  <a:ext uri="{FF2B5EF4-FFF2-40B4-BE49-F238E27FC236}">
                    <a16:creationId xmlns:a16="http://schemas.microsoft.com/office/drawing/2014/main" id="{F5DD4917-11C3-4CD3-AA54-969934F3A4FE}"/>
                  </a:ext>
                </a:extLst>
              </p:cNvPr>
              <p:cNvSpPr/>
              <p:nvPr/>
            </p:nvSpPr>
            <p:spPr>
              <a:xfrm rot="5400000">
                <a:off x="2392877" y="1459052"/>
                <a:ext cx="504001" cy="125198"/>
              </a:xfrm>
              <a:prstGeom prst="triangle">
                <a:avLst>
                  <a:gd name="adj" fmla="val 48992"/>
                </a:avLst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dirty="0"/>
              </a:p>
            </p:txBody>
          </p:sp>
          <p:sp>
            <p:nvSpPr>
              <p:cNvPr id="10" name="Pravokutnik 9">
                <a:extLst>
                  <a:ext uri="{FF2B5EF4-FFF2-40B4-BE49-F238E27FC236}">
                    <a16:creationId xmlns:a16="http://schemas.microsoft.com/office/drawing/2014/main" id="{80FE2C23-A697-4B52-8B38-33CD807D9AE3}"/>
                  </a:ext>
                </a:extLst>
              </p:cNvPr>
              <p:cNvSpPr/>
              <p:nvPr/>
            </p:nvSpPr>
            <p:spPr>
              <a:xfrm>
                <a:off x="2457077" y="1269650"/>
                <a:ext cx="125200" cy="504000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</p:grpSp>
      <p:pic>
        <p:nvPicPr>
          <p:cNvPr id="3" name="Grafika 2" descr="Dokument">
            <a:extLst>
              <a:ext uri="{FF2B5EF4-FFF2-40B4-BE49-F238E27FC236}">
                <a16:creationId xmlns:a16="http://schemas.microsoft.com/office/drawing/2014/main" id="{67EFD388-C761-4299-969D-0A4781DE7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2801" y="3336423"/>
            <a:ext cx="1383030" cy="138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558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4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247696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hr-HR" dirty="0">
                <a:solidFill>
                  <a:schemeClr val="tx1"/>
                </a:solidFill>
                <a:latin typeface="OmoType Ext Black One" pitchFamily="2" charset="0"/>
              </a:rPr>
              <a:t>Tekst</a:t>
            </a: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C496ED7B-7774-4FAD-815A-671B10882E22}"/>
              </a:ext>
            </a:extLst>
          </p:cNvPr>
          <p:cNvSpPr txBox="1"/>
          <p:nvPr/>
        </p:nvSpPr>
        <p:spPr>
          <a:xfrm>
            <a:off x="2587378" y="1022565"/>
            <a:ext cx="6519939" cy="4273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2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hr-HR" sz="1600" dirty="0">
                <a:latin typeface="OmoType Std Book One" pitchFamily="2" charset="-18"/>
              </a:rPr>
              <a:t>ne koristiti verzal u tekstu osim za naslove </a:t>
            </a:r>
          </a:p>
          <a:p>
            <a:pPr marL="285750" lvl="2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hr-HR" sz="1600" dirty="0">
                <a:latin typeface="OmoType Std Book One" pitchFamily="2" charset="-18"/>
              </a:rPr>
              <a:t>ne podcrtavati tekst i ne koristiti kurziv jer utječu na pojavu ''</a:t>
            </a:r>
            <a:r>
              <a:rPr lang="hr-HR" sz="1600" dirty="0" err="1">
                <a:latin typeface="OmoType Std Book One" pitchFamily="2" charset="-18"/>
              </a:rPr>
              <a:t>crowding</a:t>
            </a:r>
            <a:r>
              <a:rPr lang="hr-HR" sz="1600" dirty="0">
                <a:latin typeface="OmoType Std Book One" pitchFamily="2" charset="-18"/>
              </a:rPr>
              <a:t>'' efekta, gdje se slova naslanjaju jedna na druge i dodatno otežavaju čitanje</a:t>
            </a:r>
          </a:p>
          <a:p>
            <a:pPr marL="285750" lvl="2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hr-HR" sz="1600" dirty="0">
                <a:latin typeface="OmoType Std Book One" pitchFamily="2" charset="-18"/>
              </a:rPr>
              <a:t>ne koristiti svijetle fontove jer ne osiguravaju dobar kontrast</a:t>
            </a:r>
          </a:p>
          <a:p>
            <a:pPr marL="285750" lvl="2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hr-HR" sz="1600" dirty="0">
                <a:latin typeface="OmoType Std Book One" pitchFamily="2" charset="-18"/>
              </a:rPr>
              <a:t>poravnanje teksta samo s lijeve strane jer omogućuje lakše praćenje redova i prelazak u novi red</a:t>
            </a:r>
          </a:p>
          <a:p>
            <a:pPr marL="285750" lvl="2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hr-HR" sz="1600" dirty="0">
                <a:latin typeface="OmoType Std Book One" pitchFamily="2" charset="-18"/>
              </a:rPr>
              <a:t>prored između redova preporuča se u rasponu od 1,15, 1,2 1,25 do 1,5- ovisno o oštećenju vida</a:t>
            </a:r>
          </a:p>
          <a:p>
            <a:pPr marL="2857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r-HR" sz="1600" dirty="0">
              <a:latin typeface="OmoType Std Book One" pitchFamily="2" charset="-18"/>
            </a:endParaRP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A3513F29-8E82-4D9A-9053-990DA90F269C}"/>
              </a:ext>
            </a:extLst>
          </p:cNvPr>
          <p:cNvGrpSpPr/>
          <p:nvPr/>
        </p:nvGrpSpPr>
        <p:grpSpPr>
          <a:xfrm>
            <a:off x="2482146" y="403149"/>
            <a:ext cx="6605202" cy="504001"/>
            <a:chOff x="2457077" y="1269650"/>
            <a:chExt cx="6605202" cy="504001"/>
          </a:xfrm>
        </p:grpSpPr>
        <p:sp>
          <p:nvSpPr>
            <p:cNvPr id="7" name="Google Shape;535;p43">
              <a:extLst>
                <a:ext uri="{FF2B5EF4-FFF2-40B4-BE49-F238E27FC236}">
                  <a16:creationId xmlns:a16="http://schemas.microsoft.com/office/drawing/2014/main" id="{08B0792B-60EE-44C6-A4AD-5AC17955C185}"/>
                </a:ext>
              </a:extLst>
            </p:cNvPr>
            <p:cNvSpPr/>
            <p:nvPr/>
          </p:nvSpPr>
          <p:spPr>
            <a:xfrm>
              <a:off x="2582279" y="1269650"/>
              <a:ext cx="6480000" cy="504000"/>
            </a:xfrm>
            <a:prstGeom prst="homePlate">
              <a:avLst>
                <a:gd name="adj" fmla="val 32030"/>
              </a:avLst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82875" tIns="0" rIns="0" bIns="0" anchor="ctr" anchorCtr="0">
              <a:noAutofit/>
            </a:bodyPr>
            <a:lstStyle/>
            <a:p>
              <a:pPr lvl="0"/>
              <a:r>
                <a:rPr lang="pl-PL" sz="1600" dirty="0">
                  <a:solidFill>
                    <a:schemeClr val="tx1"/>
                  </a:solidFill>
                  <a:latin typeface="OmoType Std Black One" pitchFamily="2" charset="0"/>
                  <a:ea typeface="Nunito Sans"/>
                  <a:cs typeface="Nunito Sans"/>
                  <a:sym typeface="Nunito Sans"/>
                </a:rPr>
                <a:t> uređivanje teksta</a:t>
              </a:r>
            </a:p>
          </p:txBody>
        </p:sp>
        <p:grpSp>
          <p:nvGrpSpPr>
            <p:cNvPr id="8" name="Grupa 7">
              <a:extLst>
                <a:ext uri="{FF2B5EF4-FFF2-40B4-BE49-F238E27FC236}">
                  <a16:creationId xmlns:a16="http://schemas.microsoft.com/office/drawing/2014/main" id="{5D953B24-58AB-4997-9FC5-14390ACD63FA}"/>
                </a:ext>
              </a:extLst>
            </p:cNvPr>
            <p:cNvGrpSpPr/>
            <p:nvPr/>
          </p:nvGrpSpPr>
          <p:grpSpPr>
            <a:xfrm>
              <a:off x="2457077" y="1269650"/>
              <a:ext cx="250400" cy="504001"/>
              <a:chOff x="2457077" y="1269650"/>
              <a:chExt cx="250400" cy="504001"/>
            </a:xfrm>
            <a:solidFill>
              <a:schemeClr val="accent1"/>
            </a:solidFill>
          </p:grpSpPr>
          <p:sp>
            <p:nvSpPr>
              <p:cNvPr id="9" name="Jednakokračni trokut 8">
                <a:extLst>
                  <a:ext uri="{FF2B5EF4-FFF2-40B4-BE49-F238E27FC236}">
                    <a16:creationId xmlns:a16="http://schemas.microsoft.com/office/drawing/2014/main" id="{F5DD4917-11C3-4CD3-AA54-969934F3A4FE}"/>
                  </a:ext>
                </a:extLst>
              </p:cNvPr>
              <p:cNvSpPr/>
              <p:nvPr/>
            </p:nvSpPr>
            <p:spPr>
              <a:xfrm rot="5400000">
                <a:off x="2392877" y="1459052"/>
                <a:ext cx="504001" cy="125198"/>
              </a:xfrm>
              <a:prstGeom prst="triangle">
                <a:avLst>
                  <a:gd name="adj" fmla="val 48992"/>
                </a:avLst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dirty="0"/>
              </a:p>
            </p:txBody>
          </p:sp>
          <p:sp>
            <p:nvSpPr>
              <p:cNvPr id="10" name="Pravokutnik 9">
                <a:extLst>
                  <a:ext uri="{FF2B5EF4-FFF2-40B4-BE49-F238E27FC236}">
                    <a16:creationId xmlns:a16="http://schemas.microsoft.com/office/drawing/2014/main" id="{80FE2C23-A697-4B52-8B38-33CD807D9AE3}"/>
                  </a:ext>
                </a:extLst>
              </p:cNvPr>
              <p:cNvSpPr/>
              <p:nvPr/>
            </p:nvSpPr>
            <p:spPr>
              <a:xfrm>
                <a:off x="2457077" y="1269650"/>
                <a:ext cx="125200" cy="504000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</p:grpSp>
      <p:pic>
        <p:nvPicPr>
          <p:cNvPr id="3" name="Grafika 2" descr="Programer">
            <a:extLst>
              <a:ext uri="{FF2B5EF4-FFF2-40B4-BE49-F238E27FC236}">
                <a16:creationId xmlns:a16="http://schemas.microsoft.com/office/drawing/2014/main" id="{2C48167E-DE72-4E0E-97C9-F001D7EDC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8160" y="3387090"/>
            <a:ext cx="1413510" cy="141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697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4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247696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hr-HR" dirty="0">
                <a:solidFill>
                  <a:schemeClr val="tx1"/>
                </a:solidFill>
                <a:latin typeface="OmoType Ext Black One" pitchFamily="2" charset="0"/>
              </a:rPr>
              <a:t>Tekst</a:t>
            </a: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C496ED7B-7774-4FAD-815A-671B10882E22}"/>
              </a:ext>
            </a:extLst>
          </p:cNvPr>
          <p:cNvSpPr txBox="1"/>
          <p:nvPr/>
        </p:nvSpPr>
        <p:spPr>
          <a:xfrm>
            <a:off x="2669946" y="907149"/>
            <a:ext cx="6519939" cy="3900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2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hr-HR" sz="1600" dirty="0">
                <a:latin typeface="OmoType Std Book One" pitchFamily="2" charset="-18"/>
              </a:rPr>
              <a:t>odabrati </a:t>
            </a:r>
            <a:r>
              <a:rPr lang="hr-HR" sz="1600">
                <a:latin typeface="OmoType Std Book One" pitchFamily="2" charset="-18"/>
              </a:rPr>
              <a:t>nereflektirajući</a:t>
            </a:r>
            <a:r>
              <a:rPr lang="hr-HR" sz="1600" dirty="0">
                <a:latin typeface="OmoType Std Book One" pitchFamily="2" charset="-18"/>
              </a:rPr>
              <a:t>, mat papir</a:t>
            </a:r>
          </a:p>
          <a:p>
            <a:pPr marL="285750" lvl="2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hr-HR" sz="1600" dirty="0">
                <a:latin typeface="OmoType Std Book One" pitchFamily="2" charset="-18"/>
              </a:rPr>
              <a:t>koristiti dovoljno debeo papir da se tekst ispisan s jedne strane ne vidi s druge strane</a:t>
            </a:r>
          </a:p>
          <a:p>
            <a:pPr marL="285750" lvl="2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hr-HR" sz="1600" dirty="0">
                <a:latin typeface="OmoType Std Book One" pitchFamily="2" charset="-18"/>
              </a:rPr>
              <a:t>ako nije moguće odabrati papir dovoljne debljine, ispisujte jednostrano</a:t>
            </a:r>
          </a:p>
          <a:p>
            <a:pPr marL="285750" lvl="2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hr-HR" sz="1600" dirty="0">
                <a:latin typeface="OmoType Std Book One" pitchFamily="2" charset="-18"/>
              </a:rPr>
              <a:t>boja papira: bijela mat, krem, boja slonovače, pastelno žuta, ružičasta, svijetlo zelena, svijetlo plava </a:t>
            </a:r>
          </a:p>
          <a:p>
            <a:pPr marL="285750" lvl="2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hr-HR" sz="1600" dirty="0">
                <a:latin typeface="OmoType Std Book One" pitchFamily="2" charset="-18"/>
              </a:rPr>
              <a:t>moguće je odabrati veličinu A3 ili A4, ovisno o specifičnim potrebama osobe oštećena vida; A3 pogodan za prikaz crteža, tablica, karti i sl.</a:t>
            </a: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A3513F29-8E82-4D9A-9053-990DA90F269C}"/>
              </a:ext>
            </a:extLst>
          </p:cNvPr>
          <p:cNvGrpSpPr/>
          <p:nvPr/>
        </p:nvGrpSpPr>
        <p:grpSpPr>
          <a:xfrm>
            <a:off x="2482146" y="403149"/>
            <a:ext cx="6605202" cy="504001"/>
            <a:chOff x="2457077" y="1269650"/>
            <a:chExt cx="6605202" cy="504001"/>
          </a:xfrm>
        </p:grpSpPr>
        <p:sp>
          <p:nvSpPr>
            <p:cNvPr id="7" name="Google Shape;535;p43">
              <a:extLst>
                <a:ext uri="{FF2B5EF4-FFF2-40B4-BE49-F238E27FC236}">
                  <a16:creationId xmlns:a16="http://schemas.microsoft.com/office/drawing/2014/main" id="{08B0792B-60EE-44C6-A4AD-5AC17955C185}"/>
                </a:ext>
              </a:extLst>
            </p:cNvPr>
            <p:cNvSpPr/>
            <p:nvPr/>
          </p:nvSpPr>
          <p:spPr>
            <a:xfrm>
              <a:off x="2582279" y="1269650"/>
              <a:ext cx="6480000" cy="504000"/>
            </a:xfrm>
            <a:prstGeom prst="homePlate">
              <a:avLst>
                <a:gd name="adj" fmla="val 32030"/>
              </a:avLst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82875" tIns="0" rIns="0" bIns="0" anchor="ctr" anchorCtr="0">
              <a:noAutofit/>
            </a:bodyPr>
            <a:lstStyle/>
            <a:p>
              <a:pPr lvl="0"/>
              <a:r>
                <a:rPr lang="pl-PL" sz="1600" dirty="0">
                  <a:solidFill>
                    <a:schemeClr val="tx1"/>
                  </a:solidFill>
                  <a:latin typeface="OmoType Std Black One" pitchFamily="2" charset="0"/>
                  <a:ea typeface="Nunito Sans"/>
                  <a:cs typeface="Nunito Sans"/>
                  <a:sym typeface="Nunito Sans"/>
                </a:rPr>
                <a:t>svojstva papira</a:t>
              </a:r>
            </a:p>
          </p:txBody>
        </p:sp>
        <p:grpSp>
          <p:nvGrpSpPr>
            <p:cNvPr id="8" name="Grupa 7">
              <a:extLst>
                <a:ext uri="{FF2B5EF4-FFF2-40B4-BE49-F238E27FC236}">
                  <a16:creationId xmlns:a16="http://schemas.microsoft.com/office/drawing/2014/main" id="{5D953B24-58AB-4997-9FC5-14390ACD63FA}"/>
                </a:ext>
              </a:extLst>
            </p:cNvPr>
            <p:cNvGrpSpPr/>
            <p:nvPr/>
          </p:nvGrpSpPr>
          <p:grpSpPr>
            <a:xfrm>
              <a:off x="2457077" y="1269650"/>
              <a:ext cx="250400" cy="504001"/>
              <a:chOff x="2457077" y="1269650"/>
              <a:chExt cx="250400" cy="504001"/>
            </a:xfrm>
            <a:solidFill>
              <a:schemeClr val="accent1"/>
            </a:solidFill>
          </p:grpSpPr>
          <p:sp>
            <p:nvSpPr>
              <p:cNvPr id="9" name="Jednakokračni trokut 8">
                <a:extLst>
                  <a:ext uri="{FF2B5EF4-FFF2-40B4-BE49-F238E27FC236}">
                    <a16:creationId xmlns:a16="http://schemas.microsoft.com/office/drawing/2014/main" id="{F5DD4917-11C3-4CD3-AA54-969934F3A4FE}"/>
                  </a:ext>
                </a:extLst>
              </p:cNvPr>
              <p:cNvSpPr/>
              <p:nvPr/>
            </p:nvSpPr>
            <p:spPr>
              <a:xfrm rot="5400000">
                <a:off x="2392877" y="1459052"/>
                <a:ext cx="504001" cy="125198"/>
              </a:xfrm>
              <a:prstGeom prst="triangle">
                <a:avLst>
                  <a:gd name="adj" fmla="val 48992"/>
                </a:avLst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dirty="0"/>
              </a:p>
            </p:txBody>
          </p:sp>
          <p:sp>
            <p:nvSpPr>
              <p:cNvPr id="10" name="Pravokutnik 9">
                <a:extLst>
                  <a:ext uri="{FF2B5EF4-FFF2-40B4-BE49-F238E27FC236}">
                    <a16:creationId xmlns:a16="http://schemas.microsoft.com/office/drawing/2014/main" id="{80FE2C23-A697-4B52-8B38-33CD807D9AE3}"/>
                  </a:ext>
                </a:extLst>
              </p:cNvPr>
              <p:cNvSpPr/>
              <p:nvPr/>
            </p:nvSpPr>
            <p:spPr>
              <a:xfrm>
                <a:off x="2457077" y="1269650"/>
                <a:ext cx="125200" cy="504000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</p:grpSp>
      <p:pic>
        <p:nvPicPr>
          <p:cNvPr id="3" name="Grafika 2" descr="Pisač">
            <a:extLst>
              <a:ext uri="{FF2B5EF4-FFF2-40B4-BE49-F238E27FC236}">
                <a16:creationId xmlns:a16="http://schemas.microsoft.com/office/drawing/2014/main" id="{94E0046D-A1AC-4D09-8F5D-8511E3BB7A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4360" y="3432106"/>
            <a:ext cx="1375150" cy="137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0668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4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247696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hr-HR" dirty="0">
                <a:solidFill>
                  <a:schemeClr val="tx1"/>
                </a:solidFill>
                <a:latin typeface="OmoType Ext Black One" pitchFamily="2" charset="0"/>
              </a:rPr>
              <a:t>Slikovni materijali</a:t>
            </a:r>
          </a:p>
        </p:txBody>
      </p:sp>
      <p:sp>
        <p:nvSpPr>
          <p:cNvPr id="379" name="Google Shape;379;p3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OmoType Std Medium One" pitchFamily="2" charset="-18"/>
              </a:rPr>
              <a:t>24</a:t>
            </a:fld>
            <a:endParaRPr>
              <a:latin typeface="OmoType Std Medium One" pitchFamily="2" charset="-18"/>
            </a:endParaRP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C496ED7B-7774-4FAD-815A-671B10882E22}"/>
              </a:ext>
            </a:extLst>
          </p:cNvPr>
          <p:cNvSpPr txBox="1"/>
          <p:nvPr/>
        </p:nvSpPr>
        <p:spPr>
          <a:xfrm>
            <a:off x="2669946" y="907149"/>
            <a:ext cx="6519939" cy="3900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2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hr-HR" sz="1600" dirty="0">
                <a:latin typeface="OmoType Std Book One" pitchFamily="2" charset="-18"/>
              </a:rPr>
              <a:t>potrebno je odabrati čiste boje, jasne, koje ne blješte</a:t>
            </a:r>
          </a:p>
          <a:p>
            <a:pPr marL="285750" lvl="2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hr-HR" sz="1600" dirty="0">
                <a:latin typeface="OmoType Std Book One" pitchFamily="2" charset="-18"/>
              </a:rPr>
              <a:t>ne koristiti slične nijanse</a:t>
            </a:r>
          </a:p>
          <a:p>
            <a:pPr marL="285750" lvl="2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hr-HR" sz="1600" dirty="0">
                <a:latin typeface="OmoType Std Book One" pitchFamily="2" charset="-18"/>
              </a:rPr>
              <a:t>izbjegavati suvišne detalje kako bi se olakšalo vizualno skeniranje i pretraživanje; </a:t>
            </a:r>
          </a:p>
          <a:p>
            <a:pPr marL="285750" lvl="2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hr-HR" sz="1600" dirty="0">
                <a:latin typeface="OmoType Std Book One" pitchFamily="2" charset="-18"/>
              </a:rPr>
              <a:t>kod osoba s poremećajem </a:t>
            </a:r>
            <a:r>
              <a:rPr lang="hr-HR" sz="1600" dirty="0" err="1">
                <a:latin typeface="OmoType Std Book One" pitchFamily="2" charset="-18"/>
              </a:rPr>
              <a:t>kolornog</a:t>
            </a:r>
            <a:r>
              <a:rPr lang="hr-HR" sz="1600" dirty="0">
                <a:latin typeface="OmoType Std Book One" pitchFamily="2" charset="-18"/>
              </a:rPr>
              <a:t> vida potrebno je voditi računa o grafičkim rješenjima</a:t>
            </a:r>
          </a:p>
          <a:p>
            <a:pPr marL="285750" lvl="2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hr-HR" sz="1600" dirty="0">
                <a:latin typeface="OmoType Std Book One" pitchFamily="2" charset="-18"/>
              </a:rPr>
              <a:t>kada se za prilagodbu odabiru sadržaji iz geografije ili povijesti, ne moraju se obavezno koristiti boje uobičajene u kartografiji</a:t>
            </a:r>
          </a:p>
          <a:p>
            <a:pPr marL="285750" lvl="2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endParaRPr lang="hr-HR" sz="1600" dirty="0">
              <a:latin typeface="OmoType Std Book One" pitchFamily="2" charset="-18"/>
            </a:endParaRP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A3513F29-8E82-4D9A-9053-990DA90F269C}"/>
              </a:ext>
            </a:extLst>
          </p:cNvPr>
          <p:cNvGrpSpPr/>
          <p:nvPr/>
        </p:nvGrpSpPr>
        <p:grpSpPr>
          <a:xfrm>
            <a:off x="2482146" y="403149"/>
            <a:ext cx="6605202" cy="504001"/>
            <a:chOff x="2457077" y="1269650"/>
            <a:chExt cx="6605202" cy="504001"/>
          </a:xfrm>
        </p:grpSpPr>
        <p:sp>
          <p:nvSpPr>
            <p:cNvPr id="7" name="Google Shape;535;p43">
              <a:extLst>
                <a:ext uri="{FF2B5EF4-FFF2-40B4-BE49-F238E27FC236}">
                  <a16:creationId xmlns:a16="http://schemas.microsoft.com/office/drawing/2014/main" id="{08B0792B-60EE-44C6-A4AD-5AC17955C185}"/>
                </a:ext>
              </a:extLst>
            </p:cNvPr>
            <p:cNvSpPr/>
            <p:nvPr/>
          </p:nvSpPr>
          <p:spPr>
            <a:xfrm>
              <a:off x="2582279" y="1269650"/>
              <a:ext cx="6480000" cy="504000"/>
            </a:xfrm>
            <a:prstGeom prst="homePlate">
              <a:avLst>
                <a:gd name="adj" fmla="val 32030"/>
              </a:avLst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82875" tIns="0" rIns="0" bIns="0" anchor="ctr" anchorCtr="0">
              <a:noAutofit/>
            </a:bodyPr>
            <a:lstStyle/>
            <a:p>
              <a:pPr lvl="0"/>
              <a:r>
                <a:rPr lang="pl-PL" sz="1600" dirty="0">
                  <a:solidFill>
                    <a:schemeClr val="tx1"/>
                  </a:solidFill>
                  <a:latin typeface="OmoType Std Black One" pitchFamily="2" charset="0"/>
                  <a:ea typeface="Nunito Sans"/>
                  <a:cs typeface="Nunito Sans"/>
                  <a:sym typeface="Nunito Sans"/>
                </a:rPr>
                <a:t>svojstva papira</a:t>
              </a:r>
            </a:p>
          </p:txBody>
        </p:sp>
        <p:grpSp>
          <p:nvGrpSpPr>
            <p:cNvPr id="8" name="Grupa 7">
              <a:extLst>
                <a:ext uri="{FF2B5EF4-FFF2-40B4-BE49-F238E27FC236}">
                  <a16:creationId xmlns:a16="http://schemas.microsoft.com/office/drawing/2014/main" id="{5D953B24-58AB-4997-9FC5-14390ACD63FA}"/>
                </a:ext>
              </a:extLst>
            </p:cNvPr>
            <p:cNvGrpSpPr/>
            <p:nvPr/>
          </p:nvGrpSpPr>
          <p:grpSpPr>
            <a:xfrm>
              <a:off x="2457077" y="1269650"/>
              <a:ext cx="250400" cy="504001"/>
              <a:chOff x="2457077" y="1269650"/>
              <a:chExt cx="250400" cy="504001"/>
            </a:xfrm>
            <a:solidFill>
              <a:schemeClr val="accent1"/>
            </a:solidFill>
          </p:grpSpPr>
          <p:sp>
            <p:nvSpPr>
              <p:cNvPr id="9" name="Jednakokračni trokut 8">
                <a:extLst>
                  <a:ext uri="{FF2B5EF4-FFF2-40B4-BE49-F238E27FC236}">
                    <a16:creationId xmlns:a16="http://schemas.microsoft.com/office/drawing/2014/main" id="{F5DD4917-11C3-4CD3-AA54-969934F3A4FE}"/>
                  </a:ext>
                </a:extLst>
              </p:cNvPr>
              <p:cNvSpPr/>
              <p:nvPr/>
            </p:nvSpPr>
            <p:spPr>
              <a:xfrm rot="5400000">
                <a:off x="2392877" y="1459052"/>
                <a:ext cx="504001" cy="125198"/>
              </a:xfrm>
              <a:prstGeom prst="triangle">
                <a:avLst>
                  <a:gd name="adj" fmla="val 48992"/>
                </a:avLst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dirty="0"/>
              </a:p>
            </p:txBody>
          </p:sp>
          <p:sp>
            <p:nvSpPr>
              <p:cNvPr id="10" name="Pravokutnik 9">
                <a:extLst>
                  <a:ext uri="{FF2B5EF4-FFF2-40B4-BE49-F238E27FC236}">
                    <a16:creationId xmlns:a16="http://schemas.microsoft.com/office/drawing/2014/main" id="{80FE2C23-A697-4B52-8B38-33CD807D9AE3}"/>
                  </a:ext>
                </a:extLst>
              </p:cNvPr>
              <p:cNvSpPr/>
              <p:nvPr/>
            </p:nvSpPr>
            <p:spPr>
              <a:xfrm>
                <a:off x="2457077" y="1269650"/>
                <a:ext cx="125200" cy="504000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</p:grpSp>
      <p:pic>
        <p:nvPicPr>
          <p:cNvPr id="3" name="Grafika 2" descr="Brdska scena">
            <a:extLst>
              <a:ext uri="{FF2B5EF4-FFF2-40B4-BE49-F238E27FC236}">
                <a16:creationId xmlns:a16="http://schemas.microsoft.com/office/drawing/2014/main" id="{2F6A6C54-368F-44BE-9CBB-8CF86570A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2938" y="3191518"/>
            <a:ext cx="1615738" cy="161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3089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42"/>
          <p:cNvSpPr txBox="1">
            <a:spLocks noGrp="1"/>
          </p:cNvSpPr>
          <p:nvPr>
            <p:ph type="ctrTitle"/>
          </p:nvPr>
        </p:nvSpPr>
        <p:spPr>
          <a:xfrm>
            <a:off x="217626" y="1339849"/>
            <a:ext cx="2330502" cy="367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b="1" dirty="0">
                <a:solidFill>
                  <a:schemeClr val="tx1"/>
                </a:solidFill>
                <a:latin typeface="OmoType Std Black One" pitchFamily="2" charset="0"/>
              </a:rPr>
              <a:t>5. ALATI ZA </a:t>
            </a:r>
            <a:br>
              <a:rPr lang="hr-HR" sz="2000" b="1" dirty="0">
                <a:solidFill>
                  <a:schemeClr val="tx1"/>
                </a:solidFill>
                <a:latin typeface="OmoType Std Black One" pitchFamily="2" charset="0"/>
              </a:rPr>
            </a:br>
            <a:r>
              <a:rPr lang="hr-HR" sz="2000" b="1" dirty="0">
                <a:solidFill>
                  <a:schemeClr val="tx1"/>
                </a:solidFill>
                <a:latin typeface="OmoType Std Black One" pitchFamily="2" charset="0"/>
              </a:rPr>
              <a:t>   PRILAGODBU</a:t>
            </a:r>
            <a:endParaRPr dirty="0">
              <a:solidFill>
                <a:schemeClr val="tx1"/>
              </a:solidFill>
              <a:latin typeface="OmoType Std Black One" pitchFamily="2" charset="0"/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B45CCC3E-7204-447F-9E84-A227CBAC8B0A}"/>
              </a:ext>
            </a:extLst>
          </p:cNvPr>
          <p:cNvSpPr txBox="1"/>
          <p:nvPr/>
        </p:nvSpPr>
        <p:spPr>
          <a:xfrm>
            <a:off x="2606040" y="4558725"/>
            <a:ext cx="6484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dirty="0">
                <a:latin typeface="OmoType Std Book One" pitchFamily="2" charset="-18"/>
              </a:rPr>
              <a:t>IZVOR: </a:t>
            </a:r>
            <a:br>
              <a:rPr lang="hr-HR" sz="800" dirty="0">
                <a:latin typeface="OmoType Std Book One" pitchFamily="2" charset="-18"/>
              </a:rPr>
            </a:br>
            <a:r>
              <a:rPr lang="hr-HR" sz="800" dirty="0">
                <a:latin typeface="OmoType Std Book One" pitchFamily="2" charset="-18"/>
              </a:rPr>
              <a:t>https://www.freepik.com/free-photo/top-view-laptop-with-lock-key_18492303.htm#query=top-view-laptop-with-lock-key&amp;position=1&amp;from_view=search&amp;track=sph</a:t>
            </a:r>
          </a:p>
        </p:txBody>
      </p:sp>
    </p:spTree>
    <p:extLst>
      <p:ext uri="{BB962C8B-B14F-4D97-AF65-F5344CB8AC3E}">
        <p14:creationId xmlns:p14="http://schemas.microsoft.com/office/powerpoint/2010/main" val="39340566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4"/>
          <p:cNvSpPr>
            <a:spLocks noChangeAspect="1"/>
          </p:cNvSpPr>
          <p:nvPr/>
        </p:nvSpPr>
        <p:spPr>
          <a:xfrm>
            <a:off x="5183313" y="632610"/>
            <a:ext cx="648000" cy="648000"/>
          </a:xfrm>
          <a:prstGeom prst="ellipse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moType Std Medium One" pitchFamily="2" charset="-18"/>
            </a:endParaRPr>
          </a:p>
        </p:txBody>
      </p:sp>
      <p:sp>
        <p:nvSpPr>
          <p:cNvPr id="370" name="Google Shape;370;p34"/>
          <p:cNvSpPr>
            <a:spLocks noChangeAspect="1"/>
          </p:cNvSpPr>
          <p:nvPr/>
        </p:nvSpPr>
        <p:spPr>
          <a:xfrm>
            <a:off x="7063350" y="632610"/>
            <a:ext cx="648000" cy="648000"/>
          </a:xfrm>
          <a:prstGeom prst="ellipse">
            <a:avLst/>
          </a:prstGeom>
          <a:solidFill>
            <a:srgbClr val="F670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moType Std Medium One" pitchFamily="2" charset="-18"/>
            </a:endParaRPr>
          </a:p>
        </p:txBody>
      </p:sp>
      <p:sp>
        <p:nvSpPr>
          <p:cNvPr id="371" name="Google Shape;371;p34"/>
          <p:cNvSpPr>
            <a:spLocks noChangeAspect="1"/>
          </p:cNvSpPr>
          <p:nvPr/>
        </p:nvSpPr>
        <p:spPr>
          <a:xfrm>
            <a:off x="3303275" y="2719263"/>
            <a:ext cx="648000" cy="648000"/>
          </a:xfrm>
          <a:prstGeom prst="ellipse">
            <a:avLst/>
          </a:prstGeom>
          <a:solidFill>
            <a:srgbClr val="DD7E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moType Std Medium One" pitchFamily="2" charset="-18"/>
            </a:endParaRPr>
          </a:p>
        </p:txBody>
      </p:sp>
      <p:sp>
        <p:nvSpPr>
          <p:cNvPr id="372" name="Google Shape;372;p34"/>
          <p:cNvSpPr/>
          <p:nvPr/>
        </p:nvSpPr>
        <p:spPr>
          <a:xfrm>
            <a:off x="5183313" y="2719263"/>
            <a:ext cx="648000" cy="648000"/>
          </a:xfrm>
          <a:prstGeom prst="ellipse">
            <a:avLst/>
          </a:prstGeom>
          <a:solidFill>
            <a:srgbClr val="EC8C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moType Std Medium One" pitchFamily="2" charset="-18"/>
            </a:endParaRPr>
          </a:p>
        </p:txBody>
      </p:sp>
      <p:sp>
        <p:nvSpPr>
          <p:cNvPr id="373" name="Google Shape;373;p34"/>
          <p:cNvSpPr>
            <a:spLocks noChangeAspect="1"/>
          </p:cNvSpPr>
          <p:nvPr/>
        </p:nvSpPr>
        <p:spPr>
          <a:xfrm>
            <a:off x="7063350" y="2719263"/>
            <a:ext cx="648000" cy="648000"/>
          </a:xfrm>
          <a:prstGeom prst="ellipse">
            <a:avLst/>
          </a:prstGeom>
          <a:solidFill>
            <a:srgbClr val="FFA9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moType Std Medium One" pitchFamily="2" charset="-18"/>
            </a:endParaRPr>
          </a:p>
        </p:txBody>
      </p:sp>
      <p:sp>
        <p:nvSpPr>
          <p:cNvPr id="374" name="Google Shape;374;p34"/>
          <p:cNvSpPr>
            <a:spLocks noChangeAspect="1"/>
          </p:cNvSpPr>
          <p:nvPr/>
        </p:nvSpPr>
        <p:spPr>
          <a:xfrm>
            <a:off x="3303275" y="632610"/>
            <a:ext cx="649650" cy="648000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moType Std Medium One" pitchFamily="2" charset="-18"/>
            </a:endParaRPr>
          </a:p>
        </p:txBody>
      </p:sp>
      <p:sp>
        <p:nvSpPr>
          <p:cNvPr id="375" name="Google Shape;375;p34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>
                <a:solidFill>
                  <a:schemeClr val="tx1"/>
                </a:solidFill>
                <a:latin typeface="OmoType Ext Black One" pitchFamily="2" charset="0"/>
              </a:rPr>
              <a:t>Alati koje ćemo koristiti:</a:t>
            </a:r>
            <a:endParaRPr dirty="0">
              <a:solidFill>
                <a:schemeClr val="tx1"/>
              </a:solidFill>
              <a:latin typeface="OmoType Ext Black One" pitchFamily="2" charset="0"/>
            </a:endParaRPr>
          </a:p>
        </p:txBody>
      </p:sp>
      <p:sp>
        <p:nvSpPr>
          <p:cNvPr id="376" name="Google Shape;376;p34"/>
          <p:cNvSpPr txBox="1">
            <a:spLocks noGrp="1"/>
          </p:cNvSpPr>
          <p:nvPr>
            <p:ph type="body" idx="1"/>
          </p:nvPr>
        </p:nvSpPr>
        <p:spPr>
          <a:xfrm>
            <a:off x="3069325" y="1234200"/>
            <a:ext cx="1789800" cy="132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hr-HR" sz="1600" b="1" dirty="0">
                <a:solidFill>
                  <a:schemeClr val="tx1"/>
                </a:solidFill>
                <a:latin typeface="OmoType Std Medium One" pitchFamily="2" charset="-18"/>
              </a:rPr>
              <a:t>Libre Office</a:t>
            </a:r>
            <a:endParaRPr sz="1600" b="1" dirty="0">
              <a:solidFill>
                <a:schemeClr val="tx1"/>
              </a:solidFill>
              <a:latin typeface="OmoType Std Medium One" pitchFamily="2" charset="-18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hr-HR" sz="1000" u="sng" dirty="0">
                <a:solidFill>
                  <a:schemeClr val="tx1"/>
                </a:solidFill>
                <a:latin typeface="OmoType Std Medium One" pitchFamily="2" charset="-18"/>
              </a:rPr>
              <a:t>Besplatan</a:t>
            </a:r>
            <a:r>
              <a:rPr lang="hr-HR" sz="1000" dirty="0">
                <a:solidFill>
                  <a:schemeClr val="tx1"/>
                </a:solidFill>
                <a:latin typeface="OmoType Std Medium One" pitchFamily="2" charset="-18"/>
              </a:rPr>
              <a:t> i otvorenog koda Libre Office je  moćan skup uredskih programa</a:t>
            </a:r>
            <a:endParaRPr sz="1000" dirty="0">
              <a:solidFill>
                <a:schemeClr val="tx1"/>
              </a:solidFill>
              <a:latin typeface="OmoType Std Medium One" pitchFamily="2" charset="-18"/>
            </a:endParaRPr>
          </a:p>
        </p:txBody>
      </p:sp>
      <p:sp>
        <p:nvSpPr>
          <p:cNvPr id="377" name="Google Shape;377;p34"/>
          <p:cNvSpPr txBox="1">
            <a:spLocks noGrp="1"/>
          </p:cNvSpPr>
          <p:nvPr>
            <p:ph type="body" idx="2"/>
          </p:nvPr>
        </p:nvSpPr>
        <p:spPr>
          <a:xfrm>
            <a:off x="4951002" y="1234200"/>
            <a:ext cx="1789800" cy="132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hr-HR" sz="1600" b="1" dirty="0">
                <a:solidFill>
                  <a:schemeClr val="tx1"/>
                </a:solidFill>
                <a:latin typeface="OmoType Std Medium One" pitchFamily="2" charset="-18"/>
              </a:rPr>
              <a:t>Inkscape</a:t>
            </a:r>
            <a:endParaRPr sz="1600" b="1" dirty="0">
              <a:solidFill>
                <a:schemeClr val="tx1"/>
              </a:solidFill>
              <a:latin typeface="OmoType Std Medium One" pitchFamily="2" charset="-18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hr-HR" sz="1000" u="sng" dirty="0">
                <a:solidFill>
                  <a:schemeClr val="tx1"/>
                </a:solidFill>
                <a:latin typeface="OmoType Std Medium One" pitchFamily="2" charset="-18"/>
              </a:rPr>
              <a:t>Besplatan</a:t>
            </a:r>
            <a:r>
              <a:rPr lang="hr-HR" sz="1000" dirty="0">
                <a:solidFill>
                  <a:schemeClr val="tx1"/>
                </a:solidFill>
                <a:latin typeface="OmoType Std Medium One" pitchFamily="2" charset="-18"/>
              </a:rPr>
              <a:t> i otvorenog koda Inskcape je program za obradu vektorske grafike</a:t>
            </a:r>
            <a:endParaRPr sz="1000" dirty="0">
              <a:solidFill>
                <a:schemeClr val="tx1"/>
              </a:solidFill>
              <a:latin typeface="OmoType Std Medium One" pitchFamily="2" charset="-18"/>
            </a:endParaRPr>
          </a:p>
        </p:txBody>
      </p:sp>
      <p:sp>
        <p:nvSpPr>
          <p:cNvPr id="378" name="Google Shape;378;p34"/>
          <p:cNvSpPr txBox="1">
            <a:spLocks noGrp="1"/>
          </p:cNvSpPr>
          <p:nvPr>
            <p:ph type="body" idx="3"/>
          </p:nvPr>
        </p:nvSpPr>
        <p:spPr>
          <a:xfrm>
            <a:off x="6832679" y="1234200"/>
            <a:ext cx="1789800" cy="132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hr-HR" sz="1600" b="1" dirty="0">
                <a:solidFill>
                  <a:schemeClr val="tx1"/>
                </a:solidFill>
                <a:latin typeface="OmoType Std Medium One" pitchFamily="2" charset="-18"/>
              </a:rPr>
              <a:t>Gimp</a:t>
            </a:r>
            <a:endParaRPr sz="1600" b="1" dirty="0">
              <a:solidFill>
                <a:schemeClr val="tx1"/>
              </a:solidFill>
              <a:latin typeface="OmoType Std Medium One" pitchFamily="2" charset="-18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hr-HR" sz="1000" u="sng" dirty="0">
                <a:solidFill>
                  <a:schemeClr val="tx1"/>
                </a:solidFill>
                <a:latin typeface="OmoType Std Medium One" pitchFamily="2" charset="-18"/>
              </a:rPr>
              <a:t>Besplatan</a:t>
            </a:r>
            <a:r>
              <a:rPr lang="hr-HR" sz="1000" dirty="0">
                <a:solidFill>
                  <a:schemeClr val="tx1"/>
                </a:solidFill>
                <a:latin typeface="OmoType Std Medium One" pitchFamily="2" charset="-18"/>
              </a:rPr>
              <a:t> i otvorenog koda Gimp je program za obradu slika</a:t>
            </a:r>
            <a:endParaRPr sz="1000" dirty="0">
              <a:solidFill>
                <a:schemeClr val="tx1"/>
              </a:solidFill>
              <a:latin typeface="OmoType Std Medium One" pitchFamily="2" charset="-18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000" dirty="0">
              <a:solidFill>
                <a:schemeClr val="tx1"/>
              </a:solidFill>
              <a:latin typeface="OmoType Std Medium One" pitchFamily="2" charset="-18"/>
            </a:endParaRPr>
          </a:p>
        </p:txBody>
      </p:sp>
      <p:sp>
        <p:nvSpPr>
          <p:cNvPr id="380" name="Google Shape;380;p34"/>
          <p:cNvSpPr txBox="1">
            <a:spLocks noGrp="1"/>
          </p:cNvSpPr>
          <p:nvPr>
            <p:ph type="body" idx="1"/>
          </p:nvPr>
        </p:nvSpPr>
        <p:spPr>
          <a:xfrm>
            <a:off x="3069325" y="3282850"/>
            <a:ext cx="1789800" cy="132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hr-HR" sz="1600" b="1" dirty="0">
                <a:solidFill>
                  <a:schemeClr val="tx1"/>
                </a:solidFill>
                <a:latin typeface="OmoType Std Medium One" pitchFamily="2" charset="-18"/>
              </a:rPr>
              <a:t>Scribus</a:t>
            </a:r>
            <a:endParaRPr sz="1600" b="1" dirty="0">
              <a:solidFill>
                <a:schemeClr val="tx1"/>
              </a:solidFill>
              <a:latin typeface="OmoType Std Medium One" pitchFamily="2" charset="-18"/>
            </a:endParaRPr>
          </a:p>
          <a:p>
            <a:pPr marL="0" lvl="0" indent="0">
              <a:buNone/>
            </a:pPr>
            <a:r>
              <a:rPr lang="hr-HR" sz="1000" u="sng" dirty="0">
                <a:solidFill>
                  <a:schemeClr val="tx1"/>
                </a:solidFill>
                <a:latin typeface="OmoType Std Medium One" pitchFamily="2" charset="-18"/>
              </a:rPr>
              <a:t>Besplatan</a:t>
            </a:r>
            <a:r>
              <a:rPr lang="hr-HR" sz="1000" dirty="0">
                <a:solidFill>
                  <a:schemeClr val="tx1"/>
                </a:solidFill>
                <a:latin typeface="OmoType Std Medium One" pitchFamily="2" charset="-18"/>
              </a:rPr>
              <a:t> i otvorenog koda Scribus je program za stvaranje tiskanih materijala</a:t>
            </a:r>
          </a:p>
        </p:txBody>
      </p:sp>
      <p:sp>
        <p:nvSpPr>
          <p:cNvPr id="381" name="Google Shape;381;p34"/>
          <p:cNvSpPr txBox="1">
            <a:spLocks noGrp="1"/>
          </p:cNvSpPr>
          <p:nvPr>
            <p:ph type="body" idx="2"/>
          </p:nvPr>
        </p:nvSpPr>
        <p:spPr>
          <a:xfrm>
            <a:off x="4951001" y="3282849"/>
            <a:ext cx="1881677" cy="14670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hr-HR" sz="1600" b="1" dirty="0">
                <a:solidFill>
                  <a:schemeClr val="tx1"/>
                </a:solidFill>
                <a:latin typeface="OmoType Std Medium One" pitchFamily="2" charset="-18"/>
              </a:rPr>
              <a:t>Biblos</a:t>
            </a:r>
            <a:endParaRPr sz="1600" b="1" dirty="0">
              <a:solidFill>
                <a:schemeClr val="tx1"/>
              </a:solidFill>
              <a:latin typeface="OmoType Std Medium One" pitchFamily="2" charset="-18"/>
            </a:endParaRPr>
          </a:p>
          <a:p>
            <a:pPr marL="0" lvl="0" indent="0">
              <a:buNone/>
            </a:pPr>
            <a:r>
              <a:rPr lang="hr-HR" sz="1000" dirty="0">
                <a:solidFill>
                  <a:schemeClr val="tx1"/>
                </a:solidFill>
                <a:latin typeface="OmoType Std Medium One" pitchFamily="2" charset="-18"/>
              </a:rPr>
              <a:t>Biblos je </a:t>
            </a:r>
            <a:r>
              <a:rPr lang="hr-HR" sz="1000" u="sng" dirty="0">
                <a:solidFill>
                  <a:schemeClr val="tx1"/>
                </a:solidFill>
                <a:latin typeface="OmoType Std Medium One" pitchFamily="2" charset="-18"/>
              </a:rPr>
              <a:t>besplatan</a:t>
            </a:r>
            <a:r>
              <a:rPr lang="hr-HR" sz="1000" dirty="0">
                <a:solidFill>
                  <a:schemeClr val="tx1"/>
                </a:solidFill>
                <a:latin typeface="OmoType Std Medium One" pitchFamily="2" charset="-18"/>
              </a:rPr>
              <a:t> i pristupačan program koji vam omogućuje uređivanje ispis na Brailleovom pismu i pretvaranje dokumenata u audio knjige</a:t>
            </a:r>
            <a:endParaRPr sz="1000" dirty="0">
              <a:solidFill>
                <a:schemeClr val="tx1"/>
              </a:solidFill>
              <a:latin typeface="OmoType Std Medium One" pitchFamily="2" charset="-18"/>
            </a:endParaRPr>
          </a:p>
        </p:txBody>
      </p:sp>
      <p:sp>
        <p:nvSpPr>
          <p:cNvPr id="382" name="Google Shape;382;p34"/>
          <p:cNvSpPr txBox="1">
            <a:spLocks noGrp="1"/>
          </p:cNvSpPr>
          <p:nvPr>
            <p:ph type="body" idx="3"/>
          </p:nvPr>
        </p:nvSpPr>
        <p:spPr>
          <a:xfrm>
            <a:off x="6832679" y="3282850"/>
            <a:ext cx="1789800" cy="132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hr-HR" sz="1600" b="1" dirty="0">
                <a:solidFill>
                  <a:schemeClr val="tx1"/>
                </a:solidFill>
                <a:latin typeface="OmoType Std Medium One" pitchFamily="2" charset="-18"/>
              </a:rPr>
              <a:t>NVDA</a:t>
            </a:r>
            <a:endParaRPr sz="1600" b="1" dirty="0">
              <a:solidFill>
                <a:schemeClr val="tx1"/>
              </a:solidFill>
              <a:latin typeface="OmoType Std Medium One" pitchFamily="2" charset="-18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hr-HR" sz="1000" u="sng" dirty="0">
                <a:solidFill>
                  <a:schemeClr val="tx1"/>
                </a:solidFill>
                <a:latin typeface="OmoType Std Medium One" pitchFamily="2" charset="-18"/>
              </a:rPr>
              <a:t>Besplatan</a:t>
            </a:r>
            <a:r>
              <a:rPr lang="hr-HR" sz="1000" dirty="0">
                <a:solidFill>
                  <a:schemeClr val="tx1"/>
                </a:solidFill>
                <a:latin typeface="OmoType Std Medium One" pitchFamily="2" charset="-18"/>
              </a:rPr>
              <a:t> čitač ekrana</a:t>
            </a:r>
            <a:r>
              <a:rPr lang="en" sz="1000" dirty="0">
                <a:solidFill>
                  <a:schemeClr val="tx1"/>
                </a:solidFill>
                <a:latin typeface="OmoType Std Medium One" pitchFamily="2" charset="-18"/>
              </a:rPr>
              <a:t>. </a:t>
            </a:r>
            <a:endParaRPr sz="1000" dirty="0">
              <a:solidFill>
                <a:schemeClr val="tx1"/>
              </a:solidFill>
              <a:latin typeface="OmoType Std Medium One" pitchFamily="2" charset="-18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000" dirty="0">
              <a:solidFill>
                <a:schemeClr val="tx1"/>
              </a:solidFill>
              <a:latin typeface="OmoType Std Medium One" pitchFamily="2" charset="-18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AB66213B-DD8B-4D8E-ACFC-3AF03A9BE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5255" y="768692"/>
            <a:ext cx="396000" cy="39600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BC05D4B-F6D1-47EC-BA84-D9A8B5B97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8681" y="738060"/>
            <a:ext cx="457264" cy="457264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BC2DA088-FE8A-406C-A8BA-3B3097F0FA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3275" y="2825705"/>
            <a:ext cx="468000" cy="468000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012D1AD9-63C6-4CAF-9444-E115EFD67D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7980" y="2845263"/>
            <a:ext cx="396000" cy="396000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64FF19BC-EA9A-4316-9AB8-9B6C11FB87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5350" y="738060"/>
            <a:ext cx="504000" cy="504000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4E100D95-5D69-4935-A301-2C41F2EAAD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1350" y="2835240"/>
            <a:ext cx="432000" cy="432000"/>
          </a:xfrm>
          <a:prstGeom prst="rect">
            <a:avLst/>
          </a:prstGeom>
        </p:spPr>
      </p:pic>
      <p:pic>
        <p:nvPicPr>
          <p:cNvPr id="4" name="Grafika 3" descr="Alat za rudarstvo">
            <a:extLst>
              <a:ext uri="{FF2B5EF4-FFF2-40B4-BE49-F238E27FC236}">
                <a16:creationId xmlns:a16="http://schemas.microsoft.com/office/drawing/2014/main" id="{F3BD6A34-90BE-4BC6-B6AB-BDCDB215D8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8625" y="3367263"/>
            <a:ext cx="1510700" cy="15107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42"/>
          <p:cNvSpPr txBox="1">
            <a:spLocks noGrp="1"/>
          </p:cNvSpPr>
          <p:nvPr>
            <p:ph type="ctrTitle"/>
          </p:nvPr>
        </p:nvSpPr>
        <p:spPr>
          <a:xfrm>
            <a:off x="0" y="1147616"/>
            <a:ext cx="2641600" cy="367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b="1" dirty="0">
                <a:solidFill>
                  <a:schemeClr val="tx1"/>
                </a:solidFill>
                <a:latin typeface="OmoType Std Black One" pitchFamily="2" charset="0"/>
              </a:rPr>
              <a:t>6. KORIŠTENI </a:t>
            </a:r>
            <a:br>
              <a:rPr lang="hr-HR" sz="2000" b="1" dirty="0">
                <a:solidFill>
                  <a:schemeClr val="tx1"/>
                </a:solidFill>
                <a:latin typeface="OmoType Std Black One" pitchFamily="2" charset="0"/>
              </a:rPr>
            </a:br>
            <a:r>
              <a:rPr lang="hr-HR" sz="2000" b="1" dirty="0">
                <a:solidFill>
                  <a:schemeClr val="tx1"/>
                </a:solidFill>
                <a:latin typeface="OmoType Std Black One" pitchFamily="2" charset="0"/>
              </a:rPr>
              <a:t>   MATERIJALI I</a:t>
            </a:r>
            <a:br>
              <a:rPr lang="hr-HR" sz="2000" b="1" dirty="0">
                <a:solidFill>
                  <a:schemeClr val="tx1"/>
                </a:solidFill>
                <a:latin typeface="OmoType Std Black One" pitchFamily="2" charset="0"/>
              </a:rPr>
            </a:br>
            <a:r>
              <a:rPr lang="hr-HR" sz="2000" b="1" dirty="0">
                <a:solidFill>
                  <a:schemeClr val="tx1"/>
                </a:solidFill>
                <a:latin typeface="OmoType Std Black One" pitchFamily="2" charset="0"/>
              </a:rPr>
              <a:t>   LITERATURA</a:t>
            </a:r>
            <a:endParaRPr dirty="0">
              <a:solidFill>
                <a:schemeClr val="tx1"/>
              </a:solidFill>
              <a:latin typeface="OmoType Std Black One" pitchFamily="2" charset="0"/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6A2CA277-B77E-40A5-AC00-C90FC4894920}"/>
              </a:ext>
            </a:extLst>
          </p:cNvPr>
          <p:cNvSpPr txBox="1"/>
          <p:nvPr/>
        </p:nvSpPr>
        <p:spPr>
          <a:xfrm>
            <a:off x="2641600" y="4533228"/>
            <a:ext cx="6418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dirty="0">
                <a:latin typeface="OmoType Std Book One" pitchFamily="2" charset="-18"/>
              </a:rPr>
              <a:t>IZVOR: </a:t>
            </a:r>
            <a:br>
              <a:rPr lang="hr-HR" sz="800" dirty="0">
                <a:latin typeface="OmoType Std Book One" pitchFamily="2" charset="-18"/>
              </a:rPr>
            </a:br>
            <a:r>
              <a:rPr lang="hr-HR" sz="800" dirty="0">
                <a:latin typeface="OmoType Std Book One" pitchFamily="2" charset="-18"/>
              </a:rPr>
              <a:t>https://www.freepik.com/free-photo/education-concept-books-laptop-library_4668709.htm#page=3&amp;query=research&amp;position=43&amp;from_view=search&amp;track=sph</a:t>
            </a:r>
          </a:p>
        </p:txBody>
      </p:sp>
    </p:spTree>
    <p:extLst>
      <p:ext uri="{BB962C8B-B14F-4D97-AF65-F5344CB8AC3E}">
        <p14:creationId xmlns:p14="http://schemas.microsoft.com/office/powerpoint/2010/main" val="17807282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0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>
                <a:solidFill>
                  <a:schemeClr val="tx1"/>
                </a:solidFill>
                <a:latin typeface="OmoType Std Black One" pitchFamily="2" charset="0"/>
              </a:rPr>
              <a:t>Korišteni materijali</a:t>
            </a:r>
            <a:endParaRPr dirty="0">
              <a:solidFill>
                <a:schemeClr val="tx1"/>
              </a:solidFill>
              <a:latin typeface="OmoType Std Black One" pitchFamily="2" charset="0"/>
            </a:endParaRPr>
          </a:p>
        </p:txBody>
      </p:sp>
      <p:sp>
        <p:nvSpPr>
          <p:cNvPr id="502" name="Google Shape;502;p40"/>
          <p:cNvSpPr txBox="1">
            <a:spLocks noGrp="1"/>
          </p:cNvSpPr>
          <p:nvPr>
            <p:ph type="body" idx="1"/>
          </p:nvPr>
        </p:nvSpPr>
        <p:spPr>
          <a:xfrm>
            <a:off x="2960584" y="288962"/>
            <a:ext cx="5948966" cy="17599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hr-HR" i="0" dirty="0">
                <a:solidFill>
                  <a:schemeClr val="tx1"/>
                </a:solidFill>
                <a:latin typeface="OmoType Std Book One" pitchFamily="2" charset="-18"/>
              </a:rPr>
              <a:t>Zahvaljujemo se Školskoj knjizi na dozvoli da koristimo dijelove udžbenika </a:t>
            </a:r>
            <a:r>
              <a:rPr lang="hr-HR" i="0" dirty="0" err="1">
                <a:solidFill>
                  <a:schemeClr val="tx1"/>
                </a:solidFill>
                <a:latin typeface="OmoType Std Book One" pitchFamily="2" charset="-18"/>
              </a:rPr>
              <a:t>Klio</a:t>
            </a:r>
            <a:r>
              <a:rPr lang="hr-HR" i="0" dirty="0">
                <a:solidFill>
                  <a:schemeClr val="tx1"/>
                </a:solidFill>
                <a:latin typeface="OmoType Std Book One" pitchFamily="2" charset="-18"/>
              </a:rPr>
              <a:t> 6.</a:t>
            </a:r>
          </a:p>
          <a:p>
            <a:pPr marL="0" indent="0">
              <a:buNone/>
            </a:pPr>
            <a:r>
              <a:rPr lang="hr-HR" i="0" dirty="0">
                <a:solidFill>
                  <a:schemeClr val="tx1"/>
                </a:solidFill>
                <a:latin typeface="OmoType Std Book One" pitchFamily="2" charset="-18"/>
              </a:rPr>
              <a:t>Predložak prezentacije je preuzet sa </a:t>
            </a:r>
            <a:r>
              <a:rPr lang="hr-HR" i="0" dirty="0" err="1">
                <a:solidFill>
                  <a:schemeClr val="tx1"/>
                </a:solidFill>
                <a:latin typeface="OmoType Std Book One" pitchFamily="2" charset="-18"/>
              </a:rPr>
              <a:t>SlidesCarnival</a:t>
            </a:r>
            <a:r>
              <a:rPr lang="hr-HR" i="0" dirty="0">
                <a:solidFill>
                  <a:schemeClr val="tx1"/>
                </a:solidFill>
                <a:latin typeface="OmoType Std Book One" pitchFamily="2" charset="-18"/>
              </a:rPr>
              <a:t>, a fotografije s </a:t>
            </a:r>
            <a:r>
              <a:rPr lang="hr-HR" i="0" dirty="0" err="1">
                <a:solidFill>
                  <a:schemeClr val="tx1"/>
                </a:solidFill>
                <a:latin typeface="OmoType Std Book One" pitchFamily="2" charset="-18"/>
              </a:rPr>
              <a:t>Unsplash</a:t>
            </a:r>
            <a:r>
              <a:rPr lang="hr-HR" i="0" dirty="0">
                <a:solidFill>
                  <a:schemeClr val="tx1"/>
                </a:solidFill>
                <a:latin typeface="OmoType Std Book One" pitchFamily="2" charset="-18"/>
              </a:rPr>
              <a:t> i </a:t>
            </a:r>
            <a:r>
              <a:rPr lang="hr-HR" i="0" dirty="0" err="1">
                <a:solidFill>
                  <a:schemeClr val="tx1"/>
                </a:solidFill>
                <a:latin typeface="OmoType Std Book One" pitchFamily="2" charset="-18"/>
              </a:rPr>
              <a:t>Freepik</a:t>
            </a:r>
            <a:r>
              <a:rPr lang="hr-HR" i="0" dirty="0">
                <a:solidFill>
                  <a:schemeClr val="tx1"/>
                </a:solidFill>
                <a:latin typeface="OmoType Std Book One" pitchFamily="2" charset="-18"/>
              </a:rPr>
              <a:t>.</a:t>
            </a:r>
          </a:p>
          <a:p>
            <a:pPr marL="0" indent="0">
              <a:buNone/>
            </a:pPr>
            <a:endParaRPr lang="hr-HR" i="0" dirty="0">
              <a:solidFill>
                <a:schemeClr val="tx1"/>
              </a:solidFill>
              <a:latin typeface="OmoType Std Book One" pitchFamily="2" charset="-18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niOkvir 6">
            <a:extLst>
              <a:ext uri="{FF2B5EF4-FFF2-40B4-BE49-F238E27FC236}">
                <a16:creationId xmlns:a16="http://schemas.microsoft.com/office/drawing/2014/main" id="{484FDF64-336D-4738-ACE0-785881DA1411}"/>
              </a:ext>
            </a:extLst>
          </p:cNvPr>
          <p:cNvSpPr txBox="1"/>
          <p:nvPr/>
        </p:nvSpPr>
        <p:spPr>
          <a:xfrm>
            <a:off x="2650065" y="228601"/>
            <a:ext cx="6366934" cy="5231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dirty="0">
                <a:latin typeface="OmoType Std Book One" pitchFamily="2" charset="-18"/>
              </a:rPr>
              <a:t>1. Hebrang Grgić, I., </a:t>
            </a:r>
            <a:r>
              <a:rPr lang="hr-HR" dirty="0" err="1">
                <a:latin typeface="OmoType Std Book One" pitchFamily="2" charset="-18"/>
              </a:rPr>
              <a:t>Ivanjko</a:t>
            </a:r>
            <a:r>
              <a:rPr lang="hr-HR" dirty="0">
                <a:latin typeface="OmoType Std Book One" pitchFamily="2" charset="-18"/>
              </a:rPr>
              <a:t>, T., </a:t>
            </a:r>
            <a:r>
              <a:rPr lang="hr-HR" dirty="0" err="1">
                <a:latin typeface="OmoType Std Book One" pitchFamily="2" charset="-18"/>
              </a:rPr>
              <a:t>Melinščak</a:t>
            </a:r>
            <a:r>
              <a:rPr lang="hr-HR" dirty="0">
                <a:latin typeface="OmoType Std Book One" pitchFamily="2" charset="-18"/>
              </a:rPr>
              <a:t> Zlodi, I., </a:t>
            </a:r>
            <a:r>
              <a:rPr lang="hr-HR" dirty="0" err="1">
                <a:latin typeface="OmoType Std Book One" pitchFamily="2" charset="-18"/>
              </a:rPr>
              <a:t>Mučnjak</a:t>
            </a:r>
            <a:r>
              <a:rPr lang="hr-HR" dirty="0">
                <a:latin typeface="OmoType Std Book One" pitchFamily="2" charset="-18"/>
              </a:rPr>
              <a:t>, D., (2022).  </a:t>
            </a:r>
            <a:r>
              <a:rPr lang="hr-HR" b="1" dirty="0">
                <a:latin typeface="OmoType Std Book One" pitchFamily="2" charset="-18"/>
              </a:rPr>
              <a:t>CARNET-ov priručnik: „Citiranje u digitalnom okruženju”. 2. izdanje. </a:t>
            </a:r>
            <a:endParaRPr lang="hr-HR" dirty="0">
              <a:latin typeface="OmoType Std Book One" pitchFamily="2" charset="-18"/>
            </a:endParaRPr>
          </a:p>
          <a:p>
            <a:pPr>
              <a:lnSpc>
                <a:spcPct val="150000"/>
              </a:lnSpc>
            </a:pPr>
            <a:r>
              <a:rPr lang="hr-HR" dirty="0">
                <a:latin typeface="OmoType Std Book One" pitchFamily="2" charset="-18"/>
              </a:rPr>
              <a:t>2. Car, Ž., </a:t>
            </a:r>
            <a:r>
              <a:rPr lang="hr-HR" dirty="0" err="1">
                <a:latin typeface="OmoType Std Book One" pitchFamily="2" charset="-18"/>
              </a:rPr>
              <a:t>Ivšac</a:t>
            </a:r>
            <a:r>
              <a:rPr lang="hr-HR" dirty="0">
                <a:latin typeface="OmoType Std Book One" pitchFamily="2" charset="-18"/>
              </a:rPr>
              <a:t> </a:t>
            </a:r>
            <a:r>
              <a:rPr lang="hr-HR" dirty="0" err="1">
                <a:latin typeface="OmoType Std Book One" pitchFamily="2" charset="-18"/>
              </a:rPr>
              <a:t>Pavliša</a:t>
            </a:r>
            <a:r>
              <a:rPr lang="hr-HR" dirty="0">
                <a:latin typeface="OmoType Std Book One" pitchFamily="2" charset="-18"/>
              </a:rPr>
              <a:t>, J., </a:t>
            </a:r>
            <a:r>
              <a:rPr lang="hr-HR" dirty="0" err="1">
                <a:latin typeface="OmoType Std Book One" pitchFamily="2" charset="-18"/>
              </a:rPr>
              <a:t>Rašan</a:t>
            </a:r>
            <a:r>
              <a:rPr lang="hr-HR" dirty="0">
                <a:latin typeface="OmoType Std Book One" pitchFamily="2" charset="-18"/>
              </a:rPr>
              <a:t>, I., (2018). </a:t>
            </a:r>
            <a:r>
              <a:rPr lang="hr-HR" b="1" dirty="0">
                <a:latin typeface="OmoType Std Book One" pitchFamily="2" charset="-18"/>
              </a:rPr>
              <a:t>CARNET-ov priručnik: „Digitalna tehnologija za potporu posebnim odgojno obrazovnim potrebama“.</a:t>
            </a:r>
            <a:r>
              <a:rPr lang="hr-HR" dirty="0">
                <a:latin typeface="OmoType Std Book One" pitchFamily="2" charset="-18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hr-HR" dirty="0">
                <a:latin typeface="OmoType Std Book One" pitchFamily="2" charset="-18"/>
              </a:rPr>
              <a:t>3. Bukovac, H., Miličić, I. (2020). </a:t>
            </a:r>
            <a:r>
              <a:rPr lang="hr-HR" b="1" dirty="0">
                <a:latin typeface="OmoType Std Book One" pitchFamily="2" charset="-18"/>
              </a:rPr>
              <a:t>CARNET-ov priručnik: „Osnove izrade multimedijskih sadržaja“. 2. izdanje.</a:t>
            </a:r>
            <a:r>
              <a:rPr lang="hr-HR" dirty="0">
                <a:latin typeface="OmoType Std Book One" pitchFamily="2" charset="-18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hr-HR" dirty="0">
                <a:latin typeface="OmoType Std Book One" pitchFamily="2" charset="-18"/>
              </a:rPr>
              <a:t>4. Vrdoljak, M., (2020). </a:t>
            </a:r>
            <a:r>
              <a:rPr lang="hr-HR" b="1" dirty="0">
                <a:latin typeface="OmoType Std Book One" pitchFamily="2" charset="-18"/>
              </a:rPr>
              <a:t>CARNET-ov priručnik: „Primjena digitalnih tehnologija u nastavi za učenike s posebnim odgojno-obrazovnim potrebama“ 2. izdanje. </a:t>
            </a:r>
          </a:p>
          <a:p>
            <a:pPr>
              <a:lnSpc>
                <a:spcPct val="150000"/>
              </a:lnSpc>
            </a:pPr>
            <a:endParaRPr lang="hr-HR" dirty="0">
              <a:latin typeface="OmoType Std Book One" pitchFamily="2" charset="-18"/>
            </a:endParaRPr>
          </a:p>
          <a:p>
            <a:pPr>
              <a:lnSpc>
                <a:spcPct val="150000"/>
              </a:lnSpc>
            </a:pPr>
            <a:r>
              <a:rPr lang="hr-HR" dirty="0">
                <a:latin typeface="OmoType Std Book One" pitchFamily="2" charset="-18"/>
              </a:rPr>
              <a:t>S danom 23.10.2022. svi priručnici su dostupni na</a:t>
            </a:r>
            <a:br>
              <a:rPr lang="hr-HR" dirty="0">
                <a:latin typeface="OmoType Std Book One" pitchFamily="2" charset="-18"/>
              </a:rPr>
            </a:br>
            <a:r>
              <a:rPr lang="hr-HR" dirty="0">
                <a:latin typeface="OmoType Std Book One" pitchFamily="2" charset="-18"/>
                <a:hlinkClick r:id="rId3"/>
              </a:rPr>
              <a:t>https://edutorij.e-skole.hr/share/page/site/e-skole-obrazovanje-korisnika/dashboard</a:t>
            </a:r>
            <a:r>
              <a:rPr lang="hr-HR" dirty="0">
                <a:latin typeface="OmoType Std Book One" pitchFamily="2" charset="-18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hr-HR" dirty="0">
                <a:latin typeface="OmoType Std Book One" pitchFamily="2" charset="-18"/>
              </a:rPr>
              <a:t> </a:t>
            </a:r>
          </a:p>
        </p:txBody>
      </p:sp>
      <p:sp>
        <p:nvSpPr>
          <p:cNvPr id="11" name="Google Shape;501;p40">
            <a:extLst>
              <a:ext uri="{FF2B5EF4-FFF2-40B4-BE49-F238E27FC236}">
                <a16:creationId xmlns:a16="http://schemas.microsoft.com/office/drawing/2014/main" id="{64783362-DAAC-40EB-BACE-8668F705C8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>
                <a:solidFill>
                  <a:schemeClr val="tx1"/>
                </a:solidFill>
                <a:latin typeface="OmoType Std Black One" pitchFamily="2" charset="0"/>
              </a:rPr>
              <a:t>Literatura</a:t>
            </a:r>
            <a:endParaRPr dirty="0">
              <a:solidFill>
                <a:schemeClr val="tx1"/>
              </a:solidFill>
              <a:latin typeface="OmoType Std Black One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42"/>
          <p:cNvSpPr txBox="1">
            <a:spLocks noGrp="1"/>
          </p:cNvSpPr>
          <p:nvPr>
            <p:ph type="ctrTitle"/>
          </p:nvPr>
        </p:nvSpPr>
        <p:spPr>
          <a:xfrm>
            <a:off x="232495" y="1235771"/>
            <a:ext cx="2138998" cy="367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1" dirty="0">
                <a:solidFill>
                  <a:schemeClr val="tx1"/>
                </a:solidFill>
                <a:latin typeface="OmoType Std Black One" pitchFamily="2" charset="0"/>
              </a:rPr>
              <a:t>1. UVOD</a:t>
            </a:r>
            <a:endParaRPr dirty="0">
              <a:solidFill>
                <a:schemeClr val="tx1"/>
              </a:solidFill>
              <a:latin typeface="OmoType Std Black One" pitchFamily="2" charset="0"/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029436CD-9E4A-4B8B-91FA-90C1E25EFB73}"/>
              </a:ext>
            </a:extLst>
          </p:cNvPr>
          <p:cNvSpPr txBox="1"/>
          <p:nvPr/>
        </p:nvSpPr>
        <p:spPr>
          <a:xfrm>
            <a:off x="2667000" y="4744494"/>
            <a:ext cx="6416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dirty="0">
                <a:solidFill>
                  <a:schemeClr val="bg1"/>
                </a:solidFill>
                <a:latin typeface="OmoType Std Book One" pitchFamily="2" charset="-18"/>
              </a:rPr>
              <a:t>IZVOR: </a:t>
            </a:r>
            <a:br>
              <a:rPr lang="hr-HR" sz="800" dirty="0">
                <a:solidFill>
                  <a:schemeClr val="bg1"/>
                </a:solidFill>
                <a:latin typeface="OmoType Std Book One" pitchFamily="2" charset="-18"/>
              </a:rPr>
            </a:br>
            <a:r>
              <a:rPr lang="hr-HR" sz="800" dirty="0">
                <a:solidFill>
                  <a:schemeClr val="bg1"/>
                </a:solidFill>
                <a:latin typeface="OmoType Std Book One" pitchFamily="2" charset="-18"/>
              </a:rPr>
              <a:t>https://www.slidescarnival.com/ulysses-free-presentation-template/1790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42"/>
          <p:cNvSpPr txBox="1">
            <a:spLocks noGrp="1"/>
          </p:cNvSpPr>
          <p:nvPr>
            <p:ph type="ctrTitle"/>
          </p:nvPr>
        </p:nvSpPr>
        <p:spPr>
          <a:xfrm>
            <a:off x="0" y="1314449"/>
            <a:ext cx="2641600" cy="367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b="1" dirty="0">
                <a:solidFill>
                  <a:schemeClr val="tx1"/>
                </a:solidFill>
                <a:latin typeface="OmoType Std Black One" pitchFamily="2" charset="0"/>
              </a:rPr>
              <a:t>7. VJEŽBA:</a:t>
            </a:r>
            <a:br>
              <a:rPr lang="hr-HR" sz="2000" b="1" dirty="0">
                <a:solidFill>
                  <a:schemeClr val="tx1"/>
                </a:solidFill>
                <a:latin typeface="OmoType Std Black One" pitchFamily="2" charset="0"/>
              </a:rPr>
            </a:br>
            <a:r>
              <a:rPr lang="hr-HR" sz="2000" b="1" dirty="0">
                <a:solidFill>
                  <a:schemeClr val="tx1"/>
                </a:solidFill>
                <a:latin typeface="OmoType Std Black One" pitchFamily="2" charset="0"/>
              </a:rPr>
              <a:t>   IZRADA </a:t>
            </a:r>
            <a:br>
              <a:rPr lang="hr-HR" sz="2000" b="1" dirty="0">
                <a:solidFill>
                  <a:schemeClr val="tx1"/>
                </a:solidFill>
                <a:latin typeface="OmoType Std Black One" pitchFamily="2" charset="0"/>
              </a:rPr>
            </a:br>
            <a:r>
              <a:rPr lang="hr-HR" sz="2000" b="1" dirty="0">
                <a:solidFill>
                  <a:schemeClr val="tx1"/>
                </a:solidFill>
                <a:latin typeface="OmoType Std Black One" pitchFamily="2" charset="0"/>
              </a:rPr>
              <a:t>   PRILAGOĐENOG </a:t>
            </a:r>
            <a:br>
              <a:rPr lang="hr-HR" sz="2000" b="1" dirty="0">
                <a:solidFill>
                  <a:schemeClr val="tx1"/>
                </a:solidFill>
                <a:latin typeface="OmoType Std Black One" pitchFamily="2" charset="0"/>
              </a:rPr>
            </a:br>
            <a:r>
              <a:rPr lang="hr-HR" sz="2000" b="1" dirty="0">
                <a:solidFill>
                  <a:schemeClr val="tx1"/>
                </a:solidFill>
                <a:latin typeface="OmoType Std Black One" pitchFamily="2" charset="0"/>
              </a:rPr>
              <a:t>   SADRŽAJA</a:t>
            </a:r>
            <a:endParaRPr dirty="0">
              <a:solidFill>
                <a:schemeClr val="tx1"/>
              </a:solidFill>
              <a:latin typeface="OmoType Std Black One" pitchFamily="2" charset="0"/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975176A3-BE83-4302-AC67-5193117FA607}"/>
              </a:ext>
            </a:extLst>
          </p:cNvPr>
          <p:cNvSpPr txBox="1"/>
          <p:nvPr/>
        </p:nvSpPr>
        <p:spPr>
          <a:xfrm>
            <a:off x="2641600" y="4530784"/>
            <a:ext cx="650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dirty="0">
                <a:latin typeface="OmoType Std Book One" pitchFamily="2" charset="-18"/>
              </a:rPr>
              <a:t>IZVOR: </a:t>
            </a:r>
            <a:br>
              <a:rPr lang="hr-HR" sz="800" dirty="0">
                <a:latin typeface="OmoType Std Book One" pitchFamily="2" charset="-18"/>
              </a:rPr>
            </a:br>
            <a:r>
              <a:rPr lang="hr-HR" sz="800" dirty="0">
                <a:latin typeface="OmoType Std Book One" pitchFamily="2" charset="-18"/>
              </a:rPr>
              <a:t>https://www.freepik.com/free-photo/group-diverse-people-having-business-meeting_2894621.htm#query=group-diverse-people-having-business-meeting&amp;position=0&amp;from_view=search&amp;track=sph</a:t>
            </a:r>
          </a:p>
        </p:txBody>
      </p:sp>
    </p:spTree>
    <p:extLst>
      <p:ext uri="{BB962C8B-B14F-4D97-AF65-F5344CB8AC3E}">
        <p14:creationId xmlns:p14="http://schemas.microsoft.com/office/powerpoint/2010/main" val="35392622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niOkvir 6">
            <a:extLst>
              <a:ext uri="{FF2B5EF4-FFF2-40B4-BE49-F238E27FC236}">
                <a16:creationId xmlns:a16="http://schemas.microsoft.com/office/drawing/2014/main" id="{484FDF64-336D-4738-ACE0-785881DA1411}"/>
              </a:ext>
            </a:extLst>
          </p:cNvPr>
          <p:cNvSpPr txBox="1"/>
          <p:nvPr/>
        </p:nvSpPr>
        <p:spPr>
          <a:xfrm>
            <a:off x="2650065" y="228601"/>
            <a:ext cx="6366934" cy="4262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dirty="0">
                <a:latin typeface="OmoType Std Book One" pitchFamily="2" charset="-18"/>
              </a:rPr>
              <a:t>Izvor materijala za prilagodbu:</a:t>
            </a:r>
            <a:br>
              <a:rPr lang="hr-HR" dirty="0">
                <a:latin typeface="OmoType Std Book One" pitchFamily="2" charset="-18"/>
              </a:rPr>
            </a:br>
            <a:r>
              <a:rPr lang="hr-HR" dirty="0" err="1">
                <a:latin typeface="OmoType Std Book One" pitchFamily="2" charset="-18"/>
              </a:rPr>
              <a:t>Brdal</a:t>
            </a:r>
            <a:r>
              <a:rPr lang="hr-HR" dirty="0">
                <a:latin typeface="OmoType Std Book One" pitchFamily="2" charset="-18"/>
              </a:rPr>
              <a:t>, Ž., Madunić </a:t>
            </a:r>
            <a:r>
              <a:rPr lang="hr-HR" dirty="0" err="1">
                <a:latin typeface="OmoType Std Book One" pitchFamily="2" charset="-18"/>
              </a:rPr>
              <a:t>Kaniški</a:t>
            </a:r>
            <a:r>
              <a:rPr lang="hr-HR" dirty="0">
                <a:latin typeface="OmoType Std Book One" pitchFamily="2" charset="-18"/>
              </a:rPr>
              <a:t>, M., Rajković, T., (2020.). </a:t>
            </a:r>
            <a:r>
              <a:rPr lang="hr-HR" dirty="0" err="1">
                <a:latin typeface="OmoType Std Book One" pitchFamily="2" charset="-18"/>
              </a:rPr>
              <a:t>Klio</a:t>
            </a:r>
            <a:r>
              <a:rPr lang="hr-HR" dirty="0">
                <a:latin typeface="OmoType Std Book One" pitchFamily="2" charset="-18"/>
              </a:rPr>
              <a:t> 6, udžbenik za 6. razred osnovne škole, Zagreb: Školska knjiga</a:t>
            </a:r>
            <a:br>
              <a:rPr lang="hr-HR" dirty="0">
                <a:latin typeface="OmoType Std Book One" pitchFamily="2" charset="-18"/>
              </a:rPr>
            </a:br>
            <a:br>
              <a:rPr lang="hr-HR" dirty="0">
                <a:latin typeface="OmoType Std Book One" pitchFamily="2" charset="-18"/>
              </a:rPr>
            </a:br>
            <a:r>
              <a:rPr lang="hr-HR" dirty="0">
                <a:latin typeface="OmoType Std Book One" pitchFamily="2" charset="-18"/>
              </a:rPr>
              <a:t>Izdavač odobrio upotrebu dijelova udžbenika u svrhu edukacije.</a:t>
            </a:r>
          </a:p>
          <a:p>
            <a:pPr>
              <a:lnSpc>
                <a:spcPct val="150000"/>
              </a:lnSpc>
            </a:pPr>
            <a:endParaRPr lang="hr-HR" dirty="0">
              <a:latin typeface="OmoType Std Book One" pitchFamily="2" charset="-18"/>
            </a:endParaRPr>
          </a:p>
          <a:p>
            <a:pPr>
              <a:lnSpc>
                <a:spcPct val="150000"/>
              </a:lnSpc>
            </a:pPr>
            <a:r>
              <a:rPr lang="hr-HR" dirty="0">
                <a:latin typeface="OmoType Std Black One" pitchFamily="2" charset="0"/>
              </a:rPr>
              <a:t>Zadatak vježbe:</a:t>
            </a:r>
            <a:br>
              <a:rPr lang="hr-HR" dirty="0">
                <a:latin typeface="OmoType Std Book One" pitchFamily="2" charset="-18"/>
              </a:rPr>
            </a:br>
            <a:br>
              <a:rPr lang="hr-HR" dirty="0">
                <a:latin typeface="OmoType Std Book One" pitchFamily="2" charset="-18"/>
              </a:rPr>
            </a:br>
            <a:r>
              <a:rPr lang="hr-HR" dirty="0">
                <a:latin typeface="OmoType Std Book One" pitchFamily="2" charset="-18"/>
              </a:rPr>
              <a:t>Prilagoditi dijelove udžbenika </a:t>
            </a:r>
            <a:r>
              <a:rPr lang="hr-HR" dirty="0" err="1">
                <a:latin typeface="OmoType Std Book One" pitchFamily="2" charset="-18"/>
              </a:rPr>
              <a:t>Klio</a:t>
            </a:r>
            <a:r>
              <a:rPr lang="hr-HR" dirty="0">
                <a:latin typeface="OmoType Std Book One" pitchFamily="2" charset="-18"/>
              </a:rPr>
              <a:t> 6 uz pomoć i prateći upute</a:t>
            </a:r>
            <a:br>
              <a:rPr lang="hr-HR" dirty="0">
                <a:latin typeface="OmoType Std Book One" pitchFamily="2" charset="-18"/>
              </a:rPr>
            </a:br>
            <a:br>
              <a:rPr lang="hr-HR" dirty="0">
                <a:latin typeface="OmoType Std Book One" pitchFamily="2" charset="-18"/>
              </a:rPr>
            </a:br>
            <a:r>
              <a:rPr lang="hr-HR" dirty="0">
                <a:latin typeface="OmoType Std Book One" pitchFamily="2" charset="-18"/>
              </a:rPr>
              <a:t>Preuzimanje materijala:</a:t>
            </a:r>
            <a:br>
              <a:rPr lang="hr-HR" dirty="0">
                <a:latin typeface="OmoType Std Book One" pitchFamily="2" charset="-18"/>
              </a:rPr>
            </a:br>
            <a:r>
              <a:rPr lang="hr-HR" dirty="0">
                <a:latin typeface="OmoType Std Book One" pitchFamily="2" charset="-18"/>
                <a:hlinkClick r:id="rId3"/>
              </a:rPr>
              <a:t>https://bit.ly/CUC_2022</a:t>
            </a:r>
            <a:r>
              <a:rPr lang="hr-HR" dirty="0">
                <a:latin typeface="OmoType Std Book One" pitchFamily="2" charset="-18"/>
              </a:rPr>
              <a:t> </a:t>
            </a:r>
            <a:br>
              <a:rPr lang="hr-HR" dirty="0">
                <a:latin typeface="OmoType Std Book One" pitchFamily="2" charset="-18"/>
              </a:rPr>
            </a:br>
            <a:endParaRPr lang="hr-HR" dirty="0">
              <a:latin typeface="OmoType Std Book One" pitchFamily="2" charset="-18"/>
            </a:endParaRPr>
          </a:p>
        </p:txBody>
      </p:sp>
      <p:sp>
        <p:nvSpPr>
          <p:cNvPr id="11" name="Google Shape;501;p40">
            <a:extLst>
              <a:ext uri="{FF2B5EF4-FFF2-40B4-BE49-F238E27FC236}">
                <a16:creationId xmlns:a16="http://schemas.microsoft.com/office/drawing/2014/main" id="{64783362-DAAC-40EB-BACE-8668F705C8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>
                <a:solidFill>
                  <a:schemeClr val="tx1"/>
                </a:solidFill>
                <a:latin typeface="OmoType Std Black One" pitchFamily="2" charset="0"/>
              </a:rPr>
              <a:t>Zadatak</a:t>
            </a:r>
            <a:endParaRPr dirty="0">
              <a:solidFill>
                <a:schemeClr val="tx1"/>
              </a:solidFill>
              <a:latin typeface="OmoType Std Black On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3515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9"/>
          <p:cNvSpPr txBox="1">
            <a:spLocks noGrp="1"/>
          </p:cNvSpPr>
          <p:nvPr>
            <p:ph type="title"/>
          </p:nvPr>
        </p:nvSpPr>
        <p:spPr>
          <a:xfrm>
            <a:off x="458084" y="520700"/>
            <a:ext cx="3923415" cy="97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>
                <a:solidFill>
                  <a:schemeClr val="tx1"/>
                </a:solidFill>
                <a:latin typeface="OmoType Std Black One" pitchFamily="2" charset="0"/>
              </a:rPr>
              <a:t>Hvala na sudjelovanju!</a:t>
            </a:r>
            <a:endParaRPr dirty="0">
              <a:solidFill>
                <a:schemeClr val="tx1"/>
              </a:solidFill>
              <a:latin typeface="OmoType Std Black One" pitchFamily="2" charset="0"/>
            </a:endParaRPr>
          </a:p>
        </p:txBody>
      </p:sp>
      <p:sp>
        <p:nvSpPr>
          <p:cNvPr id="493" name="Google Shape;493;p39"/>
          <p:cNvSpPr txBox="1">
            <a:spLocks noGrp="1"/>
          </p:cNvSpPr>
          <p:nvPr>
            <p:ph type="body" idx="1"/>
          </p:nvPr>
        </p:nvSpPr>
        <p:spPr>
          <a:xfrm>
            <a:off x="458084" y="1526020"/>
            <a:ext cx="3671956" cy="33888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hr-HR" sz="1800" dirty="0">
                <a:solidFill>
                  <a:schemeClr val="tx1"/>
                </a:solidFill>
                <a:latin typeface="OmoType Std Book One" pitchFamily="2" charset="-18"/>
              </a:rPr>
              <a:t>Ako imate dodatnih pitanja ili komentara možete nas kontaktirati:</a:t>
            </a:r>
            <a:br>
              <a:rPr lang="hr-HR" sz="1800" dirty="0">
                <a:solidFill>
                  <a:schemeClr val="tx1"/>
                </a:solidFill>
                <a:latin typeface="OmoType Std Book One" pitchFamily="2" charset="-18"/>
              </a:rPr>
            </a:br>
            <a:endParaRPr sz="1800" dirty="0">
              <a:solidFill>
                <a:schemeClr val="tx1"/>
              </a:solidFill>
              <a:latin typeface="OmoType Std Book One" pitchFamily="2" charset="-18"/>
            </a:endParaRPr>
          </a:p>
          <a:p>
            <a:pPr lvl="0">
              <a:lnSpc>
                <a:spcPct val="150000"/>
              </a:lnSpc>
            </a:pPr>
            <a:r>
              <a:rPr lang="hr-HR" sz="1800" dirty="0">
                <a:solidFill>
                  <a:schemeClr val="tx1"/>
                </a:solidFill>
                <a:latin typeface="OmoType Std Book One" pitchFamily="2" charset="-18"/>
              </a:rPr>
              <a:t>https://coovinkobek.hr/</a:t>
            </a:r>
          </a:p>
          <a:p>
            <a:pPr lvl="0">
              <a:lnSpc>
                <a:spcPct val="150000"/>
              </a:lnSpc>
            </a:pPr>
            <a:r>
              <a:rPr lang="hr-HR" sz="1800" dirty="0">
                <a:solidFill>
                  <a:schemeClr val="tx1"/>
                </a:solidFill>
                <a:latin typeface="OmoType Std Book One" pitchFamily="2" charset="-18"/>
              </a:rPr>
              <a:t>mirko.milak@skole.hr </a:t>
            </a:r>
            <a:endParaRPr sz="1800" dirty="0">
              <a:solidFill>
                <a:schemeClr val="tx1"/>
              </a:solidFill>
              <a:latin typeface="OmoType Std Book One" pitchFamily="2" charset="-18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SzPts val="1200"/>
              <a:buChar char="▪"/>
            </a:pPr>
            <a:r>
              <a:rPr lang="hr-HR" sz="1800" dirty="0">
                <a:solidFill>
                  <a:schemeClr val="tx1"/>
                </a:solidFill>
                <a:latin typeface="OmoType Std Book One" pitchFamily="2" charset="-18"/>
              </a:rPr>
              <a:t>maja.kevic@skole.hr</a:t>
            </a:r>
            <a:endParaRPr sz="1800" dirty="0">
              <a:solidFill>
                <a:schemeClr val="tx1"/>
              </a:solidFill>
              <a:latin typeface="OmoType Std Book One" pitchFamily="2" charset="-18"/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44CDBA88-A026-4870-8018-165BF6F7206E}"/>
              </a:ext>
            </a:extLst>
          </p:cNvPr>
          <p:cNvSpPr txBox="1"/>
          <p:nvPr/>
        </p:nvSpPr>
        <p:spPr>
          <a:xfrm>
            <a:off x="4572000" y="4558725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dirty="0">
                <a:latin typeface="OmoType Std Book One" pitchFamily="2" charset="-18"/>
              </a:rPr>
              <a:t>IZVOR: </a:t>
            </a:r>
            <a:br>
              <a:rPr lang="hr-HR" sz="800" dirty="0">
                <a:latin typeface="OmoType Std Book One" pitchFamily="2" charset="-18"/>
              </a:rPr>
            </a:br>
            <a:r>
              <a:rPr lang="hr-HR" sz="800" dirty="0">
                <a:latin typeface="OmoType Std Book One" pitchFamily="2" charset="-18"/>
              </a:rPr>
              <a:t>https://www.freepik.com/free-photo/boy-desk-with-cat-reading_7150694.htm#query=boy-desk-with-cat-reading&amp;position=0&amp;from_view=search&amp;track=sph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0"/>
          <p:cNvSpPr txBox="1">
            <a:spLocks noGrp="1"/>
          </p:cNvSpPr>
          <p:nvPr>
            <p:ph type="title"/>
          </p:nvPr>
        </p:nvSpPr>
        <p:spPr>
          <a:xfrm>
            <a:off x="68080" y="51220"/>
            <a:ext cx="2046300" cy="7262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>
                <a:solidFill>
                  <a:schemeClr val="tx1"/>
                </a:solidFill>
                <a:latin typeface="OmoType Std Black One" pitchFamily="2" charset="0"/>
              </a:rPr>
              <a:t>O nama:</a:t>
            </a:r>
            <a:endParaRPr dirty="0">
              <a:solidFill>
                <a:schemeClr val="tx1"/>
              </a:solidFill>
              <a:latin typeface="OmoType Std Black One" pitchFamily="2" charset="0"/>
            </a:endParaRP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A443DDD2-CA9C-44C1-BB46-64D8A4B86CF8}"/>
              </a:ext>
            </a:extLst>
          </p:cNvPr>
          <p:cNvSpPr txBox="1"/>
          <p:nvPr/>
        </p:nvSpPr>
        <p:spPr>
          <a:xfrm>
            <a:off x="4080973" y="224830"/>
            <a:ext cx="49411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800" dirty="0">
                <a:latin typeface="OmoType Std Medium One" pitchFamily="2" charset="-18"/>
              </a:rPr>
              <a:t>Centar za odgoj i obrazovanje</a:t>
            </a:r>
            <a:br>
              <a:rPr lang="hr-HR" sz="1800" dirty="0">
                <a:latin typeface="OmoType Std Medium One" pitchFamily="2" charset="-18"/>
              </a:rPr>
            </a:br>
            <a:r>
              <a:rPr lang="hr-HR" sz="1800" dirty="0">
                <a:latin typeface="OmoType Std Medium One" pitchFamily="2" charset="-18"/>
              </a:rPr>
              <a:t> „Vinko Bek”</a:t>
            </a:r>
          </a:p>
          <a:p>
            <a:pPr algn="ctr"/>
            <a:endParaRPr lang="hr-HR" sz="1800" dirty="0">
              <a:latin typeface="OmoType Std Medium One" pitchFamily="2" charset="-18"/>
            </a:endParaRPr>
          </a:p>
          <a:p>
            <a:r>
              <a:rPr lang="hr-HR" dirty="0">
                <a:latin typeface="OmoType Std Medium One" pitchFamily="2" charset="-18"/>
              </a:rPr>
              <a:t>ustanova socijalne skrbi koja radi s osobama</a:t>
            </a:r>
            <a:br>
              <a:rPr lang="hr-HR" dirty="0">
                <a:latin typeface="OmoType Std Medium One" pitchFamily="2" charset="-18"/>
              </a:rPr>
            </a:br>
            <a:r>
              <a:rPr lang="hr-HR" dirty="0">
                <a:latin typeface="OmoType Std Medium One" pitchFamily="2" charset="-18"/>
              </a:rPr>
              <a:t>oštećena vida</a:t>
            </a:r>
          </a:p>
          <a:p>
            <a:endParaRPr lang="hr-HR" dirty="0">
              <a:latin typeface="OmoType Std Medium One" pitchFamily="2" charset="-18"/>
              <a:cs typeface="Arial" panose="020B0604020202020204" pitchFamily="34" charset="0"/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705AA674-4EF9-4ED8-B1E6-8F11C4054177}"/>
              </a:ext>
            </a:extLst>
          </p:cNvPr>
          <p:cNvSpPr txBox="1"/>
          <p:nvPr/>
        </p:nvSpPr>
        <p:spPr>
          <a:xfrm>
            <a:off x="2731191" y="1887919"/>
            <a:ext cx="1694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OmoType Std Black One" pitchFamily="2" charset="0"/>
              </a:rPr>
              <a:t>Maja</a:t>
            </a:r>
          </a:p>
        </p:txBody>
      </p:sp>
      <p:sp>
        <p:nvSpPr>
          <p:cNvPr id="22" name="TekstniOkvir 21">
            <a:extLst>
              <a:ext uri="{FF2B5EF4-FFF2-40B4-BE49-F238E27FC236}">
                <a16:creationId xmlns:a16="http://schemas.microsoft.com/office/drawing/2014/main" id="{0C663F22-C801-458D-85F5-A93CF665D8D4}"/>
              </a:ext>
            </a:extLst>
          </p:cNvPr>
          <p:cNvSpPr txBox="1"/>
          <p:nvPr/>
        </p:nvSpPr>
        <p:spPr>
          <a:xfrm>
            <a:off x="5524360" y="1887918"/>
            <a:ext cx="1694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2400" dirty="0">
                <a:latin typeface="OmoType Std Black One" pitchFamily="2" charset="0"/>
              </a:rPr>
              <a:t>Mirko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C7A41DCF-1BC4-4E02-80D1-9DFBB2373334}"/>
              </a:ext>
            </a:extLst>
          </p:cNvPr>
          <p:cNvSpPr txBox="1"/>
          <p:nvPr/>
        </p:nvSpPr>
        <p:spPr>
          <a:xfrm>
            <a:off x="2592704" y="2277626"/>
            <a:ext cx="322135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r-HR" dirty="0">
                <a:latin typeface="OmoType Std Medium One" pitchFamily="2" charset="-18"/>
              </a:rPr>
              <a:t>edukacijski rehabilitator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r-HR" dirty="0">
                <a:latin typeface="OmoType Std Medium One" pitchFamily="2" charset="-18"/>
              </a:rPr>
              <a:t>vježbe vida, svakodnevne vještine i obuka na Brailleovom pismu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r-HR" dirty="0">
                <a:latin typeface="OmoType Std Medium One" pitchFamily="2" charset="-18"/>
              </a:rPr>
              <a:t>procjena potrebnih prilagodbi</a:t>
            </a:r>
          </a:p>
          <a:p>
            <a:r>
              <a:rPr lang="hr-HR" dirty="0">
                <a:latin typeface="OmoType Std Medium One" pitchFamily="2" charset="-18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>
              <a:latin typeface="OmoType Std Medium One" pitchFamily="2" charset="-1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>
              <a:latin typeface="OmoType Std Medium One" pitchFamily="2" charset="-18"/>
            </a:endParaRPr>
          </a:p>
        </p:txBody>
      </p:sp>
      <p:sp>
        <p:nvSpPr>
          <p:cNvPr id="24" name="TekstniOkvir 23">
            <a:extLst>
              <a:ext uri="{FF2B5EF4-FFF2-40B4-BE49-F238E27FC236}">
                <a16:creationId xmlns:a16="http://schemas.microsoft.com/office/drawing/2014/main" id="{1D611957-D42E-4337-80EF-E045B98E1C0D}"/>
              </a:ext>
            </a:extLst>
          </p:cNvPr>
          <p:cNvSpPr txBox="1"/>
          <p:nvPr/>
        </p:nvSpPr>
        <p:spPr>
          <a:xfrm>
            <a:off x="5861051" y="2277626"/>
            <a:ext cx="316103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r-HR" dirty="0">
                <a:latin typeface="OmoType Std Medium One" pitchFamily="2" charset="-18"/>
              </a:rPr>
              <a:t>profesor povijesti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OmoType Std Medium One" pitchFamily="2" charset="-18"/>
              </a:rPr>
              <a:t>tiflotehnička obuka korisnika za rad na računalu </a:t>
            </a:r>
            <a:endParaRPr lang="hr-HR" dirty="0">
              <a:latin typeface="OmoType Std Medium One" pitchFamily="2" charset="-18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r-HR" dirty="0">
                <a:latin typeface="OmoType Std Medium One" pitchFamily="2" charset="-18"/>
              </a:rPr>
              <a:t>specijaliziran za digitalizaciju i prilagodbu nastavnih materijala</a:t>
            </a:r>
          </a:p>
          <a:p>
            <a:r>
              <a:rPr lang="hr-HR" dirty="0">
                <a:latin typeface="OmoType Std Medium One" pitchFamily="2" charset="-18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>
              <a:latin typeface="OmoType Std Medium One" pitchFamily="2" charset="-1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>
              <a:latin typeface="OmoType Std Medium One" pitchFamily="2" charset="-18"/>
            </a:endParaRP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04F4CF49-53ED-48B9-B6C9-A5BE6EBDAB4A}"/>
              </a:ext>
            </a:extLst>
          </p:cNvPr>
          <p:cNvGrpSpPr/>
          <p:nvPr/>
        </p:nvGrpSpPr>
        <p:grpSpPr>
          <a:xfrm>
            <a:off x="2731191" y="146922"/>
            <a:ext cx="1143000" cy="1143000"/>
            <a:chOff x="2137036" y="1282302"/>
            <a:chExt cx="1143000" cy="1143000"/>
          </a:xfrm>
        </p:grpSpPr>
        <p:sp>
          <p:nvSpPr>
            <p:cNvPr id="11" name="Elipsa 10">
              <a:extLst>
                <a:ext uri="{FF2B5EF4-FFF2-40B4-BE49-F238E27FC236}">
                  <a16:creationId xmlns:a16="http://schemas.microsoft.com/office/drawing/2014/main" id="{36337DCF-CB1E-473B-BC4F-3F40F75722F9}"/>
                </a:ext>
              </a:extLst>
            </p:cNvPr>
            <p:cNvSpPr/>
            <p:nvPr/>
          </p:nvSpPr>
          <p:spPr>
            <a:xfrm>
              <a:off x="2137036" y="1282302"/>
              <a:ext cx="1143000" cy="1143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pic>
          <p:nvPicPr>
            <p:cNvPr id="17" name="Slika 16">
              <a:extLst>
                <a:ext uri="{FF2B5EF4-FFF2-40B4-BE49-F238E27FC236}">
                  <a16:creationId xmlns:a16="http://schemas.microsoft.com/office/drawing/2014/main" id="{FEC5AAA9-8677-48D4-8592-5DC1CDBAC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3818" y="1602187"/>
              <a:ext cx="729436" cy="503229"/>
            </a:xfrm>
            <a:prstGeom prst="rect">
              <a:avLst/>
            </a:prstGeom>
          </p:spPr>
        </p:pic>
      </p:grp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id="{69B8921A-03AC-4C1F-B743-23A667BAB246}"/>
              </a:ext>
            </a:extLst>
          </p:cNvPr>
          <p:cNvCxnSpPr>
            <a:cxnSpLocks/>
          </p:cNvCxnSpPr>
          <p:nvPr/>
        </p:nvCxnSpPr>
        <p:spPr>
          <a:xfrm>
            <a:off x="5814060" y="1660796"/>
            <a:ext cx="0" cy="33532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Grafika 57" descr="Soba za sastanke">
            <a:extLst>
              <a:ext uri="{FF2B5EF4-FFF2-40B4-BE49-F238E27FC236}">
                <a16:creationId xmlns:a16="http://schemas.microsoft.com/office/drawing/2014/main" id="{104CB797-E4BA-49F2-93AC-6D33ACA529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1806" y="3008332"/>
            <a:ext cx="1862574" cy="186257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3"/>
          <p:cNvSpPr txBox="1">
            <a:spLocks noGrp="1"/>
          </p:cNvSpPr>
          <p:nvPr>
            <p:ph type="ctrTitle" idx="4294967295"/>
          </p:nvPr>
        </p:nvSpPr>
        <p:spPr>
          <a:xfrm>
            <a:off x="204371" y="204968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4000" b="1" dirty="0">
                <a:solidFill>
                  <a:schemeClr val="tx1"/>
                </a:solidFill>
                <a:latin typeface="OmoType Std Black One" pitchFamily="2" charset="0"/>
              </a:rPr>
              <a:t>Cilj radionice:</a:t>
            </a:r>
            <a:endParaRPr sz="4000" b="1" dirty="0">
              <a:solidFill>
                <a:schemeClr val="tx1"/>
              </a:solidFill>
              <a:latin typeface="OmoType Std Black One" pitchFamily="2" charset="0"/>
            </a:endParaRPr>
          </a:p>
        </p:txBody>
      </p:sp>
      <p:sp>
        <p:nvSpPr>
          <p:cNvPr id="162" name="Google Shape;162;p23"/>
          <p:cNvSpPr txBox="1">
            <a:spLocks noGrp="1"/>
          </p:cNvSpPr>
          <p:nvPr>
            <p:ph type="subTitle" idx="4294967295"/>
          </p:nvPr>
        </p:nvSpPr>
        <p:spPr>
          <a:xfrm>
            <a:off x="650744" y="3423928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hr-HR" sz="1800" dirty="0">
                <a:solidFill>
                  <a:schemeClr val="tx1"/>
                </a:solidFill>
                <a:latin typeface="OmoType Std Medium One" pitchFamily="2" charset="-18"/>
              </a:rPr>
              <a:t>obučiti sudionike odgojno-obrazovnog procesa o prilagodbi nastavnih sadržaja učenicima s posebnim odgojno-obrazovnim potrebama i odabiru odgovarajućih alata </a:t>
            </a:r>
            <a:endParaRPr sz="1800" dirty="0">
              <a:solidFill>
                <a:schemeClr val="tx1"/>
              </a:solidFill>
              <a:latin typeface="OmoType Std Medium One" pitchFamily="2" charset="-18"/>
            </a:endParaRPr>
          </a:p>
        </p:txBody>
      </p:sp>
      <p:grpSp>
        <p:nvGrpSpPr>
          <p:cNvPr id="163" name="Google Shape;163;p23"/>
          <p:cNvGrpSpPr/>
          <p:nvPr/>
        </p:nvGrpSpPr>
        <p:grpSpPr>
          <a:xfrm>
            <a:off x="6791059" y="345962"/>
            <a:ext cx="1590883" cy="1590858"/>
            <a:chOff x="6643075" y="3664250"/>
            <a:chExt cx="407950" cy="407975"/>
          </a:xfrm>
        </p:grpSpPr>
        <p:sp>
          <p:nvSpPr>
            <p:cNvPr id="164" name="Google Shape;164;p23"/>
            <p:cNvSpPr/>
            <p:nvPr/>
          </p:nvSpPr>
          <p:spPr>
            <a:xfrm>
              <a:off x="6794075" y="3815250"/>
              <a:ext cx="211300" cy="211300"/>
            </a:xfrm>
            <a:custGeom>
              <a:avLst/>
              <a:gdLst/>
              <a:ahLst/>
              <a:cxnLst/>
              <a:rect l="l" t="t" r="r" b="b"/>
              <a:pathLst>
                <a:path w="8452" h="8452" fill="none" extrusionOk="0">
                  <a:moveTo>
                    <a:pt x="0" y="8135"/>
                  </a:moveTo>
                  <a:lnTo>
                    <a:pt x="0" y="8135"/>
                  </a:lnTo>
                  <a:lnTo>
                    <a:pt x="438" y="8257"/>
                  </a:lnTo>
                  <a:lnTo>
                    <a:pt x="852" y="8354"/>
                  </a:lnTo>
                  <a:lnTo>
                    <a:pt x="1291" y="8403"/>
                  </a:lnTo>
                  <a:lnTo>
                    <a:pt x="1729" y="8452"/>
                  </a:lnTo>
                  <a:lnTo>
                    <a:pt x="2168" y="8452"/>
                  </a:lnTo>
                  <a:lnTo>
                    <a:pt x="2606" y="8427"/>
                  </a:lnTo>
                  <a:lnTo>
                    <a:pt x="3020" y="8378"/>
                  </a:lnTo>
                  <a:lnTo>
                    <a:pt x="3458" y="8281"/>
                  </a:lnTo>
                  <a:lnTo>
                    <a:pt x="3872" y="8184"/>
                  </a:lnTo>
                  <a:lnTo>
                    <a:pt x="4311" y="8037"/>
                  </a:lnTo>
                  <a:lnTo>
                    <a:pt x="4701" y="7867"/>
                  </a:lnTo>
                  <a:lnTo>
                    <a:pt x="5115" y="7672"/>
                  </a:lnTo>
                  <a:lnTo>
                    <a:pt x="5504" y="7429"/>
                  </a:lnTo>
                  <a:lnTo>
                    <a:pt x="5870" y="7185"/>
                  </a:lnTo>
                  <a:lnTo>
                    <a:pt x="6235" y="6893"/>
                  </a:lnTo>
                  <a:lnTo>
                    <a:pt x="6576" y="6576"/>
                  </a:lnTo>
                  <a:lnTo>
                    <a:pt x="6576" y="6576"/>
                  </a:lnTo>
                  <a:lnTo>
                    <a:pt x="6892" y="6235"/>
                  </a:lnTo>
                  <a:lnTo>
                    <a:pt x="7185" y="5870"/>
                  </a:lnTo>
                  <a:lnTo>
                    <a:pt x="7428" y="5505"/>
                  </a:lnTo>
                  <a:lnTo>
                    <a:pt x="7672" y="5115"/>
                  </a:lnTo>
                  <a:lnTo>
                    <a:pt x="7867" y="4701"/>
                  </a:lnTo>
                  <a:lnTo>
                    <a:pt x="8037" y="4311"/>
                  </a:lnTo>
                  <a:lnTo>
                    <a:pt x="8183" y="3873"/>
                  </a:lnTo>
                  <a:lnTo>
                    <a:pt x="8281" y="3459"/>
                  </a:lnTo>
                  <a:lnTo>
                    <a:pt x="8378" y="3020"/>
                  </a:lnTo>
                  <a:lnTo>
                    <a:pt x="8427" y="2606"/>
                  </a:lnTo>
                  <a:lnTo>
                    <a:pt x="8451" y="2168"/>
                  </a:lnTo>
                  <a:lnTo>
                    <a:pt x="8451" y="1730"/>
                  </a:lnTo>
                  <a:lnTo>
                    <a:pt x="8402" y="1291"/>
                  </a:lnTo>
                  <a:lnTo>
                    <a:pt x="8354" y="853"/>
                  </a:lnTo>
                  <a:lnTo>
                    <a:pt x="8256" y="439"/>
                  </a:lnTo>
                  <a:lnTo>
                    <a:pt x="8135" y="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3"/>
            <p:cNvSpPr/>
            <p:nvPr/>
          </p:nvSpPr>
          <p:spPr>
            <a:xfrm>
              <a:off x="6643075" y="3664250"/>
              <a:ext cx="407950" cy="407975"/>
            </a:xfrm>
            <a:custGeom>
              <a:avLst/>
              <a:gdLst/>
              <a:ahLst/>
              <a:cxnLst/>
              <a:rect l="l" t="t" r="r" b="b"/>
              <a:pathLst>
                <a:path w="16318" h="16319" fill="none" extrusionOk="0">
                  <a:moveTo>
                    <a:pt x="16074" y="244"/>
                  </a:moveTo>
                  <a:lnTo>
                    <a:pt x="16074" y="244"/>
                  </a:lnTo>
                  <a:lnTo>
                    <a:pt x="15928" y="122"/>
                  </a:lnTo>
                  <a:lnTo>
                    <a:pt x="15758" y="49"/>
                  </a:lnTo>
                  <a:lnTo>
                    <a:pt x="15538" y="0"/>
                  </a:lnTo>
                  <a:lnTo>
                    <a:pt x="15319" y="0"/>
                  </a:lnTo>
                  <a:lnTo>
                    <a:pt x="15051" y="25"/>
                  </a:lnTo>
                  <a:lnTo>
                    <a:pt x="14759" y="73"/>
                  </a:lnTo>
                  <a:lnTo>
                    <a:pt x="14442" y="171"/>
                  </a:lnTo>
                  <a:lnTo>
                    <a:pt x="14102" y="293"/>
                  </a:lnTo>
                  <a:lnTo>
                    <a:pt x="13736" y="439"/>
                  </a:lnTo>
                  <a:lnTo>
                    <a:pt x="13347" y="609"/>
                  </a:lnTo>
                  <a:lnTo>
                    <a:pt x="12957" y="828"/>
                  </a:lnTo>
                  <a:lnTo>
                    <a:pt x="12543" y="1048"/>
                  </a:lnTo>
                  <a:lnTo>
                    <a:pt x="11666" y="1608"/>
                  </a:lnTo>
                  <a:lnTo>
                    <a:pt x="10716" y="2265"/>
                  </a:lnTo>
                  <a:lnTo>
                    <a:pt x="10716" y="2265"/>
                  </a:lnTo>
                  <a:lnTo>
                    <a:pt x="10278" y="2095"/>
                  </a:lnTo>
                  <a:lnTo>
                    <a:pt x="9815" y="1949"/>
                  </a:lnTo>
                  <a:lnTo>
                    <a:pt x="9352" y="1851"/>
                  </a:lnTo>
                  <a:lnTo>
                    <a:pt x="8890" y="1778"/>
                  </a:lnTo>
                  <a:lnTo>
                    <a:pt x="8427" y="1730"/>
                  </a:lnTo>
                  <a:lnTo>
                    <a:pt x="7940" y="1730"/>
                  </a:lnTo>
                  <a:lnTo>
                    <a:pt x="7477" y="1778"/>
                  </a:lnTo>
                  <a:lnTo>
                    <a:pt x="7014" y="1827"/>
                  </a:lnTo>
                  <a:lnTo>
                    <a:pt x="6551" y="1924"/>
                  </a:lnTo>
                  <a:lnTo>
                    <a:pt x="6089" y="2070"/>
                  </a:lnTo>
                  <a:lnTo>
                    <a:pt x="5650" y="2241"/>
                  </a:lnTo>
                  <a:lnTo>
                    <a:pt x="5212" y="2436"/>
                  </a:lnTo>
                  <a:lnTo>
                    <a:pt x="4774" y="2679"/>
                  </a:lnTo>
                  <a:lnTo>
                    <a:pt x="4384" y="2972"/>
                  </a:lnTo>
                  <a:lnTo>
                    <a:pt x="3994" y="3264"/>
                  </a:lnTo>
                  <a:lnTo>
                    <a:pt x="3605" y="3605"/>
                  </a:lnTo>
                  <a:lnTo>
                    <a:pt x="3605" y="3605"/>
                  </a:lnTo>
                  <a:lnTo>
                    <a:pt x="3264" y="3995"/>
                  </a:lnTo>
                  <a:lnTo>
                    <a:pt x="2971" y="4384"/>
                  </a:lnTo>
                  <a:lnTo>
                    <a:pt x="2679" y="4774"/>
                  </a:lnTo>
                  <a:lnTo>
                    <a:pt x="2436" y="5212"/>
                  </a:lnTo>
                  <a:lnTo>
                    <a:pt x="2241" y="5651"/>
                  </a:lnTo>
                  <a:lnTo>
                    <a:pt x="2070" y="6089"/>
                  </a:lnTo>
                  <a:lnTo>
                    <a:pt x="1924" y="6552"/>
                  </a:lnTo>
                  <a:lnTo>
                    <a:pt x="1827" y="7015"/>
                  </a:lnTo>
                  <a:lnTo>
                    <a:pt x="1778" y="7477"/>
                  </a:lnTo>
                  <a:lnTo>
                    <a:pt x="1729" y="7940"/>
                  </a:lnTo>
                  <a:lnTo>
                    <a:pt x="1729" y="8427"/>
                  </a:lnTo>
                  <a:lnTo>
                    <a:pt x="1778" y="8890"/>
                  </a:lnTo>
                  <a:lnTo>
                    <a:pt x="1851" y="9353"/>
                  </a:lnTo>
                  <a:lnTo>
                    <a:pt x="1948" y="9815"/>
                  </a:lnTo>
                  <a:lnTo>
                    <a:pt x="2095" y="10278"/>
                  </a:lnTo>
                  <a:lnTo>
                    <a:pt x="2265" y="10716"/>
                  </a:lnTo>
                  <a:lnTo>
                    <a:pt x="2265" y="10716"/>
                  </a:lnTo>
                  <a:lnTo>
                    <a:pt x="1607" y="11666"/>
                  </a:lnTo>
                  <a:lnTo>
                    <a:pt x="1047" y="12543"/>
                  </a:lnTo>
                  <a:lnTo>
                    <a:pt x="828" y="12957"/>
                  </a:lnTo>
                  <a:lnTo>
                    <a:pt x="609" y="13347"/>
                  </a:lnTo>
                  <a:lnTo>
                    <a:pt x="438" y="13737"/>
                  </a:lnTo>
                  <a:lnTo>
                    <a:pt x="292" y="14102"/>
                  </a:lnTo>
                  <a:lnTo>
                    <a:pt x="170" y="14443"/>
                  </a:lnTo>
                  <a:lnTo>
                    <a:pt x="73" y="14759"/>
                  </a:lnTo>
                  <a:lnTo>
                    <a:pt x="24" y="15052"/>
                  </a:lnTo>
                  <a:lnTo>
                    <a:pt x="0" y="15320"/>
                  </a:lnTo>
                  <a:lnTo>
                    <a:pt x="0" y="15539"/>
                  </a:lnTo>
                  <a:lnTo>
                    <a:pt x="49" y="15758"/>
                  </a:lnTo>
                  <a:lnTo>
                    <a:pt x="122" y="15928"/>
                  </a:lnTo>
                  <a:lnTo>
                    <a:pt x="244" y="16075"/>
                  </a:lnTo>
                  <a:lnTo>
                    <a:pt x="244" y="16075"/>
                  </a:lnTo>
                  <a:lnTo>
                    <a:pt x="341" y="16172"/>
                  </a:lnTo>
                  <a:lnTo>
                    <a:pt x="487" y="16245"/>
                  </a:lnTo>
                  <a:lnTo>
                    <a:pt x="633" y="16294"/>
                  </a:lnTo>
                  <a:lnTo>
                    <a:pt x="804" y="16318"/>
                  </a:lnTo>
                  <a:lnTo>
                    <a:pt x="974" y="16318"/>
                  </a:lnTo>
                  <a:lnTo>
                    <a:pt x="1169" y="16318"/>
                  </a:lnTo>
                  <a:lnTo>
                    <a:pt x="1388" y="16269"/>
                  </a:lnTo>
                  <a:lnTo>
                    <a:pt x="1632" y="16221"/>
                  </a:lnTo>
                  <a:lnTo>
                    <a:pt x="2143" y="16075"/>
                  </a:lnTo>
                  <a:lnTo>
                    <a:pt x="2703" y="15831"/>
                  </a:lnTo>
                  <a:lnTo>
                    <a:pt x="3312" y="15539"/>
                  </a:lnTo>
                  <a:lnTo>
                    <a:pt x="3946" y="15149"/>
                  </a:lnTo>
                  <a:lnTo>
                    <a:pt x="4652" y="14711"/>
                  </a:lnTo>
                  <a:lnTo>
                    <a:pt x="5358" y="14224"/>
                  </a:lnTo>
                  <a:lnTo>
                    <a:pt x="6113" y="13663"/>
                  </a:lnTo>
                  <a:lnTo>
                    <a:pt x="6892" y="13055"/>
                  </a:lnTo>
                  <a:lnTo>
                    <a:pt x="7696" y="12397"/>
                  </a:lnTo>
                  <a:lnTo>
                    <a:pt x="8500" y="11691"/>
                  </a:lnTo>
                  <a:lnTo>
                    <a:pt x="9304" y="10936"/>
                  </a:lnTo>
                  <a:lnTo>
                    <a:pt x="10132" y="10132"/>
                  </a:lnTo>
                  <a:lnTo>
                    <a:pt x="10132" y="10132"/>
                  </a:lnTo>
                  <a:lnTo>
                    <a:pt x="10935" y="9304"/>
                  </a:lnTo>
                  <a:lnTo>
                    <a:pt x="11690" y="8500"/>
                  </a:lnTo>
                  <a:lnTo>
                    <a:pt x="12397" y="7696"/>
                  </a:lnTo>
                  <a:lnTo>
                    <a:pt x="13054" y="6893"/>
                  </a:lnTo>
                  <a:lnTo>
                    <a:pt x="13663" y="6113"/>
                  </a:lnTo>
                  <a:lnTo>
                    <a:pt x="14223" y="5358"/>
                  </a:lnTo>
                  <a:lnTo>
                    <a:pt x="14710" y="4652"/>
                  </a:lnTo>
                  <a:lnTo>
                    <a:pt x="15149" y="3946"/>
                  </a:lnTo>
                  <a:lnTo>
                    <a:pt x="15538" y="3313"/>
                  </a:lnTo>
                  <a:lnTo>
                    <a:pt x="15831" y="2704"/>
                  </a:lnTo>
                  <a:lnTo>
                    <a:pt x="16074" y="2144"/>
                  </a:lnTo>
                  <a:lnTo>
                    <a:pt x="16220" y="1632"/>
                  </a:lnTo>
                  <a:lnTo>
                    <a:pt x="16269" y="1389"/>
                  </a:lnTo>
                  <a:lnTo>
                    <a:pt x="16318" y="1169"/>
                  </a:lnTo>
                  <a:lnTo>
                    <a:pt x="16318" y="975"/>
                  </a:lnTo>
                  <a:lnTo>
                    <a:pt x="16318" y="804"/>
                  </a:lnTo>
                  <a:lnTo>
                    <a:pt x="16293" y="634"/>
                  </a:lnTo>
                  <a:lnTo>
                    <a:pt x="16245" y="487"/>
                  </a:lnTo>
                  <a:lnTo>
                    <a:pt x="16172" y="341"/>
                  </a:lnTo>
                  <a:lnTo>
                    <a:pt x="16074" y="244"/>
                  </a:lnTo>
                  <a:lnTo>
                    <a:pt x="16074" y="244"/>
                  </a:lnTo>
                  <a:close/>
                  <a:moveTo>
                    <a:pt x="1827" y="13810"/>
                  </a:moveTo>
                  <a:lnTo>
                    <a:pt x="1827" y="13810"/>
                  </a:lnTo>
                  <a:lnTo>
                    <a:pt x="1754" y="13737"/>
                  </a:lnTo>
                  <a:lnTo>
                    <a:pt x="1729" y="13639"/>
                  </a:lnTo>
                  <a:lnTo>
                    <a:pt x="1681" y="13542"/>
                  </a:lnTo>
                  <a:lnTo>
                    <a:pt x="1681" y="13444"/>
                  </a:lnTo>
                  <a:lnTo>
                    <a:pt x="1681" y="13176"/>
                  </a:lnTo>
                  <a:lnTo>
                    <a:pt x="1754" y="12884"/>
                  </a:lnTo>
                  <a:lnTo>
                    <a:pt x="1875" y="12519"/>
                  </a:lnTo>
                  <a:lnTo>
                    <a:pt x="2046" y="12153"/>
                  </a:lnTo>
                  <a:lnTo>
                    <a:pt x="2265" y="11715"/>
                  </a:lnTo>
                  <a:lnTo>
                    <a:pt x="2533" y="11277"/>
                  </a:lnTo>
                  <a:lnTo>
                    <a:pt x="2533" y="11277"/>
                  </a:lnTo>
                  <a:lnTo>
                    <a:pt x="2752" y="11642"/>
                  </a:lnTo>
                  <a:lnTo>
                    <a:pt x="3020" y="12007"/>
                  </a:lnTo>
                  <a:lnTo>
                    <a:pt x="3288" y="12373"/>
                  </a:lnTo>
                  <a:lnTo>
                    <a:pt x="3605" y="12714"/>
                  </a:lnTo>
                  <a:lnTo>
                    <a:pt x="3605" y="12714"/>
                  </a:lnTo>
                  <a:lnTo>
                    <a:pt x="3897" y="12957"/>
                  </a:lnTo>
                  <a:lnTo>
                    <a:pt x="4165" y="13201"/>
                  </a:lnTo>
                  <a:lnTo>
                    <a:pt x="4165" y="13201"/>
                  </a:lnTo>
                  <a:lnTo>
                    <a:pt x="3751" y="13444"/>
                  </a:lnTo>
                  <a:lnTo>
                    <a:pt x="3361" y="13639"/>
                  </a:lnTo>
                  <a:lnTo>
                    <a:pt x="3020" y="13785"/>
                  </a:lnTo>
                  <a:lnTo>
                    <a:pt x="2679" y="13883"/>
                  </a:lnTo>
                  <a:lnTo>
                    <a:pt x="2411" y="13956"/>
                  </a:lnTo>
                  <a:lnTo>
                    <a:pt x="2168" y="13956"/>
                  </a:lnTo>
                  <a:lnTo>
                    <a:pt x="2070" y="13931"/>
                  </a:lnTo>
                  <a:lnTo>
                    <a:pt x="1973" y="13907"/>
                  </a:lnTo>
                  <a:lnTo>
                    <a:pt x="1900" y="13858"/>
                  </a:lnTo>
                  <a:lnTo>
                    <a:pt x="1827" y="13810"/>
                  </a:lnTo>
                  <a:lnTo>
                    <a:pt x="1827" y="13810"/>
                  </a:lnTo>
                  <a:close/>
                  <a:moveTo>
                    <a:pt x="8159" y="4482"/>
                  </a:moveTo>
                  <a:lnTo>
                    <a:pt x="8159" y="4482"/>
                  </a:lnTo>
                  <a:lnTo>
                    <a:pt x="8037" y="4482"/>
                  </a:lnTo>
                  <a:lnTo>
                    <a:pt x="7940" y="4433"/>
                  </a:lnTo>
                  <a:lnTo>
                    <a:pt x="7842" y="4384"/>
                  </a:lnTo>
                  <a:lnTo>
                    <a:pt x="7745" y="4311"/>
                  </a:lnTo>
                  <a:lnTo>
                    <a:pt x="7672" y="4238"/>
                  </a:lnTo>
                  <a:lnTo>
                    <a:pt x="7623" y="4141"/>
                  </a:lnTo>
                  <a:lnTo>
                    <a:pt x="7574" y="4019"/>
                  </a:lnTo>
                  <a:lnTo>
                    <a:pt x="7574" y="3897"/>
                  </a:lnTo>
                  <a:lnTo>
                    <a:pt x="7574" y="3897"/>
                  </a:lnTo>
                  <a:lnTo>
                    <a:pt x="7574" y="3775"/>
                  </a:lnTo>
                  <a:lnTo>
                    <a:pt x="7623" y="3678"/>
                  </a:lnTo>
                  <a:lnTo>
                    <a:pt x="7672" y="3580"/>
                  </a:lnTo>
                  <a:lnTo>
                    <a:pt x="7745" y="3483"/>
                  </a:lnTo>
                  <a:lnTo>
                    <a:pt x="7842" y="3410"/>
                  </a:lnTo>
                  <a:lnTo>
                    <a:pt x="7940" y="3361"/>
                  </a:lnTo>
                  <a:lnTo>
                    <a:pt x="8037" y="3337"/>
                  </a:lnTo>
                  <a:lnTo>
                    <a:pt x="8159" y="3313"/>
                  </a:lnTo>
                  <a:lnTo>
                    <a:pt x="8159" y="3313"/>
                  </a:lnTo>
                  <a:lnTo>
                    <a:pt x="8281" y="3337"/>
                  </a:lnTo>
                  <a:lnTo>
                    <a:pt x="8378" y="3361"/>
                  </a:lnTo>
                  <a:lnTo>
                    <a:pt x="8476" y="3410"/>
                  </a:lnTo>
                  <a:lnTo>
                    <a:pt x="8573" y="3483"/>
                  </a:lnTo>
                  <a:lnTo>
                    <a:pt x="8646" y="3580"/>
                  </a:lnTo>
                  <a:lnTo>
                    <a:pt x="8695" y="3678"/>
                  </a:lnTo>
                  <a:lnTo>
                    <a:pt x="8743" y="3775"/>
                  </a:lnTo>
                  <a:lnTo>
                    <a:pt x="8743" y="3897"/>
                  </a:lnTo>
                  <a:lnTo>
                    <a:pt x="8743" y="3897"/>
                  </a:lnTo>
                  <a:lnTo>
                    <a:pt x="8743" y="4019"/>
                  </a:lnTo>
                  <a:lnTo>
                    <a:pt x="8695" y="4141"/>
                  </a:lnTo>
                  <a:lnTo>
                    <a:pt x="8646" y="4238"/>
                  </a:lnTo>
                  <a:lnTo>
                    <a:pt x="8573" y="4311"/>
                  </a:lnTo>
                  <a:lnTo>
                    <a:pt x="8476" y="4384"/>
                  </a:lnTo>
                  <a:lnTo>
                    <a:pt x="8378" y="4433"/>
                  </a:lnTo>
                  <a:lnTo>
                    <a:pt x="8281" y="4482"/>
                  </a:lnTo>
                  <a:lnTo>
                    <a:pt x="8159" y="4482"/>
                  </a:lnTo>
                  <a:lnTo>
                    <a:pt x="8159" y="4482"/>
                  </a:lnTo>
                  <a:close/>
                  <a:moveTo>
                    <a:pt x="9133" y="5943"/>
                  </a:moveTo>
                  <a:lnTo>
                    <a:pt x="9133" y="5943"/>
                  </a:lnTo>
                  <a:lnTo>
                    <a:pt x="9036" y="5943"/>
                  </a:lnTo>
                  <a:lnTo>
                    <a:pt x="8963" y="5919"/>
                  </a:lnTo>
                  <a:lnTo>
                    <a:pt x="8841" y="5846"/>
                  </a:lnTo>
                  <a:lnTo>
                    <a:pt x="8768" y="5724"/>
                  </a:lnTo>
                  <a:lnTo>
                    <a:pt x="8743" y="5651"/>
                  </a:lnTo>
                  <a:lnTo>
                    <a:pt x="8743" y="5553"/>
                  </a:lnTo>
                  <a:lnTo>
                    <a:pt x="8743" y="5553"/>
                  </a:lnTo>
                  <a:lnTo>
                    <a:pt x="8743" y="5480"/>
                  </a:lnTo>
                  <a:lnTo>
                    <a:pt x="8768" y="5407"/>
                  </a:lnTo>
                  <a:lnTo>
                    <a:pt x="8841" y="5285"/>
                  </a:lnTo>
                  <a:lnTo>
                    <a:pt x="8963" y="5212"/>
                  </a:lnTo>
                  <a:lnTo>
                    <a:pt x="9036" y="5188"/>
                  </a:lnTo>
                  <a:lnTo>
                    <a:pt x="9133" y="5164"/>
                  </a:lnTo>
                  <a:lnTo>
                    <a:pt x="9133" y="5164"/>
                  </a:lnTo>
                  <a:lnTo>
                    <a:pt x="9206" y="5188"/>
                  </a:lnTo>
                  <a:lnTo>
                    <a:pt x="9279" y="5212"/>
                  </a:lnTo>
                  <a:lnTo>
                    <a:pt x="9401" y="5285"/>
                  </a:lnTo>
                  <a:lnTo>
                    <a:pt x="9474" y="5407"/>
                  </a:lnTo>
                  <a:lnTo>
                    <a:pt x="9498" y="5480"/>
                  </a:lnTo>
                  <a:lnTo>
                    <a:pt x="9523" y="5553"/>
                  </a:lnTo>
                  <a:lnTo>
                    <a:pt x="9523" y="5553"/>
                  </a:lnTo>
                  <a:lnTo>
                    <a:pt x="9498" y="5651"/>
                  </a:lnTo>
                  <a:lnTo>
                    <a:pt x="9474" y="5724"/>
                  </a:lnTo>
                  <a:lnTo>
                    <a:pt x="9401" y="5846"/>
                  </a:lnTo>
                  <a:lnTo>
                    <a:pt x="9279" y="5919"/>
                  </a:lnTo>
                  <a:lnTo>
                    <a:pt x="9206" y="5943"/>
                  </a:lnTo>
                  <a:lnTo>
                    <a:pt x="9133" y="5943"/>
                  </a:lnTo>
                  <a:lnTo>
                    <a:pt x="9133" y="5943"/>
                  </a:lnTo>
                  <a:close/>
                  <a:moveTo>
                    <a:pt x="9986" y="4409"/>
                  </a:moveTo>
                  <a:lnTo>
                    <a:pt x="9986" y="4409"/>
                  </a:lnTo>
                  <a:lnTo>
                    <a:pt x="9888" y="4409"/>
                  </a:lnTo>
                  <a:lnTo>
                    <a:pt x="9815" y="4384"/>
                  </a:lnTo>
                  <a:lnTo>
                    <a:pt x="9693" y="4287"/>
                  </a:lnTo>
                  <a:lnTo>
                    <a:pt x="9620" y="4165"/>
                  </a:lnTo>
                  <a:lnTo>
                    <a:pt x="9596" y="4092"/>
                  </a:lnTo>
                  <a:lnTo>
                    <a:pt x="9596" y="4019"/>
                  </a:lnTo>
                  <a:lnTo>
                    <a:pt x="9596" y="4019"/>
                  </a:lnTo>
                  <a:lnTo>
                    <a:pt x="9596" y="3946"/>
                  </a:lnTo>
                  <a:lnTo>
                    <a:pt x="9620" y="3873"/>
                  </a:lnTo>
                  <a:lnTo>
                    <a:pt x="9693" y="3751"/>
                  </a:lnTo>
                  <a:lnTo>
                    <a:pt x="9815" y="3654"/>
                  </a:lnTo>
                  <a:lnTo>
                    <a:pt x="9888" y="3629"/>
                  </a:lnTo>
                  <a:lnTo>
                    <a:pt x="9986" y="3629"/>
                  </a:lnTo>
                  <a:lnTo>
                    <a:pt x="9986" y="3629"/>
                  </a:lnTo>
                  <a:lnTo>
                    <a:pt x="10059" y="3629"/>
                  </a:lnTo>
                  <a:lnTo>
                    <a:pt x="10132" y="3654"/>
                  </a:lnTo>
                  <a:lnTo>
                    <a:pt x="10253" y="3751"/>
                  </a:lnTo>
                  <a:lnTo>
                    <a:pt x="10327" y="3873"/>
                  </a:lnTo>
                  <a:lnTo>
                    <a:pt x="10351" y="3946"/>
                  </a:lnTo>
                  <a:lnTo>
                    <a:pt x="10375" y="4019"/>
                  </a:lnTo>
                  <a:lnTo>
                    <a:pt x="10375" y="4019"/>
                  </a:lnTo>
                  <a:lnTo>
                    <a:pt x="10351" y="4092"/>
                  </a:lnTo>
                  <a:lnTo>
                    <a:pt x="10327" y="4165"/>
                  </a:lnTo>
                  <a:lnTo>
                    <a:pt x="10253" y="4287"/>
                  </a:lnTo>
                  <a:lnTo>
                    <a:pt x="10132" y="4384"/>
                  </a:lnTo>
                  <a:lnTo>
                    <a:pt x="10059" y="4409"/>
                  </a:lnTo>
                  <a:lnTo>
                    <a:pt x="9986" y="4409"/>
                  </a:lnTo>
                  <a:lnTo>
                    <a:pt x="9986" y="4409"/>
                  </a:lnTo>
                  <a:close/>
                  <a:moveTo>
                    <a:pt x="13200" y="4165"/>
                  </a:moveTo>
                  <a:lnTo>
                    <a:pt x="13200" y="4165"/>
                  </a:lnTo>
                  <a:lnTo>
                    <a:pt x="12957" y="3897"/>
                  </a:lnTo>
                  <a:lnTo>
                    <a:pt x="12713" y="3605"/>
                  </a:lnTo>
                  <a:lnTo>
                    <a:pt x="12713" y="3605"/>
                  </a:lnTo>
                  <a:lnTo>
                    <a:pt x="12372" y="3288"/>
                  </a:lnTo>
                  <a:lnTo>
                    <a:pt x="12007" y="3020"/>
                  </a:lnTo>
                  <a:lnTo>
                    <a:pt x="11642" y="2752"/>
                  </a:lnTo>
                  <a:lnTo>
                    <a:pt x="11276" y="2533"/>
                  </a:lnTo>
                  <a:lnTo>
                    <a:pt x="11276" y="2533"/>
                  </a:lnTo>
                  <a:lnTo>
                    <a:pt x="11715" y="2265"/>
                  </a:lnTo>
                  <a:lnTo>
                    <a:pt x="12153" y="2046"/>
                  </a:lnTo>
                  <a:lnTo>
                    <a:pt x="12518" y="1876"/>
                  </a:lnTo>
                  <a:lnTo>
                    <a:pt x="12884" y="1754"/>
                  </a:lnTo>
                  <a:lnTo>
                    <a:pt x="13176" y="1681"/>
                  </a:lnTo>
                  <a:lnTo>
                    <a:pt x="13444" y="1681"/>
                  </a:lnTo>
                  <a:lnTo>
                    <a:pt x="13541" y="1681"/>
                  </a:lnTo>
                  <a:lnTo>
                    <a:pt x="13639" y="1730"/>
                  </a:lnTo>
                  <a:lnTo>
                    <a:pt x="13736" y="1754"/>
                  </a:lnTo>
                  <a:lnTo>
                    <a:pt x="13809" y="1827"/>
                  </a:lnTo>
                  <a:lnTo>
                    <a:pt x="13809" y="1827"/>
                  </a:lnTo>
                  <a:lnTo>
                    <a:pt x="13858" y="1900"/>
                  </a:lnTo>
                  <a:lnTo>
                    <a:pt x="13907" y="1973"/>
                  </a:lnTo>
                  <a:lnTo>
                    <a:pt x="13931" y="2070"/>
                  </a:lnTo>
                  <a:lnTo>
                    <a:pt x="13955" y="2168"/>
                  </a:lnTo>
                  <a:lnTo>
                    <a:pt x="13955" y="2411"/>
                  </a:lnTo>
                  <a:lnTo>
                    <a:pt x="13882" y="2679"/>
                  </a:lnTo>
                  <a:lnTo>
                    <a:pt x="13785" y="3020"/>
                  </a:lnTo>
                  <a:lnTo>
                    <a:pt x="13639" y="3361"/>
                  </a:lnTo>
                  <a:lnTo>
                    <a:pt x="13444" y="3751"/>
                  </a:lnTo>
                  <a:lnTo>
                    <a:pt x="13200" y="4165"/>
                  </a:lnTo>
                  <a:lnTo>
                    <a:pt x="13200" y="4165"/>
                  </a:lnTo>
                  <a:close/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" name="Google Shape;166;p23"/>
          <p:cNvGrpSpPr/>
          <p:nvPr/>
        </p:nvGrpSpPr>
        <p:grpSpPr>
          <a:xfrm rot="1508271">
            <a:off x="798753" y="1851401"/>
            <a:ext cx="654063" cy="654026"/>
            <a:chOff x="576250" y="4319400"/>
            <a:chExt cx="442075" cy="442050"/>
          </a:xfrm>
        </p:grpSpPr>
        <p:sp>
          <p:nvSpPr>
            <p:cNvPr id="167" name="Google Shape;167;p23"/>
            <p:cNvSpPr/>
            <p:nvPr/>
          </p:nvSpPr>
          <p:spPr>
            <a:xfrm>
              <a:off x="576250" y="4319400"/>
              <a:ext cx="442075" cy="442050"/>
            </a:xfrm>
            <a:custGeom>
              <a:avLst/>
              <a:gdLst/>
              <a:ahLst/>
              <a:cxnLst/>
              <a:rect l="l" t="t" r="r" b="b"/>
              <a:pathLst>
                <a:path w="17683" h="17682" fill="none" extrusionOk="0">
                  <a:moveTo>
                    <a:pt x="11472" y="17292"/>
                  </a:moveTo>
                  <a:lnTo>
                    <a:pt x="11472" y="12153"/>
                  </a:lnTo>
                  <a:lnTo>
                    <a:pt x="16416" y="7209"/>
                  </a:lnTo>
                  <a:lnTo>
                    <a:pt x="16416" y="7209"/>
                  </a:lnTo>
                  <a:lnTo>
                    <a:pt x="16562" y="7063"/>
                  </a:lnTo>
                  <a:lnTo>
                    <a:pt x="16684" y="6868"/>
                  </a:lnTo>
                  <a:lnTo>
                    <a:pt x="16830" y="6674"/>
                  </a:lnTo>
                  <a:lnTo>
                    <a:pt x="16927" y="6479"/>
                  </a:lnTo>
                  <a:lnTo>
                    <a:pt x="17146" y="6040"/>
                  </a:lnTo>
                  <a:lnTo>
                    <a:pt x="17317" y="5553"/>
                  </a:lnTo>
                  <a:lnTo>
                    <a:pt x="17439" y="5042"/>
                  </a:lnTo>
                  <a:lnTo>
                    <a:pt x="17560" y="4506"/>
                  </a:lnTo>
                  <a:lnTo>
                    <a:pt x="17633" y="3970"/>
                  </a:lnTo>
                  <a:lnTo>
                    <a:pt x="17658" y="3434"/>
                  </a:lnTo>
                  <a:lnTo>
                    <a:pt x="17682" y="2898"/>
                  </a:lnTo>
                  <a:lnTo>
                    <a:pt x="17682" y="2411"/>
                  </a:lnTo>
                  <a:lnTo>
                    <a:pt x="17658" y="1949"/>
                  </a:lnTo>
                  <a:lnTo>
                    <a:pt x="17609" y="1510"/>
                  </a:lnTo>
                  <a:lnTo>
                    <a:pt x="17536" y="1145"/>
                  </a:lnTo>
                  <a:lnTo>
                    <a:pt x="17463" y="828"/>
                  </a:lnTo>
                  <a:lnTo>
                    <a:pt x="17366" y="585"/>
                  </a:lnTo>
                  <a:lnTo>
                    <a:pt x="17292" y="487"/>
                  </a:lnTo>
                  <a:lnTo>
                    <a:pt x="17244" y="439"/>
                  </a:lnTo>
                  <a:lnTo>
                    <a:pt x="17244" y="439"/>
                  </a:lnTo>
                  <a:lnTo>
                    <a:pt x="17195" y="390"/>
                  </a:lnTo>
                  <a:lnTo>
                    <a:pt x="17098" y="317"/>
                  </a:lnTo>
                  <a:lnTo>
                    <a:pt x="16854" y="219"/>
                  </a:lnTo>
                  <a:lnTo>
                    <a:pt x="16537" y="146"/>
                  </a:lnTo>
                  <a:lnTo>
                    <a:pt x="16172" y="73"/>
                  </a:lnTo>
                  <a:lnTo>
                    <a:pt x="15734" y="25"/>
                  </a:lnTo>
                  <a:lnTo>
                    <a:pt x="15271" y="0"/>
                  </a:lnTo>
                  <a:lnTo>
                    <a:pt x="14784" y="0"/>
                  </a:lnTo>
                  <a:lnTo>
                    <a:pt x="14248" y="25"/>
                  </a:lnTo>
                  <a:lnTo>
                    <a:pt x="13712" y="49"/>
                  </a:lnTo>
                  <a:lnTo>
                    <a:pt x="13176" y="122"/>
                  </a:lnTo>
                  <a:lnTo>
                    <a:pt x="12641" y="244"/>
                  </a:lnTo>
                  <a:lnTo>
                    <a:pt x="12129" y="366"/>
                  </a:lnTo>
                  <a:lnTo>
                    <a:pt x="11642" y="536"/>
                  </a:lnTo>
                  <a:lnTo>
                    <a:pt x="11204" y="755"/>
                  </a:lnTo>
                  <a:lnTo>
                    <a:pt x="10985" y="853"/>
                  </a:lnTo>
                  <a:lnTo>
                    <a:pt x="10814" y="999"/>
                  </a:lnTo>
                  <a:lnTo>
                    <a:pt x="10619" y="1121"/>
                  </a:lnTo>
                  <a:lnTo>
                    <a:pt x="10473" y="1267"/>
                  </a:lnTo>
                  <a:lnTo>
                    <a:pt x="5529" y="6211"/>
                  </a:lnTo>
                  <a:lnTo>
                    <a:pt x="390" y="6211"/>
                  </a:lnTo>
                  <a:lnTo>
                    <a:pt x="390" y="6211"/>
                  </a:lnTo>
                  <a:lnTo>
                    <a:pt x="244" y="6235"/>
                  </a:lnTo>
                  <a:lnTo>
                    <a:pt x="147" y="6259"/>
                  </a:lnTo>
                  <a:lnTo>
                    <a:pt x="49" y="6308"/>
                  </a:lnTo>
                  <a:lnTo>
                    <a:pt x="0" y="6381"/>
                  </a:lnTo>
                  <a:lnTo>
                    <a:pt x="0" y="6454"/>
                  </a:lnTo>
                  <a:lnTo>
                    <a:pt x="25" y="6552"/>
                  </a:lnTo>
                  <a:lnTo>
                    <a:pt x="74" y="6649"/>
                  </a:lnTo>
                  <a:lnTo>
                    <a:pt x="171" y="6771"/>
                  </a:lnTo>
                  <a:lnTo>
                    <a:pt x="2582" y="9158"/>
                  </a:lnTo>
                  <a:lnTo>
                    <a:pt x="2265" y="9474"/>
                  </a:lnTo>
                  <a:lnTo>
                    <a:pt x="950" y="9718"/>
                  </a:lnTo>
                  <a:lnTo>
                    <a:pt x="950" y="9718"/>
                  </a:lnTo>
                  <a:lnTo>
                    <a:pt x="804" y="9767"/>
                  </a:lnTo>
                  <a:lnTo>
                    <a:pt x="682" y="9815"/>
                  </a:lnTo>
                  <a:lnTo>
                    <a:pt x="609" y="9913"/>
                  </a:lnTo>
                  <a:lnTo>
                    <a:pt x="561" y="9986"/>
                  </a:lnTo>
                  <a:lnTo>
                    <a:pt x="561" y="10083"/>
                  </a:lnTo>
                  <a:lnTo>
                    <a:pt x="585" y="10205"/>
                  </a:lnTo>
                  <a:lnTo>
                    <a:pt x="634" y="10302"/>
                  </a:lnTo>
                  <a:lnTo>
                    <a:pt x="731" y="10424"/>
                  </a:lnTo>
                  <a:lnTo>
                    <a:pt x="7258" y="16951"/>
                  </a:lnTo>
                  <a:lnTo>
                    <a:pt x="7258" y="16951"/>
                  </a:lnTo>
                  <a:lnTo>
                    <a:pt x="7380" y="17049"/>
                  </a:lnTo>
                  <a:lnTo>
                    <a:pt x="7477" y="17097"/>
                  </a:lnTo>
                  <a:lnTo>
                    <a:pt x="7599" y="17122"/>
                  </a:lnTo>
                  <a:lnTo>
                    <a:pt x="7697" y="17122"/>
                  </a:lnTo>
                  <a:lnTo>
                    <a:pt x="7770" y="17073"/>
                  </a:lnTo>
                  <a:lnTo>
                    <a:pt x="7867" y="17000"/>
                  </a:lnTo>
                  <a:lnTo>
                    <a:pt x="7916" y="16878"/>
                  </a:lnTo>
                  <a:lnTo>
                    <a:pt x="7965" y="16732"/>
                  </a:lnTo>
                  <a:lnTo>
                    <a:pt x="8208" y="15417"/>
                  </a:lnTo>
                  <a:lnTo>
                    <a:pt x="8525" y="15100"/>
                  </a:lnTo>
                  <a:lnTo>
                    <a:pt x="10911" y="17511"/>
                  </a:lnTo>
                  <a:lnTo>
                    <a:pt x="10911" y="17511"/>
                  </a:lnTo>
                  <a:lnTo>
                    <a:pt x="11033" y="17609"/>
                  </a:lnTo>
                  <a:lnTo>
                    <a:pt x="11131" y="17658"/>
                  </a:lnTo>
                  <a:lnTo>
                    <a:pt x="11228" y="17682"/>
                  </a:lnTo>
                  <a:lnTo>
                    <a:pt x="11301" y="17682"/>
                  </a:lnTo>
                  <a:lnTo>
                    <a:pt x="11374" y="17633"/>
                  </a:lnTo>
                  <a:lnTo>
                    <a:pt x="11423" y="17536"/>
                  </a:lnTo>
                  <a:lnTo>
                    <a:pt x="11447" y="17438"/>
                  </a:lnTo>
                  <a:lnTo>
                    <a:pt x="11472" y="17292"/>
                  </a:lnTo>
                  <a:lnTo>
                    <a:pt x="11472" y="17292"/>
                  </a:lnTo>
                  <a:close/>
                  <a:moveTo>
                    <a:pt x="6162" y="12202"/>
                  </a:moveTo>
                  <a:lnTo>
                    <a:pt x="6162" y="12202"/>
                  </a:lnTo>
                  <a:lnTo>
                    <a:pt x="6089" y="12275"/>
                  </a:lnTo>
                  <a:lnTo>
                    <a:pt x="6016" y="12324"/>
                  </a:lnTo>
                  <a:lnTo>
                    <a:pt x="5919" y="12348"/>
                  </a:lnTo>
                  <a:lnTo>
                    <a:pt x="5821" y="12348"/>
                  </a:lnTo>
                  <a:lnTo>
                    <a:pt x="5724" y="12348"/>
                  </a:lnTo>
                  <a:lnTo>
                    <a:pt x="5626" y="12324"/>
                  </a:lnTo>
                  <a:lnTo>
                    <a:pt x="5553" y="12275"/>
                  </a:lnTo>
                  <a:lnTo>
                    <a:pt x="5480" y="12202"/>
                  </a:lnTo>
                  <a:lnTo>
                    <a:pt x="5480" y="12202"/>
                  </a:lnTo>
                  <a:lnTo>
                    <a:pt x="5407" y="12129"/>
                  </a:lnTo>
                  <a:lnTo>
                    <a:pt x="5359" y="12056"/>
                  </a:lnTo>
                  <a:lnTo>
                    <a:pt x="5334" y="11959"/>
                  </a:lnTo>
                  <a:lnTo>
                    <a:pt x="5334" y="11861"/>
                  </a:lnTo>
                  <a:lnTo>
                    <a:pt x="5334" y="11764"/>
                  </a:lnTo>
                  <a:lnTo>
                    <a:pt x="5359" y="11666"/>
                  </a:lnTo>
                  <a:lnTo>
                    <a:pt x="5407" y="11593"/>
                  </a:lnTo>
                  <a:lnTo>
                    <a:pt x="5480" y="11520"/>
                  </a:lnTo>
                  <a:lnTo>
                    <a:pt x="8013" y="8987"/>
                  </a:lnTo>
                  <a:lnTo>
                    <a:pt x="8013" y="8987"/>
                  </a:lnTo>
                  <a:lnTo>
                    <a:pt x="8086" y="8939"/>
                  </a:lnTo>
                  <a:lnTo>
                    <a:pt x="8159" y="8890"/>
                  </a:lnTo>
                  <a:lnTo>
                    <a:pt x="8257" y="8865"/>
                  </a:lnTo>
                  <a:lnTo>
                    <a:pt x="8354" y="8841"/>
                  </a:lnTo>
                  <a:lnTo>
                    <a:pt x="8452" y="8865"/>
                  </a:lnTo>
                  <a:lnTo>
                    <a:pt x="8525" y="8890"/>
                  </a:lnTo>
                  <a:lnTo>
                    <a:pt x="8622" y="8939"/>
                  </a:lnTo>
                  <a:lnTo>
                    <a:pt x="8695" y="8987"/>
                  </a:lnTo>
                  <a:lnTo>
                    <a:pt x="8695" y="8987"/>
                  </a:lnTo>
                  <a:lnTo>
                    <a:pt x="8744" y="9060"/>
                  </a:lnTo>
                  <a:lnTo>
                    <a:pt x="8793" y="9158"/>
                  </a:lnTo>
                  <a:lnTo>
                    <a:pt x="8817" y="9231"/>
                  </a:lnTo>
                  <a:lnTo>
                    <a:pt x="8841" y="9328"/>
                  </a:lnTo>
                  <a:lnTo>
                    <a:pt x="8817" y="9426"/>
                  </a:lnTo>
                  <a:lnTo>
                    <a:pt x="8793" y="9523"/>
                  </a:lnTo>
                  <a:lnTo>
                    <a:pt x="8744" y="9596"/>
                  </a:lnTo>
                  <a:lnTo>
                    <a:pt x="8695" y="9669"/>
                  </a:lnTo>
                  <a:lnTo>
                    <a:pt x="6162" y="12202"/>
                  </a:lnTo>
                  <a:close/>
                  <a:moveTo>
                    <a:pt x="13396" y="7307"/>
                  </a:moveTo>
                  <a:lnTo>
                    <a:pt x="13396" y="7307"/>
                  </a:lnTo>
                  <a:lnTo>
                    <a:pt x="13274" y="7404"/>
                  </a:lnTo>
                  <a:lnTo>
                    <a:pt x="13152" y="7477"/>
                  </a:lnTo>
                  <a:lnTo>
                    <a:pt x="13006" y="7526"/>
                  </a:lnTo>
                  <a:lnTo>
                    <a:pt x="12836" y="7550"/>
                  </a:lnTo>
                  <a:lnTo>
                    <a:pt x="12689" y="7526"/>
                  </a:lnTo>
                  <a:lnTo>
                    <a:pt x="12543" y="7477"/>
                  </a:lnTo>
                  <a:lnTo>
                    <a:pt x="12421" y="7404"/>
                  </a:lnTo>
                  <a:lnTo>
                    <a:pt x="12300" y="7307"/>
                  </a:lnTo>
                  <a:lnTo>
                    <a:pt x="10376" y="5383"/>
                  </a:lnTo>
                  <a:lnTo>
                    <a:pt x="10376" y="5383"/>
                  </a:lnTo>
                  <a:lnTo>
                    <a:pt x="10278" y="5261"/>
                  </a:lnTo>
                  <a:lnTo>
                    <a:pt x="10205" y="5139"/>
                  </a:lnTo>
                  <a:lnTo>
                    <a:pt x="10156" y="4993"/>
                  </a:lnTo>
                  <a:lnTo>
                    <a:pt x="10132" y="4847"/>
                  </a:lnTo>
                  <a:lnTo>
                    <a:pt x="10156" y="4676"/>
                  </a:lnTo>
                  <a:lnTo>
                    <a:pt x="10205" y="4530"/>
                  </a:lnTo>
                  <a:lnTo>
                    <a:pt x="10278" y="4408"/>
                  </a:lnTo>
                  <a:lnTo>
                    <a:pt x="10376" y="4287"/>
                  </a:lnTo>
                  <a:lnTo>
                    <a:pt x="10376" y="4287"/>
                  </a:lnTo>
                  <a:lnTo>
                    <a:pt x="11326" y="3313"/>
                  </a:lnTo>
                  <a:lnTo>
                    <a:pt x="11326" y="3313"/>
                  </a:lnTo>
                  <a:lnTo>
                    <a:pt x="11496" y="3166"/>
                  </a:lnTo>
                  <a:lnTo>
                    <a:pt x="11666" y="3045"/>
                  </a:lnTo>
                  <a:lnTo>
                    <a:pt x="11861" y="2947"/>
                  </a:lnTo>
                  <a:lnTo>
                    <a:pt x="12032" y="2850"/>
                  </a:lnTo>
                  <a:lnTo>
                    <a:pt x="12227" y="2777"/>
                  </a:lnTo>
                  <a:lnTo>
                    <a:pt x="12446" y="2728"/>
                  </a:lnTo>
                  <a:lnTo>
                    <a:pt x="12641" y="2704"/>
                  </a:lnTo>
                  <a:lnTo>
                    <a:pt x="12836" y="2704"/>
                  </a:lnTo>
                  <a:lnTo>
                    <a:pt x="13055" y="2704"/>
                  </a:lnTo>
                  <a:lnTo>
                    <a:pt x="13250" y="2728"/>
                  </a:lnTo>
                  <a:lnTo>
                    <a:pt x="13469" y="2777"/>
                  </a:lnTo>
                  <a:lnTo>
                    <a:pt x="13664" y="2850"/>
                  </a:lnTo>
                  <a:lnTo>
                    <a:pt x="13834" y="2947"/>
                  </a:lnTo>
                  <a:lnTo>
                    <a:pt x="14029" y="3045"/>
                  </a:lnTo>
                  <a:lnTo>
                    <a:pt x="14199" y="3166"/>
                  </a:lnTo>
                  <a:lnTo>
                    <a:pt x="14370" y="3313"/>
                  </a:lnTo>
                  <a:lnTo>
                    <a:pt x="14370" y="3313"/>
                  </a:lnTo>
                  <a:lnTo>
                    <a:pt x="14516" y="3483"/>
                  </a:lnTo>
                  <a:lnTo>
                    <a:pt x="14638" y="3653"/>
                  </a:lnTo>
                  <a:lnTo>
                    <a:pt x="14735" y="3848"/>
                  </a:lnTo>
                  <a:lnTo>
                    <a:pt x="14833" y="4019"/>
                  </a:lnTo>
                  <a:lnTo>
                    <a:pt x="14906" y="4214"/>
                  </a:lnTo>
                  <a:lnTo>
                    <a:pt x="14954" y="4433"/>
                  </a:lnTo>
                  <a:lnTo>
                    <a:pt x="14979" y="4628"/>
                  </a:lnTo>
                  <a:lnTo>
                    <a:pt x="14979" y="4847"/>
                  </a:lnTo>
                  <a:lnTo>
                    <a:pt x="14979" y="5042"/>
                  </a:lnTo>
                  <a:lnTo>
                    <a:pt x="14954" y="5237"/>
                  </a:lnTo>
                  <a:lnTo>
                    <a:pt x="14906" y="5456"/>
                  </a:lnTo>
                  <a:lnTo>
                    <a:pt x="14833" y="5651"/>
                  </a:lnTo>
                  <a:lnTo>
                    <a:pt x="14735" y="5821"/>
                  </a:lnTo>
                  <a:lnTo>
                    <a:pt x="14638" y="6016"/>
                  </a:lnTo>
                  <a:lnTo>
                    <a:pt x="14516" y="6186"/>
                  </a:lnTo>
                  <a:lnTo>
                    <a:pt x="14370" y="6357"/>
                  </a:lnTo>
                  <a:lnTo>
                    <a:pt x="14370" y="6357"/>
                  </a:lnTo>
                  <a:lnTo>
                    <a:pt x="13396" y="7307"/>
                  </a:lnTo>
                  <a:lnTo>
                    <a:pt x="13396" y="7307"/>
                  </a:lnTo>
                  <a:close/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3"/>
            <p:cNvSpPr/>
            <p:nvPr/>
          </p:nvSpPr>
          <p:spPr>
            <a:xfrm>
              <a:off x="595725" y="4668875"/>
              <a:ext cx="73100" cy="73100"/>
            </a:xfrm>
            <a:custGeom>
              <a:avLst/>
              <a:gdLst/>
              <a:ahLst/>
              <a:cxnLst/>
              <a:rect l="l" t="t" r="r" b="b"/>
              <a:pathLst>
                <a:path w="2924" h="2924" fill="none" extrusionOk="0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3"/>
            <p:cNvSpPr/>
            <p:nvPr/>
          </p:nvSpPr>
          <p:spPr>
            <a:xfrm>
              <a:off x="652350" y="4711500"/>
              <a:ext cx="46925" cy="46925"/>
            </a:xfrm>
            <a:custGeom>
              <a:avLst/>
              <a:gdLst/>
              <a:ahLst/>
              <a:cxnLst/>
              <a:rect l="l" t="t" r="r" b="b"/>
              <a:pathLst>
                <a:path w="1877" h="1877" fill="none" extrusionOk="0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3"/>
            <p:cNvSpPr/>
            <p:nvPr/>
          </p:nvSpPr>
          <p:spPr>
            <a:xfrm>
              <a:off x="579300" y="4638450"/>
              <a:ext cx="46900" cy="46900"/>
            </a:xfrm>
            <a:custGeom>
              <a:avLst/>
              <a:gdLst/>
              <a:ahLst/>
              <a:cxnLst/>
              <a:rect l="l" t="t" r="r" b="b"/>
              <a:pathLst>
                <a:path w="1876" h="1876" fill="none" extrusionOk="0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" name="Google Shape;171;p23"/>
          <p:cNvSpPr/>
          <p:nvPr/>
        </p:nvSpPr>
        <p:spPr>
          <a:xfrm>
            <a:off x="6410281" y="713293"/>
            <a:ext cx="248676" cy="237445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3"/>
          <p:cNvSpPr/>
          <p:nvPr/>
        </p:nvSpPr>
        <p:spPr>
          <a:xfrm rot="2697569">
            <a:off x="8048925" y="1928866"/>
            <a:ext cx="377468" cy="360421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3"/>
          <p:cNvSpPr/>
          <p:nvPr/>
        </p:nvSpPr>
        <p:spPr>
          <a:xfrm>
            <a:off x="8347545" y="1723093"/>
            <a:ext cx="151199" cy="144406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3"/>
          <p:cNvSpPr/>
          <p:nvPr/>
        </p:nvSpPr>
        <p:spPr>
          <a:xfrm rot="1280187">
            <a:off x="6238008" y="1429475"/>
            <a:ext cx="151179" cy="144398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3"/>
          <p:cNvSpPr/>
          <p:nvPr/>
        </p:nvSpPr>
        <p:spPr>
          <a:xfrm>
            <a:off x="1635350" y="1665933"/>
            <a:ext cx="5956025" cy="1074500"/>
          </a:xfrm>
          <a:custGeom>
            <a:avLst/>
            <a:gdLst/>
            <a:ahLst/>
            <a:cxnLst/>
            <a:rect l="l" t="t" r="r" b="b"/>
            <a:pathLst>
              <a:path w="238241" h="42980" extrusionOk="0">
                <a:moveTo>
                  <a:pt x="0" y="14049"/>
                </a:moveTo>
                <a:cubicBezTo>
                  <a:pt x="5476" y="8573"/>
                  <a:pt x="13935" y="7254"/>
                  <a:pt x="21126" y="4377"/>
                </a:cubicBezTo>
                <a:cubicBezTo>
                  <a:pt x="34915" y="-1140"/>
                  <a:pt x="51579" y="-1336"/>
                  <a:pt x="65669" y="3359"/>
                </a:cubicBezTo>
                <a:cubicBezTo>
                  <a:pt x="71835" y="5414"/>
                  <a:pt x="79874" y="8507"/>
                  <a:pt x="81450" y="14813"/>
                </a:cubicBezTo>
                <a:cubicBezTo>
                  <a:pt x="82973" y="20904"/>
                  <a:pt x="84783" y="28176"/>
                  <a:pt x="81704" y="33648"/>
                </a:cubicBezTo>
                <a:cubicBezTo>
                  <a:pt x="77323" y="41435"/>
                  <a:pt x="64779" y="44711"/>
                  <a:pt x="56251" y="42047"/>
                </a:cubicBezTo>
                <a:cubicBezTo>
                  <a:pt x="49198" y="39844"/>
                  <a:pt x="46785" y="28700"/>
                  <a:pt x="48107" y="21430"/>
                </a:cubicBezTo>
                <a:cubicBezTo>
                  <a:pt x="48970" y="16684"/>
                  <a:pt x="53054" y="12574"/>
                  <a:pt x="57270" y="10231"/>
                </a:cubicBezTo>
                <a:cubicBezTo>
                  <a:pt x="87007" y="-6292"/>
                  <a:pt x="121672" y="33365"/>
                  <a:pt x="155264" y="38739"/>
                </a:cubicBezTo>
                <a:cubicBezTo>
                  <a:pt x="174115" y="41755"/>
                  <a:pt x="194150" y="44396"/>
                  <a:pt x="212533" y="39248"/>
                </a:cubicBezTo>
                <a:cubicBezTo>
                  <a:pt x="225473" y="35624"/>
                  <a:pt x="238241" y="21633"/>
                  <a:pt x="238241" y="8195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>
            <a:spLocks noGrp="1"/>
          </p:cNvSpPr>
          <p:nvPr>
            <p:ph type="title"/>
          </p:nvPr>
        </p:nvSpPr>
        <p:spPr>
          <a:xfrm>
            <a:off x="175616" y="242110"/>
            <a:ext cx="2196862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pl-PL" dirty="0">
                <a:solidFill>
                  <a:schemeClr val="tx1"/>
                </a:solidFill>
                <a:latin typeface="OmoType Std Black One" pitchFamily="2" charset="0"/>
              </a:rPr>
              <a:t>Ishodi radionice:</a:t>
            </a:r>
            <a:endParaRPr dirty="0">
              <a:solidFill>
                <a:schemeClr val="tx1"/>
              </a:solidFill>
              <a:latin typeface="OmoType Std Black One" pitchFamily="2" charset="0"/>
            </a:endParaRPr>
          </a:p>
        </p:txBody>
      </p:sp>
      <p:sp>
        <p:nvSpPr>
          <p:cNvPr id="12" name="Google Shape;531;p43">
            <a:extLst>
              <a:ext uri="{FF2B5EF4-FFF2-40B4-BE49-F238E27FC236}">
                <a16:creationId xmlns:a16="http://schemas.microsoft.com/office/drawing/2014/main" id="{F13E14AC-1F23-45AD-ABD7-59BE8375A3D6}"/>
              </a:ext>
            </a:extLst>
          </p:cNvPr>
          <p:cNvSpPr/>
          <p:nvPr/>
        </p:nvSpPr>
        <p:spPr>
          <a:xfrm>
            <a:off x="2582279" y="4106500"/>
            <a:ext cx="6480000" cy="900000"/>
          </a:xfrm>
          <a:prstGeom prst="homePlate">
            <a:avLst>
              <a:gd name="adj" fmla="val 3203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75" tIns="0" rIns="0" bIns="0" anchor="ctr" anchorCtr="0">
            <a:noAutofit/>
          </a:bodyPr>
          <a:lstStyle/>
          <a:p>
            <a:pPr lvl="0"/>
            <a:r>
              <a:rPr lang="hr-HR" sz="1600" dirty="0">
                <a:latin typeface="OmoType Std Black One" pitchFamily="2" charset="0"/>
              </a:rPr>
              <a:t>4. </a:t>
            </a:r>
            <a:r>
              <a:rPr lang="hr-HR" sz="1600" dirty="0">
                <a:latin typeface="OmoType Std Book One" pitchFamily="2" charset="-18"/>
              </a:rPr>
              <a:t>prikazati načine stvaranja i uređivanja digitalnog i </a:t>
            </a:r>
            <a:br>
              <a:rPr lang="hr-HR" sz="1600" dirty="0">
                <a:latin typeface="OmoType Std Book One" pitchFamily="2" charset="-18"/>
              </a:rPr>
            </a:br>
            <a:r>
              <a:rPr lang="hr-HR" sz="1600" dirty="0">
                <a:latin typeface="OmoType Std Book One" pitchFamily="2" charset="-18"/>
              </a:rPr>
              <a:t>   tiskanog sadržaja</a:t>
            </a:r>
            <a:endParaRPr sz="1050" dirty="0">
              <a:solidFill>
                <a:schemeClr val="lt1"/>
              </a:solidFill>
              <a:latin typeface="OmoType Std Book One" pitchFamily="2" charset="-18"/>
              <a:ea typeface="Nunito Sans"/>
              <a:cs typeface="Nunito Sans"/>
              <a:sym typeface="Nunito Sans"/>
            </a:endParaRPr>
          </a:p>
        </p:txBody>
      </p:sp>
      <p:sp>
        <p:nvSpPr>
          <p:cNvPr id="13" name="Google Shape;532;p43">
            <a:extLst>
              <a:ext uri="{FF2B5EF4-FFF2-40B4-BE49-F238E27FC236}">
                <a16:creationId xmlns:a16="http://schemas.microsoft.com/office/drawing/2014/main" id="{DC89D441-032F-41B7-AE31-88A27996C5EA}"/>
              </a:ext>
            </a:extLst>
          </p:cNvPr>
          <p:cNvSpPr/>
          <p:nvPr/>
        </p:nvSpPr>
        <p:spPr>
          <a:xfrm>
            <a:off x="2582279" y="3126586"/>
            <a:ext cx="6480000" cy="900000"/>
          </a:xfrm>
          <a:prstGeom prst="homePlate">
            <a:avLst>
              <a:gd name="adj" fmla="val 3203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75" tIns="0" rIns="0" bIns="0" anchor="ctr" anchorCtr="0">
            <a:noAutofit/>
          </a:bodyPr>
          <a:lstStyle/>
          <a:p>
            <a:pPr lvl="0"/>
            <a:r>
              <a:rPr lang="hr-HR" sz="1600" dirty="0">
                <a:latin typeface="OmoType Std Black One" pitchFamily="2" charset="0"/>
              </a:rPr>
              <a:t>3. </a:t>
            </a:r>
            <a:r>
              <a:rPr lang="nn-NO" sz="1600" dirty="0">
                <a:latin typeface="OmoType Std Book One" pitchFamily="2" charset="-18"/>
              </a:rPr>
              <a:t>odabrati formate digitalnog sadržaja i alate za </a:t>
            </a:r>
            <a:br>
              <a:rPr lang="hr-HR" sz="1600" dirty="0">
                <a:latin typeface="OmoType Std Book One" pitchFamily="2" charset="-18"/>
              </a:rPr>
            </a:br>
            <a:r>
              <a:rPr lang="hr-HR" sz="1600" dirty="0">
                <a:latin typeface="OmoType Std Book One" pitchFamily="2" charset="-18"/>
              </a:rPr>
              <a:t>   </a:t>
            </a:r>
            <a:r>
              <a:rPr lang="nn-NO" sz="1600" dirty="0">
                <a:latin typeface="OmoType Std Book One" pitchFamily="2" charset="-18"/>
              </a:rPr>
              <a:t>uređivanje</a:t>
            </a:r>
            <a:endParaRPr sz="1050" dirty="0">
              <a:solidFill>
                <a:schemeClr val="lt1"/>
              </a:solidFill>
              <a:latin typeface="OmoType Std Book One" pitchFamily="2" charset="-18"/>
              <a:ea typeface="Nunito Sans"/>
              <a:cs typeface="Nunito Sans"/>
              <a:sym typeface="Nunito Sans"/>
            </a:endParaRPr>
          </a:p>
        </p:txBody>
      </p:sp>
      <p:sp>
        <p:nvSpPr>
          <p:cNvPr id="14" name="Google Shape;533;p43">
            <a:extLst>
              <a:ext uri="{FF2B5EF4-FFF2-40B4-BE49-F238E27FC236}">
                <a16:creationId xmlns:a16="http://schemas.microsoft.com/office/drawing/2014/main" id="{79465A72-9B9B-4607-A926-C6A4C3461580}"/>
              </a:ext>
            </a:extLst>
          </p:cNvPr>
          <p:cNvSpPr/>
          <p:nvPr/>
        </p:nvSpPr>
        <p:spPr>
          <a:xfrm>
            <a:off x="2582279" y="2169650"/>
            <a:ext cx="6480000" cy="900000"/>
          </a:xfrm>
          <a:prstGeom prst="homePlate">
            <a:avLst>
              <a:gd name="adj" fmla="val 3203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75" tIns="0" rIns="0" bIns="0" anchor="ctr" anchorCtr="0">
            <a:noAutofit/>
          </a:bodyPr>
          <a:lstStyle/>
          <a:p>
            <a:pPr lvl="0"/>
            <a:r>
              <a:rPr lang="hr-HR" sz="1600" dirty="0">
                <a:latin typeface="OmoType Std Black One" pitchFamily="2" charset="0"/>
              </a:rPr>
              <a:t>2. </a:t>
            </a:r>
            <a:r>
              <a:rPr lang="it-IT" sz="1600" dirty="0" err="1">
                <a:latin typeface="OmoType Std Book One" pitchFamily="2" charset="-18"/>
              </a:rPr>
              <a:t>prepoznati</a:t>
            </a:r>
            <a:r>
              <a:rPr lang="it-IT" sz="1600" dirty="0">
                <a:latin typeface="OmoType Std Book One" pitchFamily="2" charset="-18"/>
              </a:rPr>
              <a:t> </a:t>
            </a:r>
            <a:r>
              <a:rPr lang="it-IT" sz="1600" dirty="0" err="1">
                <a:latin typeface="OmoType Std Book One" pitchFamily="2" charset="-18"/>
              </a:rPr>
              <a:t>načine</a:t>
            </a:r>
            <a:r>
              <a:rPr lang="it-IT" sz="1600" dirty="0">
                <a:latin typeface="OmoType Std Book One" pitchFamily="2" charset="-18"/>
              </a:rPr>
              <a:t> </a:t>
            </a:r>
            <a:r>
              <a:rPr lang="it-IT" sz="1600" dirty="0" err="1">
                <a:latin typeface="OmoType Std Book One" pitchFamily="2" charset="-18"/>
              </a:rPr>
              <a:t>stvaranja</a:t>
            </a:r>
            <a:r>
              <a:rPr lang="it-IT" sz="1600" dirty="0">
                <a:latin typeface="OmoType Std Book One" pitchFamily="2" charset="-18"/>
              </a:rPr>
              <a:t> i </a:t>
            </a:r>
            <a:r>
              <a:rPr lang="it-IT" sz="1600" dirty="0" err="1">
                <a:latin typeface="OmoType Std Book One" pitchFamily="2" charset="-18"/>
              </a:rPr>
              <a:t>uređivanja</a:t>
            </a:r>
            <a:r>
              <a:rPr lang="it-IT" sz="1600" dirty="0">
                <a:latin typeface="OmoType Std Book One" pitchFamily="2" charset="-18"/>
              </a:rPr>
              <a:t> </a:t>
            </a:r>
            <a:r>
              <a:rPr lang="it-IT" sz="1600" dirty="0" err="1">
                <a:latin typeface="OmoType Std Book One" pitchFamily="2" charset="-18"/>
              </a:rPr>
              <a:t>pristupačnog</a:t>
            </a:r>
            <a:r>
              <a:rPr lang="it-IT" sz="1600" dirty="0">
                <a:latin typeface="OmoType Std Book One" pitchFamily="2" charset="-18"/>
              </a:rPr>
              <a:t> </a:t>
            </a:r>
            <a:br>
              <a:rPr lang="hr-HR" sz="1600" dirty="0">
                <a:latin typeface="OmoType Std Book One" pitchFamily="2" charset="-18"/>
              </a:rPr>
            </a:br>
            <a:r>
              <a:rPr lang="hr-HR" sz="1600" dirty="0">
                <a:latin typeface="OmoType Std Book One" pitchFamily="2" charset="-18"/>
              </a:rPr>
              <a:t>   </a:t>
            </a:r>
            <a:r>
              <a:rPr lang="it-IT" sz="1600" dirty="0" err="1">
                <a:latin typeface="OmoType Std Book One" pitchFamily="2" charset="-18"/>
              </a:rPr>
              <a:t>sadržaja</a:t>
            </a:r>
            <a:endParaRPr sz="1050" dirty="0">
              <a:solidFill>
                <a:schemeClr val="lt1"/>
              </a:solidFill>
              <a:latin typeface="OmoType Std Book One" pitchFamily="2" charset="-18"/>
              <a:ea typeface="Nunito Sans"/>
              <a:cs typeface="Nunito Sans"/>
              <a:sym typeface="Nunito Sans"/>
            </a:endParaRPr>
          </a:p>
        </p:txBody>
      </p:sp>
      <p:sp>
        <p:nvSpPr>
          <p:cNvPr id="15" name="Google Shape;535;p43">
            <a:extLst>
              <a:ext uri="{FF2B5EF4-FFF2-40B4-BE49-F238E27FC236}">
                <a16:creationId xmlns:a16="http://schemas.microsoft.com/office/drawing/2014/main" id="{11C0CA32-A2B0-46BC-981F-CD9005E05314}"/>
              </a:ext>
            </a:extLst>
          </p:cNvPr>
          <p:cNvSpPr/>
          <p:nvPr/>
        </p:nvSpPr>
        <p:spPr>
          <a:xfrm>
            <a:off x="2582279" y="1212714"/>
            <a:ext cx="6480000" cy="900000"/>
          </a:xfrm>
          <a:prstGeom prst="homePlate">
            <a:avLst>
              <a:gd name="adj" fmla="val 3203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75" tIns="0" rIns="0" bIns="0" anchor="ctr" anchorCtr="0">
            <a:noAutofit/>
          </a:bodyPr>
          <a:lstStyle/>
          <a:p>
            <a:pPr lvl="0"/>
            <a:r>
              <a:rPr lang="hr-HR" sz="1600" b="1" dirty="0">
                <a:latin typeface="OmoType Std Black One" pitchFamily="2" charset="0"/>
              </a:rPr>
              <a:t>1.</a:t>
            </a:r>
            <a:r>
              <a:rPr lang="hr-HR" sz="1600" dirty="0">
                <a:latin typeface="OmoType Std Book One" pitchFamily="2" charset="-18"/>
              </a:rPr>
              <a:t> </a:t>
            </a:r>
            <a:r>
              <a:rPr lang="it-IT" sz="1600" dirty="0" err="1">
                <a:latin typeface="OmoType Std Book One" pitchFamily="2" charset="-18"/>
              </a:rPr>
              <a:t>koristiti</a:t>
            </a:r>
            <a:r>
              <a:rPr lang="it-IT" sz="1600" dirty="0">
                <a:latin typeface="OmoType Std Book One" pitchFamily="2" charset="-18"/>
              </a:rPr>
              <a:t> se </a:t>
            </a:r>
            <a:r>
              <a:rPr lang="it-IT" sz="1600" dirty="0" err="1">
                <a:latin typeface="OmoType Std Book One" pitchFamily="2" charset="-18"/>
              </a:rPr>
              <a:t>dostupnim</a:t>
            </a:r>
            <a:r>
              <a:rPr lang="it-IT" sz="1600" dirty="0">
                <a:latin typeface="OmoType Std Book One" pitchFamily="2" charset="-18"/>
              </a:rPr>
              <a:t> </a:t>
            </a:r>
            <a:r>
              <a:rPr lang="it-IT" sz="1600" dirty="0" err="1">
                <a:latin typeface="OmoType Std Book One" pitchFamily="2" charset="-18"/>
              </a:rPr>
              <a:t>resursima</a:t>
            </a:r>
            <a:r>
              <a:rPr lang="it-IT" sz="1600" dirty="0">
                <a:latin typeface="OmoType Std Book One" pitchFamily="2" charset="-18"/>
              </a:rPr>
              <a:t> za </a:t>
            </a:r>
            <a:r>
              <a:rPr lang="it-IT" sz="1600" dirty="0" err="1">
                <a:latin typeface="OmoType Std Book One" pitchFamily="2" charset="-18"/>
              </a:rPr>
              <a:t>stvaranje</a:t>
            </a:r>
            <a:r>
              <a:rPr lang="it-IT" sz="1600" dirty="0">
                <a:latin typeface="OmoType Std Book One" pitchFamily="2" charset="-18"/>
              </a:rPr>
              <a:t> </a:t>
            </a:r>
            <a:br>
              <a:rPr lang="hr-HR" sz="1600" dirty="0">
                <a:latin typeface="OmoType Std Book One" pitchFamily="2" charset="-18"/>
              </a:rPr>
            </a:br>
            <a:r>
              <a:rPr lang="hr-HR" sz="1600" dirty="0">
                <a:latin typeface="OmoType Std Book One" pitchFamily="2" charset="-18"/>
              </a:rPr>
              <a:t>   </a:t>
            </a:r>
            <a:r>
              <a:rPr lang="it-IT" sz="1600" dirty="0" err="1">
                <a:latin typeface="OmoType Std Book One" pitchFamily="2" charset="-18"/>
              </a:rPr>
              <a:t>prilagođenih</a:t>
            </a:r>
            <a:r>
              <a:rPr lang="it-IT" sz="1600" dirty="0">
                <a:latin typeface="OmoType Std Book One" pitchFamily="2" charset="-18"/>
              </a:rPr>
              <a:t> </a:t>
            </a:r>
            <a:r>
              <a:rPr lang="it-IT" sz="1600" dirty="0" err="1">
                <a:latin typeface="OmoType Std Book One" pitchFamily="2" charset="-18"/>
              </a:rPr>
              <a:t>sadržaja</a:t>
            </a:r>
            <a:endParaRPr lang="hr-HR" sz="1600" dirty="0">
              <a:solidFill>
                <a:schemeClr val="dk2"/>
              </a:solidFill>
              <a:latin typeface="OmoType Std Book One" pitchFamily="2" charset="-18"/>
              <a:ea typeface="Nunito Sans"/>
              <a:cs typeface="Nunito Sans"/>
              <a:sym typeface="Nunito Sans"/>
            </a:endParaRPr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ABB251E3-7B44-4968-838A-A4BD1ADFE4DC}"/>
              </a:ext>
            </a:extLst>
          </p:cNvPr>
          <p:cNvGrpSpPr/>
          <p:nvPr/>
        </p:nvGrpSpPr>
        <p:grpSpPr>
          <a:xfrm>
            <a:off x="2474859" y="1224203"/>
            <a:ext cx="250400" cy="877022"/>
            <a:chOff x="2457077" y="1269650"/>
            <a:chExt cx="250400" cy="504001"/>
          </a:xfrm>
          <a:solidFill>
            <a:schemeClr val="accent1"/>
          </a:solidFill>
        </p:grpSpPr>
        <p:sp>
          <p:nvSpPr>
            <p:cNvPr id="17" name="Jednakokračni trokut 16">
              <a:extLst>
                <a:ext uri="{FF2B5EF4-FFF2-40B4-BE49-F238E27FC236}">
                  <a16:creationId xmlns:a16="http://schemas.microsoft.com/office/drawing/2014/main" id="{C05E5C95-5ACD-441C-99CC-EF96D94DAC66}"/>
                </a:ext>
              </a:extLst>
            </p:cNvPr>
            <p:cNvSpPr/>
            <p:nvPr/>
          </p:nvSpPr>
          <p:spPr>
            <a:xfrm rot="5400000">
              <a:off x="2392877" y="1459052"/>
              <a:ext cx="504001" cy="125198"/>
            </a:xfrm>
            <a:prstGeom prst="triangle">
              <a:avLst>
                <a:gd name="adj" fmla="val 48992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18" name="Pravokutnik 17">
              <a:extLst>
                <a:ext uri="{FF2B5EF4-FFF2-40B4-BE49-F238E27FC236}">
                  <a16:creationId xmlns:a16="http://schemas.microsoft.com/office/drawing/2014/main" id="{9A03B3BA-BF24-46A5-A958-C22B2DDE1029}"/>
                </a:ext>
              </a:extLst>
            </p:cNvPr>
            <p:cNvSpPr/>
            <p:nvPr/>
          </p:nvSpPr>
          <p:spPr>
            <a:xfrm>
              <a:off x="2457077" y="1269650"/>
              <a:ext cx="125200" cy="504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19" name="Grupa 18">
            <a:extLst>
              <a:ext uri="{FF2B5EF4-FFF2-40B4-BE49-F238E27FC236}">
                <a16:creationId xmlns:a16="http://schemas.microsoft.com/office/drawing/2014/main" id="{24BCDB0B-282F-494F-82D8-F32BD4D755DB}"/>
              </a:ext>
            </a:extLst>
          </p:cNvPr>
          <p:cNvGrpSpPr/>
          <p:nvPr/>
        </p:nvGrpSpPr>
        <p:grpSpPr>
          <a:xfrm>
            <a:off x="2474859" y="2176256"/>
            <a:ext cx="250400" cy="877022"/>
            <a:chOff x="2457077" y="1269650"/>
            <a:chExt cx="250400" cy="504001"/>
          </a:xfrm>
          <a:solidFill>
            <a:schemeClr val="accent1"/>
          </a:solidFill>
        </p:grpSpPr>
        <p:sp>
          <p:nvSpPr>
            <p:cNvPr id="20" name="Jednakokračni trokut 19">
              <a:extLst>
                <a:ext uri="{FF2B5EF4-FFF2-40B4-BE49-F238E27FC236}">
                  <a16:creationId xmlns:a16="http://schemas.microsoft.com/office/drawing/2014/main" id="{3D104A41-FC5F-4571-B41C-725391AF747F}"/>
                </a:ext>
              </a:extLst>
            </p:cNvPr>
            <p:cNvSpPr/>
            <p:nvPr/>
          </p:nvSpPr>
          <p:spPr>
            <a:xfrm rot="5400000">
              <a:off x="2392877" y="1459052"/>
              <a:ext cx="504001" cy="125198"/>
            </a:xfrm>
            <a:prstGeom prst="triangle">
              <a:avLst>
                <a:gd name="adj" fmla="val 48992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21" name="Pravokutnik 20">
              <a:extLst>
                <a:ext uri="{FF2B5EF4-FFF2-40B4-BE49-F238E27FC236}">
                  <a16:creationId xmlns:a16="http://schemas.microsoft.com/office/drawing/2014/main" id="{38284E30-FD67-4D07-973F-E7D68A4B72F9}"/>
                </a:ext>
              </a:extLst>
            </p:cNvPr>
            <p:cNvSpPr/>
            <p:nvPr/>
          </p:nvSpPr>
          <p:spPr>
            <a:xfrm>
              <a:off x="2457077" y="1269650"/>
              <a:ext cx="125200" cy="504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22" name="Grupa 21">
            <a:extLst>
              <a:ext uri="{FF2B5EF4-FFF2-40B4-BE49-F238E27FC236}">
                <a16:creationId xmlns:a16="http://schemas.microsoft.com/office/drawing/2014/main" id="{18BE7C83-DDCE-479A-ABEF-4282328427A0}"/>
              </a:ext>
            </a:extLst>
          </p:cNvPr>
          <p:cNvGrpSpPr/>
          <p:nvPr/>
        </p:nvGrpSpPr>
        <p:grpSpPr>
          <a:xfrm>
            <a:off x="2474859" y="3149564"/>
            <a:ext cx="250400" cy="877022"/>
            <a:chOff x="2457077" y="1269650"/>
            <a:chExt cx="250400" cy="504001"/>
          </a:xfrm>
          <a:solidFill>
            <a:schemeClr val="accent1"/>
          </a:solidFill>
        </p:grpSpPr>
        <p:sp>
          <p:nvSpPr>
            <p:cNvPr id="23" name="Jednakokračni trokut 22">
              <a:extLst>
                <a:ext uri="{FF2B5EF4-FFF2-40B4-BE49-F238E27FC236}">
                  <a16:creationId xmlns:a16="http://schemas.microsoft.com/office/drawing/2014/main" id="{F259A07C-14E1-48A5-88AC-3E3C86897889}"/>
                </a:ext>
              </a:extLst>
            </p:cNvPr>
            <p:cNvSpPr/>
            <p:nvPr/>
          </p:nvSpPr>
          <p:spPr>
            <a:xfrm rot="5400000">
              <a:off x="2392877" y="1459052"/>
              <a:ext cx="504001" cy="125198"/>
            </a:xfrm>
            <a:prstGeom prst="triangle">
              <a:avLst>
                <a:gd name="adj" fmla="val 48992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24" name="Pravokutnik 23">
              <a:extLst>
                <a:ext uri="{FF2B5EF4-FFF2-40B4-BE49-F238E27FC236}">
                  <a16:creationId xmlns:a16="http://schemas.microsoft.com/office/drawing/2014/main" id="{6EC53E85-267F-4E75-AF28-6CAC8C71DE57}"/>
                </a:ext>
              </a:extLst>
            </p:cNvPr>
            <p:cNvSpPr/>
            <p:nvPr/>
          </p:nvSpPr>
          <p:spPr>
            <a:xfrm>
              <a:off x="2457077" y="1269650"/>
              <a:ext cx="125200" cy="504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96D7E58F-E2B5-4F81-80D3-0688F3499547}"/>
              </a:ext>
            </a:extLst>
          </p:cNvPr>
          <p:cNvGrpSpPr/>
          <p:nvPr/>
        </p:nvGrpSpPr>
        <p:grpSpPr>
          <a:xfrm>
            <a:off x="2474859" y="4129478"/>
            <a:ext cx="250400" cy="877022"/>
            <a:chOff x="2457077" y="1269650"/>
            <a:chExt cx="250400" cy="504001"/>
          </a:xfrm>
          <a:solidFill>
            <a:schemeClr val="accent1"/>
          </a:solidFill>
        </p:grpSpPr>
        <p:sp>
          <p:nvSpPr>
            <p:cNvPr id="26" name="Jednakokračni trokut 25">
              <a:extLst>
                <a:ext uri="{FF2B5EF4-FFF2-40B4-BE49-F238E27FC236}">
                  <a16:creationId xmlns:a16="http://schemas.microsoft.com/office/drawing/2014/main" id="{FCE9A75B-FB79-425E-9CBE-1A0D8E99C2EE}"/>
                </a:ext>
              </a:extLst>
            </p:cNvPr>
            <p:cNvSpPr/>
            <p:nvPr/>
          </p:nvSpPr>
          <p:spPr>
            <a:xfrm rot="5400000">
              <a:off x="2392877" y="1459052"/>
              <a:ext cx="504001" cy="125198"/>
            </a:xfrm>
            <a:prstGeom prst="triangle">
              <a:avLst>
                <a:gd name="adj" fmla="val 48992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27" name="Pravokutnik 26">
              <a:extLst>
                <a:ext uri="{FF2B5EF4-FFF2-40B4-BE49-F238E27FC236}">
                  <a16:creationId xmlns:a16="http://schemas.microsoft.com/office/drawing/2014/main" id="{8B0834F9-717E-4F95-9F1B-0DF57E15F08B}"/>
                </a:ext>
              </a:extLst>
            </p:cNvPr>
            <p:cNvSpPr/>
            <p:nvPr/>
          </p:nvSpPr>
          <p:spPr>
            <a:xfrm>
              <a:off x="2457077" y="1269650"/>
              <a:ext cx="125200" cy="504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sp>
        <p:nvSpPr>
          <p:cNvPr id="2" name="TekstniOkvir 1">
            <a:extLst>
              <a:ext uri="{FF2B5EF4-FFF2-40B4-BE49-F238E27FC236}">
                <a16:creationId xmlns:a16="http://schemas.microsoft.com/office/drawing/2014/main" id="{1CD311EC-95A0-49A9-A312-256F09809B9C}"/>
              </a:ext>
            </a:extLst>
          </p:cNvPr>
          <p:cNvSpPr txBox="1"/>
          <p:nvPr/>
        </p:nvSpPr>
        <p:spPr>
          <a:xfrm>
            <a:off x="2725259" y="394433"/>
            <a:ext cx="5768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OmoType Std Black One" pitchFamily="2" charset="0"/>
              </a:rPr>
              <a:t>polaznici će nakon radionice moći:</a:t>
            </a:r>
          </a:p>
          <a:p>
            <a:endParaRPr lang="hr-HR" sz="2000" dirty="0">
              <a:latin typeface="OmoType Std Black One" pitchFamily="2" charset="0"/>
            </a:endParaRPr>
          </a:p>
        </p:txBody>
      </p:sp>
      <p:pic>
        <p:nvPicPr>
          <p:cNvPr id="4" name="Grafika 3" descr="Kontrolni popis RTL-a">
            <a:extLst>
              <a:ext uri="{FF2B5EF4-FFF2-40B4-BE49-F238E27FC236}">
                <a16:creationId xmlns:a16="http://schemas.microsoft.com/office/drawing/2014/main" id="{48D724F6-D194-4792-B118-5D7D2D229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614" y="2899568"/>
            <a:ext cx="2106930" cy="210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989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42"/>
          <p:cNvSpPr txBox="1">
            <a:spLocks noGrp="1"/>
          </p:cNvSpPr>
          <p:nvPr>
            <p:ph type="ctrTitle"/>
          </p:nvPr>
        </p:nvSpPr>
        <p:spPr>
          <a:xfrm>
            <a:off x="100786" y="0"/>
            <a:ext cx="2342693" cy="504444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hr-HR" sz="2000" b="1" dirty="0">
                <a:solidFill>
                  <a:schemeClr val="tx1"/>
                </a:solidFill>
                <a:latin typeface="OmoType Std Black One" pitchFamily="2" charset="0"/>
              </a:rPr>
              <a:t>2. </a:t>
            </a:r>
            <a:r>
              <a:rPr lang="pl-PL" sz="2000" b="1" dirty="0">
                <a:solidFill>
                  <a:schemeClr val="tx1"/>
                </a:solidFill>
                <a:latin typeface="OmoType Std Black One" pitchFamily="2" charset="0"/>
              </a:rPr>
              <a:t>POJAM </a:t>
            </a:r>
            <a:br>
              <a:rPr lang="pl-PL" sz="2000" b="1" dirty="0">
                <a:solidFill>
                  <a:schemeClr val="tx1"/>
                </a:solidFill>
                <a:latin typeface="OmoType Std Black One" pitchFamily="2" charset="0"/>
              </a:rPr>
            </a:br>
            <a:r>
              <a:rPr lang="pl-PL" sz="2000" b="1" dirty="0">
                <a:solidFill>
                  <a:schemeClr val="tx1"/>
                </a:solidFill>
                <a:latin typeface="OmoType Std Black One" pitchFamily="2" charset="0"/>
              </a:rPr>
              <a:t>   UČENIKA S </a:t>
            </a:r>
            <a:br>
              <a:rPr lang="pl-PL" sz="2000" b="1" dirty="0">
                <a:solidFill>
                  <a:schemeClr val="tx1"/>
                </a:solidFill>
                <a:latin typeface="OmoType Std Black One" pitchFamily="2" charset="0"/>
              </a:rPr>
            </a:br>
            <a:r>
              <a:rPr lang="pl-PL" sz="2000" b="1" dirty="0">
                <a:solidFill>
                  <a:schemeClr val="tx1"/>
                </a:solidFill>
                <a:latin typeface="OmoType Std Black One" pitchFamily="2" charset="0"/>
              </a:rPr>
              <a:t>   POSEBNIM </a:t>
            </a:r>
            <a:br>
              <a:rPr lang="pl-PL" sz="2000" b="1" dirty="0">
                <a:solidFill>
                  <a:schemeClr val="tx1"/>
                </a:solidFill>
                <a:latin typeface="OmoType Std Black One" pitchFamily="2" charset="0"/>
              </a:rPr>
            </a:br>
            <a:r>
              <a:rPr lang="pl-PL" sz="2000" b="1" dirty="0">
                <a:solidFill>
                  <a:schemeClr val="tx1"/>
                </a:solidFill>
                <a:latin typeface="OmoType Std Black One" pitchFamily="2" charset="0"/>
              </a:rPr>
              <a:t>   ODGOJNO-</a:t>
            </a:r>
            <a:br>
              <a:rPr lang="pl-PL" sz="2000" b="1" dirty="0">
                <a:solidFill>
                  <a:schemeClr val="tx1"/>
                </a:solidFill>
                <a:latin typeface="OmoType Std Black One" pitchFamily="2" charset="0"/>
              </a:rPr>
            </a:br>
            <a:r>
              <a:rPr lang="pl-PL" sz="2000" b="1" dirty="0">
                <a:solidFill>
                  <a:schemeClr val="tx1"/>
                </a:solidFill>
                <a:latin typeface="OmoType Std Black One" pitchFamily="2" charset="0"/>
              </a:rPr>
              <a:t>   OBRAZOVNIM </a:t>
            </a:r>
            <a:br>
              <a:rPr lang="pl-PL" sz="2000" b="1" dirty="0">
                <a:solidFill>
                  <a:schemeClr val="tx1"/>
                </a:solidFill>
                <a:latin typeface="OmoType Std Black One" pitchFamily="2" charset="0"/>
              </a:rPr>
            </a:br>
            <a:r>
              <a:rPr lang="pl-PL" sz="2000" b="1" dirty="0">
                <a:solidFill>
                  <a:schemeClr val="tx1"/>
                </a:solidFill>
                <a:latin typeface="OmoType Std Black One" pitchFamily="2" charset="0"/>
              </a:rPr>
              <a:t>   POTREBAMA</a:t>
            </a:r>
            <a:endParaRPr dirty="0">
              <a:solidFill>
                <a:schemeClr val="tx1"/>
              </a:solidFill>
              <a:latin typeface="OmoType Std Black One" pitchFamily="2" charset="0"/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54B0F482-77B1-4FA8-9578-34374B6A5BD2}"/>
              </a:ext>
            </a:extLst>
          </p:cNvPr>
          <p:cNvSpPr txBox="1"/>
          <p:nvPr/>
        </p:nvSpPr>
        <p:spPr>
          <a:xfrm>
            <a:off x="2606040" y="4558725"/>
            <a:ext cx="6437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dirty="0">
                <a:latin typeface="OmoType Std Book One" pitchFamily="2" charset="-18"/>
              </a:rPr>
              <a:t>IZVOR: </a:t>
            </a:r>
            <a:br>
              <a:rPr lang="hr-HR" sz="800" dirty="0">
                <a:latin typeface="OmoType Std Book One" pitchFamily="2" charset="-18"/>
              </a:rPr>
            </a:br>
            <a:r>
              <a:rPr lang="hr-HR" sz="800" dirty="0">
                <a:latin typeface="OmoType Std Book One" pitchFamily="2" charset="-18"/>
              </a:rPr>
              <a:t>https://www.freepik.com/free-photo/close-up-hand-taking-notes_12977098.htm#query=close-up-hand-taking-notes&amp;position=1&amp;from_view=search&amp;track=sph</a:t>
            </a:r>
          </a:p>
        </p:txBody>
      </p:sp>
    </p:spTree>
    <p:extLst>
      <p:ext uri="{BB962C8B-B14F-4D97-AF65-F5344CB8AC3E}">
        <p14:creationId xmlns:p14="http://schemas.microsoft.com/office/powerpoint/2010/main" val="2836400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4"/>
          <p:cNvSpPr txBox="1">
            <a:spLocks noGrp="1"/>
          </p:cNvSpPr>
          <p:nvPr>
            <p:ph type="body" idx="1"/>
          </p:nvPr>
        </p:nvSpPr>
        <p:spPr>
          <a:xfrm>
            <a:off x="2766024" y="363051"/>
            <a:ext cx="5886280" cy="12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pl-PL" i="0" dirty="0">
                <a:solidFill>
                  <a:schemeClr val="tx1"/>
                </a:solidFill>
                <a:latin typeface="OmoType Std Black One" pitchFamily="2" charset="0"/>
              </a:rPr>
              <a:t>termin za dvije podskupine učenika </a:t>
            </a:r>
            <a:endParaRPr dirty="0">
              <a:solidFill>
                <a:schemeClr val="tx1"/>
              </a:solidFill>
              <a:latin typeface="OmoType Std Black One" pitchFamily="2" charset="0"/>
            </a:endParaRPr>
          </a:p>
        </p:txBody>
      </p:sp>
      <p:sp>
        <p:nvSpPr>
          <p:cNvPr id="182" name="Google Shape;182;p24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hr-HR" dirty="0">
                <a:solidFill>
                  <a:schemeClr val="tx1"/>
                </a:solidFill>
                <a:latin typeface="OmoType Std Black One" pitchFamily="2" charset="0"/>
              </a:rPr>
              <a:t>Posebne odgojno-obrazovne potrebe</a:t>
            </a:r>
            <a:endParaRPr dirty="0">
              <a:solidFill>
                <a:schemeClr val="tx1"/>
              </a:solidFill>
              <a:latin typeface="OmoType Std Black One" pitchFamily="2" charset="0"/>
            </a:endParaRPr>
          </a:p>
        </p:txBody>
      </p:sp>
      <p:sp>
        <p:nvSpPr>
          <p:cNvPr id="183" name="Google Shape;183;p24"/>
          <p:cNvSpPr txBox="1">
            <a:spLocks noGrp="1"/>
          </p:cNvSpPr>
          <p:nvPr>
            <p:ph type="body" idx="2"/>
          </p:nvPr>
        </p:nvSpPr>
        <p:spPr>
          <a:xfrm>
            <a:off x="2878481" y="2984375"/>
            <a:ext cx="2727000" cy="15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chemeClr val="dk1"/>
              </a:buClr>
              <a:buNone/>
            </a:pPr>
            <a:r>
              <a:rPr lang="hr-HR" sz="1400" dirty="0">
                <a:solidFill>
                  <a:schemeClr val="tx1"/>
                </a:solidFill>
                <a:latin typeface="OmoType Std Black One" pitchFamily="2" charset="0"/>
              </a:rPr>
              <a:t>s teškoćama u razvoju </a:t>
            </a:r>
          </a:p>
          <a:p>
            <a:pPr marL="0" lvl="0" indent="0">
              <a:buClr>
                <a:schemeClr val="dk1"/>
              </a:buClr>
              <a:buNone/>
            </a:pPr>
            <a:r>
              <a:rPr lang="hr-HR" sz="1200" dirty="0">
                <a:solidFill>
                  <a:schemeClr val="tx1"/>
                </a:solidFill>
                <a:latin typeface="OmoType Std Book One" pitchFamily="2" charset="-18"/>
              </a:rPr>
              <a:t>teškoće zahtijevaju dodatan obrazovni napor ili poseban pristup u obrazovanju kako bi dijete moglo maksimalno razviti svoje sposobnosti </a:t>
            </a:r>
            <a:endParaRPr sz="1200" dirty="0">
              <a:solidFill>
                <a:schemeClr val="tx1"/>
              </a:solidFill>
              <a:latin typeface="OmoType Std Book One" pitchFamily="2" charset="-18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5" name="Google Shape;185;p24"/>
          <p:cNvSpPr txBox="1">
            <a:spLocks noGrp="1"/>
          </p:cNvSpPr>
          <p:nvPr>
            <p:ph type="body" idx="3"/>
          </p:nvPr>
        </p:nvSpPr>
        <p:spPr>
          <a:xfrm>
            <a:off x="5744525" y="2987329"/>
            <a:ext cx="2727000" cy="15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chemeClr val="dk1"/>
              </a:buClr>
              <a:buNone/>
            </a:pPr>
            <a:r>
              <a:rPr lang="hr-HR" sz="1400" dirty="0">
                <a:solidFill>
                  <a:schemeClr val="tx1"/>
                </a:solidFill>
                <a:latin typeface="OmoType Std Black One" pitchFamily="2" charset="0"/>
              </a:rPr>
              <a:t>darovite učenike </a:t>
            </a:r>
          </a:p>
          <a:p>
            <a:pPr marL="0" lvl="0" indent="0">
              <a:buClr>
                <a:schemeClr val="dk1"/>
              </a:buClr>
              <a:buNone/>
            </a:pPr>
            <a:r>
              <a:rPr lang="hr-HR" sz="1200" dirty="0">
                <a:solidFill>
                  <a:schemeClr val="tx1"/>
                </a:solidFill>
                <a:latin typeface="OmoType Std Book One" pitchFamily="2" charset="-18"/>
              </a:rPr>
              <a:t>zbog iznadprosječnih sposobnosti također zahtijevaju poseban odgojno-obrazovni pristup </a:t>
            </a:r>
            <a:endParaRPr sz="1200" dirty="0">
              <a:solidFill>
                <a:schemeClr val="tx1"/>
              </a:solidFill>
              <a:latin typeface="OmoType Std Book One" pitchFamily="2" charset="-18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6" name="Google Shape;186;p24"/>
          <p:cNvSpPr/>
          <p:nvPr/>
        </p:nvSpPr>
        <p:spPr>
          <a:xfrm rot="729144">
            <a:off x="3170640" y="1593254"/>
            <a:ext cx="916334" cy="857729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F670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BCD4"/>
              </a:solidFill>
            </a:endParaRPr>
          </a:p>
        </p:txBody>
      </p:sp>
      <p:sp>
        <p:nvSpPr>
          <p:cNvPr id="187" name="Google Shape;187;p24"/>
          <p:cNvSpPr/>
          <p:nvPr/>
        </p:nvSpPr>
        <p:spPr>
          <a:xfrm rot="-773137" flipH="1">
            <a:off x="3590173" y="1364350"/>
            <a:ext cx="992801" cy="929054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ED0036">
              <a:alpha val="71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BCD4"/>
              </a:solidFill>
            </a:endParaRPr>
          </a:p>
        </p:txBody>
      </p:sp>
      <p:sp>
        <p:nvSpPr>
          <p:cNvPr id="188" name="Google Shape;188;p24"/>
          <p:cNvSpPr/>
          <p:nvPr/>
        </p:nvSpPr>
        <p:spPr>
          <a:xfrm rot="729144">
            <a:off x="6015015" y="1654029"/>
            <a:ext cx="916334" cy="857729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F670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BCD4"/>
              </a:solidFill>
            </a:endParaRPr>
          </a:p>
        </p:txBody>
      </p:sp>
      <p:sp>
        <p:nvSpPr>
          <p:cNvPr id="189" name="Google Shape;189;p24"/>
          <p:cNvSpPr/>
          <p:nvPr/>
        </p:nvSpPr>
        <p:spPr>
          <a:xfrm rot="-773137" flipH="1">
            <a:off x="6434548" y="1425125"/>
            <a:ext cx="992801" cy="929054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FFA400">
              <a:alpha val="71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CD4"/>
              </a:solidFill>
            </a:endParaRPr>
          </a:p>
        </p:txBody>
      </p:sp>
      <p:grpSp>
        <p:nvGrpSpPr>
          <p:cNvPr id="28" name="Google Shape;1352;p53">
            <a:extLst>
              <a:ext uri="{FF2B5EF4-FFF2-40B4-BE49-F238E27FC236}">
                <a16:creationId xmlns:a16="http://schemas.microsoft.com/office/drawing/2014/main" id="{23341B1C-DB2F-4E72-B5A5-485520CA4062}"/>
              </a:ext>
            </a:extLst>
          </p:cNvPr>
          <p:cNvGrpSpPr/>
          <p:nvPr/>
        </p:nvGrpSpPr>
        <p:grpSpPr>
          <a:xfrm>
            <a:off x="7313927" y="2189133"/>
            <a:ext cx="370755" cy="445841"/>
            <a:chOff x="4539787" y="1011032"/>
            <a:chExt cx="598958" cy="720261"/>
          </a:xfrm>
        </p:grpSpPr>
        <p:sp>
          <p:nvSpPr>
            <p:cNvPr id="29" name="Google Shape;1353;p53">
              <a:extLst>
                <a:ext uri="{FF2B5EF4-FFF2-40B4-BE49-F238E27FC236}">
                  <a16:creationId xmlns:a16="http://schemas.microsoft.com/office/drawing/2014/main" id="{C96E0217-0858-484A-B678-E7970689F0E9}"/>
                </a:ext>
              </a:extLst>
            </p:cNvPr>
            <p:cNvSpPr/>
            <p:nvPr/>
          </p:nvSpPr>
          <p:spPr>
            <a:xfrm>
              <a:off x="4849480" y="1011032"/>
              <a:ext cx="289264" cy="340491"/>
            </a:xfrm>
            <a:custGeom>
              <a:avLst/>
              <a:gdLst/>
              <a:ahLst/>
              <a:cxnLst/>
              <a:rect l="l" t="t" r="r" b="b"/>
              <a:pathLst>
                <a:path w="518" h="610" extrusionOk="0">
                  <a:moveTo>
                    <a:pt x="26" y="275"/>
                  </a:moveTo>
                  <a:cubicBezTo>
                    <a:pt x="36" y="275"/>
                    <a:pt x="45" y="280"/>
                    <a:pt x="51" y="287"/>
                  </a:cubicBezTo>
                  <a:cubicBezTo>
                    <a:pt x="61" y="299"/>
                    <a:pt x="66" y="315"/>
                    <a:pt x="65" y="332"/>
                  </a:cubicBezTo>
                  <a:cubicBezTo>
                    <a:pt x="66" y="350"/>
                    <a:pt x="61" y="366"/>
                    <a:pt x="51" y="377"/>
                  </a:cubicBezTo>
                  <a:cubicBezTo>
                    <a:pt x="45" y="384"/>
                    <a:pt x="36" y="389"/>
                    <a:pt x="26" y="389"/>
                  </a:cubicBezTo>
                  <a:cubicBezTo>
                    <a:pt x="16" y="389"/>
                    <a:pt x="7" y="384"/>
                    <a:pt x="0" y="376"/>
                  </a:cubicBezTo>
                  <a:cubicBezTo>
                    <a:pt x="0" y="603"/>
                    <a:pt x="0" y="603"/>
                    <a:pt x="0" y="603"/>
                  </a:cubicBezTo>
                  <a:cubicBezTo>
                    <a:pt x="0" y="607"/>
                    <a:pt x="5" y="610"/>
                    <a:pt x="9" y="609"/>
                  </a:cubicBezTo>
                  <a:cubicBezTo>
                    <a:pt x="244" y="532"/>
                    <a:pt x="244" y="532"/>
                    <a:pt x="244" y="532"/>
                  </a:cubicBezTo>
                  <a:cubicBezTo>
                    <a:pt x="245" y="532"/>
                    <a:pt x="247" y="532"/>
                    <a:pt x="248" y="532"/>
                  </a:cubicBezTo>
                  <a:cubicBezTo>
                    <a:pt x="250" y="533"/>
                    <a:pt x="252" y="534"/>
                    <a:pt x="253" y="537"/>
                  </a:cubicBezTo>
                  <a:cubicBezTo>
                    <a:pt x="256" y="543"/>
                    <a:pt x="257" y="548"/>
                    <a:pt x="253" y="554"/>
                  </a:cubicBezTo>
                  <a:cubicBezTo>
                    <a:pt x="251" y="557"/>
                    <a:pt x="248" y="560"/>
                    <a:pt x="245" y="563"/>
                  </a:cubicBezTo>
                  <a:cubicBezTo>
                    <a:pt x="237" y="572"/>
                    <a:pt x="240" y="584"/>
                    <a:pt x="252" y="589"/>
                  </a:cubicBezTo>
                  <a:cubicBezTo>
                    <a:pt x="263" y="593"/>
                    <a:pt x="276" y="592"/>
                    <a:pt x="287" y="588"/>
                  </a:cubicBezTo>
                  <a:cubicBezTo>
                    <a:pt x="299" y="584"/>
                    <a:pt x="310" y="578"/>
                    <a:pt x="317" y="568"/>
                  </a:cubicBezTo>
                  <a:cubicBezTo>
                    <a:pt x="323" y="557"/>
                    <a:pt x="318" y="545"/>
                    <a:pt x="306" y="543"/>
                  </a:cubicBezTo>
                  <a:cubicBezTo>
                    <a:pt x="303" y="542"/>
                    <a:pt x="299" y="541"/>
                    <a:pt x="295" y="540"/>
                  </a:cubicBezTo>
                  <a:cubicBezTo>
                    <a:pt x="288" y="538"/>
                    <a:pt x="286" y="533"/>
                    <a:pt x="285" y="526"/>
                  </a:cubicBezTo>
                  <a:cubicBezTo>
                    <a:pt x="284" y="524"/>
                    <a:pt x="285" y="521"/>
                    <a:pt x="287" y="520"/>
                  </a:cubicBezTo>
                  <a:cubicBezTo>
                    <a:pt x="287" y="519"/>
                    <a:pt x="288" y="518"/>
                    <a:pt x="289" y="518"/>
                  </a:cubicBezTo>
                  <a:cubicBezTo>
                    <a:pt x="505" y="448"/>
                    <a:pt x="505" y="448"/>
                    <a:pt x="505" y="448"/>
                  </a:cubicBezTo>
                  <a:cubicBezTo>
                    <a:pt x="507" y="447"/>
                    <a:pt x="509" y="445"/>
                    <a:pt x="509" y="442"/>
                  </a:cubicBezTo>
                  <a:cubicBezTo>
                    <a:pt x="518" y="313"/>
                    <a:pt x="487" y="155"/>
                    <a:pt x="341" y="81"/>
                  </a:cubicBezTo>
                  <a:cubicBezTo>
                    <a:pt x="224" y="22"/>
                    <a:pt x="108" y="0"/>
                    <a:pt x="7" y="2"/>
                  </a:cubicBezTo>
                  <a:cubicBezTo>
                    <a:pt x="3" y="2"/>
                    <a:pt x="0" y="5"/>
                    <a:pt x="0" y="8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7" y="280"/>
                    <a:pt x="16" y="275"/>
                    <a:pt x="26" y="2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354;p53">
              <a:extLst>
                <a:ext uri="{FF2B5EF4-FFF2-40B4-BE49-F238E27FC236}">
                  <a16:creationId xmlns:a16="http://schemas.microsoft.com/office/drawing/2014/main" id="{0C90A24F-8EDF-45C1-BB53-269B7E5A3FAF}"/>
                </a:ext>
              </a:extLst>
            </p:cNvPr>
            <p:cNvSpPr/>
            <p:nvPr/>
          </p:nvSpPr>
          <p:spPr>
            <a:xfrm>
              <a:off x="4599335" y="1012768"/>
              <a:ext cx="277094" cy="339188"/>
            </a:xfrm>
            <a:custGeom>
              <a:avLst/>
              <a:gdLst/>
              <a:ahLst/>
              <a:cxnLst/>
              <a:rect l="l" t="t" r="r" b="b"/>
              <a:pathLst>
                <a:path w="496" h="608" extrusionOk="0">
                  <a:moveTo>
                    <a:pt x="118" y="481"/>
                  </a:moveTo>
                  <a:cubicBezTo>
                    <a:pt x="121" y="472"/>
                    <a:pt x="128" y="464"/>
                    <a:pt x="137" y="461"/>
                  </a:cubicBezTo>
                  <a:cubicBezTo>
                    <a:pt x="151" y="455"/>
                    <a:pt x="168" y="455"/>
                    <a:pt x="184" y="461"/>
                  </a:cubicBezTo>
                  <a:cubicBezTo>
                    <a:pt x="201" y="466"/>
                    <a:pt x="215" y="476"/>
                    <a:pt x="222" y="488"/>
                  </a:cubicBezTo>
                  <a:cubicBezTo>
                    <a:pt x="228" y="497"/>
                    <a:pt x="229" y="507"/>
                    <a:pt x="226" y="516"/>
                  </a:cubicBezTo>
                  <a:cubicBezTo>
                    <a:pt x="223" y="526"/>
                    <a:pt x="216" y="533"/>
                    <a:pt x="206" y="536"/>
                  </a:cubicBezTo>
                  <a:cubicBezTo>
                    <a:pt x="421" y="606"/>
                    <a:pt x="421" y="606"/>
                    <a:pt x="421" y="606"/>
                  </a:cubicBezTo>
                  <a:cubicBezTo>
                    <a:pt x="426" y="608"/>
                    <a:pt x="430" y="605"/>
                    <a:pt x="430" y="600"/>
                  </a:cubicBezTo>
                  <a:cubicBezTo>
                    <a:pt x="430" y="353"/>
                    <a:pt x="430" y="353"/>
                    <a:pt x="430" y="353"/>
                  </a:cubicBezTo>
                  <a:cubicBezTo>
                    <a:pt x="430" y="352"/>
                    <a:pt x="430" y="351"/>
                    <a:pt x="431" y="350"/>
                  </a:cubicBezTo>
                  <a:cubicBezTo>
                    <a:pt x="432" y="347"/>
                    <a:pt x="434" y="346"/>
                    <a:pt x="437" y="345"/>
                  </a:cubicBezTo>
                  <a:cubicBezTo>
                    <a:pt x="443" y="345"/>
                    <a:pt x="449" y="345"/>
                    <a:pt x="453" y="351"/>
                  </a:cubicBezTo>
                  <a:cubicBezTo>
                    <a:pt x="455" y="354"/>
                    <a:pt x="457" y="358"/>
                    <a:pt x="459" y="361"/>
                  </a:cubicBezTo>
                  <a:cubicBezTo>
                    <a:pt x="465" y="371"/>
                    <a:pt x="478" y="373"/>
                    <a:pt x="486" y="363"/>
                  </a:cubicBezTo>
                  <a:cubicBezTo>
                    <a:pt x="493" y="354"/>
                    <a:pt x="496" y="341"/>
                    <a:pt x="496" y="329"/>
                  </a:cubicBezTo>
                  <a:cubicBezTo>
                    <a:pt x="496" y="317"/>
                    <a:pt x="493" y="304"/>
                    <a:pt x="486" y="295"/>
                  </a:cubicBezTo>
                  <a:cubicBezTo>
                    <a:pt x="478" y="286"/>
                    <a:pt x="465" y="287"/>
                    <a:pt x="459" y="297"/>
                  </a:cubicBezTo>
                  <a:cubicBezTo>
                    <a:pt x="457" y="300"/>
                    <a:pt x="455" y="304"/>
                    <a:pt x="453" y="307"/>
                  </a:cubicBezTo>
                  <a:cubicBezTo>
                    <a:pt x="449" y="313"/>
                    <a:pt x="443" y="313"/>
                    <a:pt x="437" y="313"/>
                  </a:cubicBezTo>
                  <a:cubicBezTo>
                    <a:pt x="434" y="313"/>
                    <a:pt x="432" y="311"/>
                    <a:pt x="431" y="309"/>
                  </a:cubicBezTo>
                  <a:cubicBezTo>
                    <a:pt x="430" y="308"/>
                    <a:pt x="430" y="307"/>
                    <a:pt x="430" y="305"/>
                  </a:cubicBezTo>
                  <a:cubicBezTo>
                    <a:pt x="430" y="7"/>
                    <a:pt x="430" y="7"/>
                    <a:pt x="430" y="7"/>
                  </a:cubicBezTo>
                  <a:cubicBezTo>
                    <a:pt x="430" y="3"/>
                    <a:pt x="427" y="0"/>
                    <a:pt x="423" y="0"/>
                  </a:cubicBezTo>
                  <a:cubicBezTo>
                    <a:pt x="346" y="5"/>
                    <a:pt x="279" y="23"/>
                    <a:pt x="231" y="49"/>
                  </a:cubicBezTo>
                  <a:cubicBezTo>
                    <a:pt x="64" y="136"/>
                    <a:pt x="15" y="299"/>
                    <a:pt x="3" y="405"/>
                  </a:cubicBezTo>
                  <a:cubicBezTo>
                    <a:pt x="0" y="431"/>
                    <a:pt x="7" y="453"/>
                    <a:pt x="14" y="472"/>
                  </a:cubicBezTo>
                  <a:cubicBezTo>
                    <a:pt x="15" y="473"/>
                    <a:pt x="16" y="475"/>
                    <a:pt x="18" y="475"/>
                  </a:cubicBezTo>
                  <a:cubicBezTo>
                    <a:pt x="122" y="509"/>
                    <a:pt x="122" y="509"/>
                    <a:pt x="122" y="509"/>
                  </a:cubicBezTo>
                  <a:cubicBezTo>
                    <a:pt x="117" y="501"/>
                    <a:pt x="115" y="490"/>
                    <a:pt x="118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355;p53">
              <a:extLst>
                <a:ext uri="{FF2B5EF4-FFF2-40B4-BE49-F238E27FC236}">
                  <a16:creationId xmlns:a16="http://schemas.microsoft.com/office/drawing/2014/main" id="{81A42692-7721-443F-878A-A40574B1AAD6}"/>
                </a:ext>
              </a:extLst>
            </p:cNvPr>
            <p:cNvSpPr/>
            <p:nvPr/>
          </p:nvSpPr>
          <p:spPr>
            <a:xfrm>
              <a:off x="4539787" y="1276220"/>
              <a:ext cx="295350" cy="349606"/>
            </a:xfrm>
            <a:custGeom>
              <a:avLst/>
              <a:gdLst/>
              <a:ahLst/>
              <a:cxnLst/>
              <a:rect l="l" t="t" r="r" b="b"/>
              <a:pathLst>
                <a:path w="529" h="627" extrusionOk="0">
                  <a:moveTo>
                    <a:pt x="313" y="412"/>
                  </a:moveTo>
                  <a:cubicBezTo>
                    <a:pt x="306" y="406"/>
                    <a:pt x="301" y="397"/>
                    <a:pt x="300" y="387"/>
                  </a:cubicBezTo>
                  <a:cubicBezTo>
                    <a:pt x="299" y="373"/>
                    <a:pt x="305" y="357"/>
                    <a:pt x="315" y="343"/>
                  </a:cubicBezTo>
                  <a:cubicBezTo>
                    <a:pt x="325" y="329"/>
                    <a:pt x="339" y="319"/>
                    <a:pt x="353" y="315"/>
                  </a:cubicBezTo>
                  <a:cubicBezTo>
                    <a:pt x="362" y="313"/>
                    <a:pt x="372" y="314"/>
                    <a:pt x="380" y="320"/>
                  </a:cubicBezTo>
                  <a:cubicBezTo>
                    <a:pt x="388" y="326"/>
                    <a:pt x="393" y="335"/>
                    <a:pt x="394" y="345"/>
                  </a:cubicBezTo>
                  <a:cubicBezTo>
                    <a:pt x="527" y="162"/>
                    <a:pt x="527" y="162"/>
                    <a:pt x="527" y="162"/>
                  </a:cubicBezTo>
                  <a:cubicBezTo>
                    <a:pt x="529" y="159"/>
                    <a:pt x="528" y="153"/>
                    <a:pt x="523" y="152"/>
                  </a:cubicBezTo>
                  <a:cubicBezTo>
                    <a:pt x="288" y="76"/>
                    <a:pt x="288" y="76"/>
                    <a:pt x="288" y="76"/>
                  </a:cubicBezTo>
                  <a:cubicBezTo>
                    <a:pt x="287" y="75"/>
                    <a:pt x="286" y="75"/>
                    <a:pt x="285" y="74"/>
                  </a:cubicBezTo>
                  <a:cubicBezTo>
                    <a:pt x="284" y="72"/>
                    <a:pt x="282" y="70"/>
                    <a:pt x="283" y="67"/>
                  </a:cubicBezTo>
                  <a:cubicBezTo>
                    <a:pt x="285" y="61"/>
                    <a:pt x="287" y="55"/>
                    <a:pt x="294" y="53"/>
                  </a:cubicBezTo>
                  <a:cubicBezTo>
                    <a:pt x="297" y="52"/>
                    <a:pt x="301" y="52"/>
                    <a:pt x="305" y="51"/>
                  </a:cubicBezTo>
                  <a:cubicBezTo>
                    <a:pt x="317" y="48"/>
                    <a:pt x="322" y="36"/>
                    <a:pt x="315" y="26"/>
                  </a:cubicBezTo>
                  <a:cubicBezTo>
                    <a:pt x="309" y="16"/>
                    <a:pt x="297" y="9"/>
                    <a:pt x="286" y="6"/>
                  </a:cubicBezTo>
                  <a:cubicBezTo>
                    <a:pt x="274" y="2"/>
                    <a:pt x="261" y="0"/>
                    <a:pt x="250" y="5"/>
                  </a:cubicBezTo>
                  <a:cubicBezTo>
                    <a:pt x="239" y="9"/>
                    <a:pt x="236" y="22"/>
                    <a:pt x="244" y="31"/>
                  </a:cubicBezTo>
                  <a:cubicBezTo>
                    <a:pt x="246" y="34"/>
                    <a:pt x="249" y="37"/>
                    <a:pt x="252" y="40"/>
                  </a:cubicBezTo>
                  <a:cubicBezTo>
                    <a:pt x="256" y="45"/>
                    <a:pt x="254" y="51"/>
                    <a:pt x="252" y="57"/>
                  </a:cubicBezTo>
                  <a:cubicBezTo>
                    <a:pt x="251" y="59"/>
                    <a:pt x="249" y="61"/>
                    <a:pt x="246" y="61"/>
                  </a:cubicBezTo>
                  <a:cubicBezTo>
                    <a:pt x="245" y="61"/>
                    <a:pt x="244" y="61"/>
                    <a:pt x="243" y="61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36" y="26"/>
                    <a:pt x="131" y="30"/>
                    <a:pt x="132" y="35"/>
                  </a:cubicBezTo>
                  <a:cubicBezTo>
                    <a:pt x="132" y="38"/>
                    <a:pt x="132" y="41"/>
                    <a:pt x="132" y="44"/>
                  </a:cubicBezTo>
                  <a:cubicBezTo>
                    <a:pt x="125" y="99"/>
                    <a:pt x="5" y="184"/>
                    <a:pt x="2" y="244"/>
                  </a:cubicBezTo>
                  <a:cubicBezTo>
                    <a:pt x="0" y="285"/>
                    <a:pt x="82" y="301"/>
                    <a:pt x="96" y="329"/>
                  </a:cubicBezTo>
                  <a:cubicBezTo>
                    <a:pt x="103" y="341"/>
                    <a:pt x="85" y="368"/>
                    <a:pt x="87" y="384"/>
                  </a:cubicBezTo>
                  <a:cubicBezTo>
                    <a:pt x="88" y="398"/>
                    <a:pt x="128" y="414"/>
                    <a:pt x="128" y="414"/>
                  </a:cubicBezTo>
                  <a:cubicBezTo>
                    <a:pt x="128" y="414"/>
                    <a:pt x="99" y="441"/>
                    <a:pt x="98" y="453"/>
                  </a:cubicBezTo>
                  <a:cubicBezTo>
                    <a:pt x="97" y="468"/>
                    <a:pt x="124" y="491"/>
                    <a:pt x="125" y="506"/>
                  </a:cubicBezTo>
                  <a:cubicBezTo>
                    <a:pt x="125" y="521"/>
                    <a:pt x="101" y="558"/>
                    <a:pt x="112" y="598"/>
                  </a:cubicBezTo>
                  <a:cubicBezTo>
                    <a:pt x="119" y="621"/>
                    <a:pt x="149" y="627"/>
                    <a:pt x="186" y="626"/>
                  </a:cubicBezTo>
                  <a:cubicBezTo>
                    <a:pt x="188" y="626"/>
                    <a:pt x="190" y="625"/>
                    <a:pt x="191" y="624"/>
                  </a:cubicBezTo>
                  <a:cubicBezTo>
                    <a:pt x="342" y="417"/>
                    <a:pt x="342" y="417"/>
                    <a:pt x="342" y="417"/>
                  </a:cubicBezTo>
                  <a:cubicBezTo>
                    <a:pt x="332" y="420"/>
                    <a:pt x="322" y="418"/>
                    <a:pt x="313" y="41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356;p53">
              <a:extLst>
                <a:ext uri="{FF2B5EF4-FFF2-40B4-BE49-F238E27FC236}">
                  <a16:creationId xmlns:a16="http://schemas.microsoft.com/office/drawing/2014/main" id="{5696A884-AA86-4052-B292-1EEC4770CA65}"/>
                </a:ext>
              </a:extLst>
            </p:cNvPr>
            <p:cNvSpPr/>
            <p:nvPr/>
          </p:nvSpPr>
          <p:spPr>
            <a:xfrm>
              <a:off x="4854479" y="1272314"/>
              <a:ext cx="277529" cy="353078"/>
            </a:xfrm>
            <a:custGeom>
              <a:avLst/>
              <a:gdLst/>
              <a:ahLst/>
              <a:cxnLst/>
              <a:rect l="l" t="t" r="r" b="b"/>
              <a:pathLst>
                <a:path w="497" h="633" extrusionOk="0">
                  <a:moveTo>
                    <a:pt x="326" y="81"/>
                  </a:moveTo>
                  <a:cubicBezTo>
                    <a:pt x="328" y="91"/>
                    <a:pt x="327" y="101"/>
                    <a:pt x="322" y="109"/>
                  </a:cubicBezTo>
                  <a:cubicBezTo>
                    <a:pt x="314" y="122"/>
                    <a:pt x="300" y="131"/>
                    <a:pt x="284" y="136"/>
                  </a:cubicBezTo>
                  <a:cubicBezTo>
                    <a:pt x="267" y="142"/>
                    <a:pt x="250" y="142"/>
                    <a:pt x="237" y="137"/>
                  </a:cubicBezTo>
                  <a:cubicBezTo>
                    <a:pt x="227" y="133"/>
                    <a:pt x="220" y="126"/>
                    <a:pt x="217" y="117"/>
                  </a:cubicBezTo>
                  <a:cubicBezTo>
                    <a:pt x="214" y="107"/>
                    <a:pt x="216" y="97"/>
                    <a:pt x="222" y="88"/>
                  </a:cubicBezTo>
                  <a:cubicBezTo>
                    <a:pt x="6" y="158"/>
                    <a:pt x="6" y="158"/>
                    <a:pt x="6" y="158"/>
                  </a:cubicBezTo>
                  <a:cubicBezTo>
                    <a:pt x="2" y="160"/>
                    <a:pt x="0" y="165"/>
                    <a:pt x="3" y="168"/>
                  </a:cubicBezTo>
                  <a:cubicBezTo>
                    <a:pt x="148" y="368"/>
                    <a:pt x="148" y="368"/>
                    <a:pt x="148" y="368"/>
                  </a:cubicBezTo>
                  <a:cubicBezTo>
                    <a:pt x="149" y="369"/>
                    <a:pt x="149" y="370"/>
                    <a:pt x="150" y="372"/>
                  </a:cubicBezTo>
                  <a:cubicBezTo>
                    <a:pt x="150" y="374"/>
                    <a:pt x="149" y="377"/>
                    <a:pt x="147" y="378"/>
                  </a:cubicBezTo>
                  <a:cubicBezTo>
                    <a:pt x="142" y="382"/>
                    <a:pt x="137" y="386"/>
                    <a:pt x="131" y="383"/>
                  </a:cubicBezTo>
                  <a:cubicBezTo>
                    <a:pt x="127" y="382"/>
                    <a:pt x="124" y="380"/>
                    <a:pt x="120" y="379"/>
                  </a:cubicBezTo>
                  <a:cubicBezTo>
                    <a:pt x="109" y="374"/>
                    <a:pt x="98" y="381"/>
                    <a:pt x="97" y="393"/>
                  </a:cubicBezTo>
                  <a:cubicBezTo>
                    <a:pt x="96" y="404"/>
                    <a:pt x="102" y="417"/>
                    <a:pt x="109" y="426"/>
                  </a:cubicBezTo>
                  <a:cubicBezTo>
                    <a:pt x="116" y="436"/>
                    <a:pt x="126" y="445"/>
                    <a:pt x="137" y="448"/>
                  </a:cubicBezTo>
                  <a:cubicBezTo>
                    <a:pt x="149" y="451"/>
                    <a:pt x="159" y="443"/>
                    <a:pt x="158" y="431"/>
                  </a:cubicBezTo>
                  <a:cubicBezTo>
                    <a:pt x="158" y="427"/>
                    <a:pt x="157" y="423"/>
                    <a:pt x="157" y="419"/>
                  </a:cubicBezTo>
                  <a:cubicBezTo>
                    <a:pt x="156" y="412"/>
                    <a:pt x="161" y="408"/>
                    <a:pt x="167" y="405"/>
                  </a:cubicBezTo>
                  <a:cubicBezTo>
                    <a:pt x="169" y="403"/>
                    <a:pt x="171" y="404"/>
                    <a:pt x="174" y="405"/>
                  </a:cubicBezTo>
                  <a:cubicBezTo>
                    <a:pt x="175" y="405"/>
                    <a:pt x="176" y="406"/>
                    <a:pt x="176" y="407"/>
                  </a:cubicBezTo>
                  <a:cubicBezTo>
                    <a:pt x="336" y="627"/>
                    <a:pt x="336" y="627"/>
                    <a:pt x="336" y="627"/>
                  </a:cubicBezTo>
                  <a:cubicBezTo>
                    <a:pt x="340" y="633"/>
                    <a:pt x="349" y="630"/>
                    <a:pt x="348" y="623"/>
                  </a:cubicBezTo>
                  <a:cubicBezTo>
                    <a:pt x="345" y="577"/>
                    <a:pt x="342" y="510"/>
                    <a:pt x="356" y="414"/>
                  </a:cubicBezTo>
                  <a:cubicBezTo>
                    <a:pt x="372" y="311"/>
                    <a:pt x="417" y="234"/>
                    <a:pt x="461" y="143"/>
                  </a:cubicBezTo>
                  <a:cubicBezTo>
                    <a:pt x="475" y="114"/>
                    <a:pt x="489" y="66"/>
                    <a:pt x="497" y="9"/>
                  </a:cubicBezTo>
                  <a:cubicBezTo>
                    <a:pt x="497" y="4"/>
                    <a:pt x="493" y="0"/>
                    <a:pt x="488" y="2"/>
                  </a:cubicBezTo>
                  <a:cubicBezTo>
                    <a:pt x="305" y="61"/>
                    <a:pt x="305" y="61"/>
                    <a:pt x="305" y="61"/>
                  </a:cubicBezTo>
                  <a:cubicBezTo>
                    <a:pt x="315" y="64"/>
                    <a:pt x="322" y="72"/>
                    <a:pt x="326" y="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357;p53">
              <a:extLst>
                <a:ext uri="{FF2B5EF4-FFF2-40B4-BE49-F238E27FC236}">
                  <a16:creationId xmlns:a16="http://schemas.microsoft.com/office/drawing/2014/main" id="{C73C1290-076D-4962-9881-E3A3DC624017}"/>
                </a:ext>
              </a:extLst>
            </p:cNvPr>
            <p:cNvSpPr/>
            <p:nvPr/>
          </p:nvSpPr>
          <p:spPr>
            <a:xfrm>
              <a:off x="4661491" y="1370403"/>
              <a:ext cx="388584" cy="360890"/>
            </a:xfrm>
            <a:custGeom>
              <a:avLst/>
              <a:gdLst/>
              <a:ahLst/>
              <a:cxnLst/>
              <a:rect l="l" t="t" r="r" b="b"/>
              <a:pathLst>
                <a:path w="696" h="647" extrusionOk="0">
                  <a:moveTo>
                    <a:pt x="506" y="283"/>
                  </a:moveTo>
                  <a:cubicBezTo>
                    <a:pt x="498" y="289"/>
                    <a:pt x="488" y="291"/>
                    <a:pt x="478" y="288"/>
                  </a:cubicBezTo>
                  <a:cubicBezTo>
                    <a:pt x="464" y="285"/>
                    <a:pt x="451" y="275"/>
                    <a:pt x="441" y="261"/>
                  </a:cubicBezTo>
                  <a:cubicBezTo>
                    <a:pt x="430" y="246"/>
                    <a:pt x="425" y="231"/>
                    <a:pt x="426" y="216"/>
                  </a:cubicBezTo>
                  <a:cubicBezTo>
                    <a:pt x="427" y="206"/>
                    <a:pt x="432" y="197"/>
                    <a:pt x="439" y="192"/>
                  </a:cubicBezTo>
                  <a:cubicBezTo>
                    <a:pt x="447" y="186"/>
                    <a:pt x="458" y="184"/>
                    <a:pt x="468" y="187"/>
                  </a:cubicBezTo>
                  <a:cubicBezTo>
                    <a:pt x="334" y="4"/>
                    <a:pt x="334" y="4"/>
                    <a:pt x="334" y="4"/>
                  </a:cubicBezTo>
                  <a:cubicBezTo>
                    <a:pt x="332" y="0"/>
                    <a:pt x="326" y="0"/>
                    <a:pt x="324" y="4"/>
                  </a:cubicBezTo>
                  <a:cubicBezTo>
                    <a:pt x="178" y="204"/>
                    <a:pt x="178" y="204"/>
                    <a:pt x="178" y="204"/>
                  </a:cubicBezTo>
                  <a:cubicBezTo>
                    <a:pt x="178" y="205"/>
                    <a:pt x="177" y="205"/>
                    <a:pt x="176" y="206"/>
                  </a:cubicBezTo>
                  <a:cubicBezTo>
                    <a:pt x="173" y="207"/>
                    <a:pt x="171" y="207"/>
                    <a:pt x="169" y="206"/>
                  </a:cubicBezTo>
                  <a:cubicBezTo>
                    <a:pt x="163" y="202"/>
                    <a:pt x="159" y="199"/>
                    <a:pt x="159" y="192"/>
                  </a:cubicBezTo>
                  <a:cubicBezTo>
                    <a:pt x="159" y="188"/>
                    <a:pt x="160" y="184"/>
                    <a:pt x="160" y="180"/>
                  </a:cubicBezTo>
                  <a:cubicBezTo>
                    <a:pt x="161" y="168"/>
                    <a:pt x="151" y="159"/>
                    <a:pt x="139" y="162"/>
                  </a:cubicBezTo>
                  <a:cubicBezTo>
                    <a:pt x="128" y="165"/>
                    <a:pt x="118" y="174"/>
                    <a:pt x="111" y="184"/>
                  </a:cubicBezTo>
                  <a:cubicBezTo>
                    <a:pt x="104" y="194"/>
                    <a:pt x="98" y="206"/>
                    <a:pt x="99" y="218"/>
                  </a:cubicBezTo>
                  <a:cubicBezTo>
                    <a:pt x="100" y="230"/>
                    <a:pt x="111" y="236"/>
                    <a:pt x="122" y="232"/>
                  </a:cubicBezTo>
                  <a:cubicBezTo>
                    <a:pt x="126" y="230"/>
                    <a:pt x="129" y="228"/>
                    <a:pt x="133" y="227"/>
                  </a:cubicBezTo>
                  <a:cubicBezTo>
                    <a:pt x="140" y="225"/>
                    <a:pt x="144" y="228"/>
                    <a:pt x="149" y="232"/>
                  </a:cubicBezTo>
                  <a:cubicBezTo>
                    <a:pt x="152" y="234"/>
                    <a:pt x="152" y="236"/>
                    <a:pt x="152" y="239"/>
                  </a:cubicBezTo>
                  <a:cubicBezTo>
                    <a:pt x="152" y="240"/>
                    <a:pt x="151" y="241"/>
                    <a:pt x="151" y="242"/>
                  </a:cubicBezTo>
                  <a:cubicBezTo>
                    <a:pt x="4" y="444"/>
                    <a:pt x="4" y="444"/>
                    <a:pt x="4" y="444"/>
                  </a:cubicBezTo>
                  <a:cubicBezTo>
                    <a:pt x="0" y="449"/>
                    <a:pt x="4" y="455"/>
                    <a:pt x="10" y="455"/>
                  </a:cubicBezTo>
                  <a:cubicBezTo>
                    <a:pt x="72" y="448"/>
                    <a:pt x="138" y="432"/>
                    <a:pt x="147" y="440"/>
                  </a:cubicBezTo>
                  <a:cubicBezTo>
                    <a:pt x="174" y="465"/>
                    <a:pt x="143" y="537"/>
                    <a:pt x="158" y="561"/>
                  </a:cubicBezTo>
                  <a:cubicBezTo>
                    <a:pt x="180" y="598"/>
                    <a:pt x="517" y="647"/>
                    <a:pt x="683" y="531"/>
                  </a:cubicBezTo>
                  <a:cubicBezTo>
                    <a:pt x="691" y="525"/>
                    <a:pt x="695" y="517"/>
                    <a:pt x="696" y="504"/>
                  </a:cubicBezTo>
                  <a:cubicBezTo>
                    <a:pt x="696" y="502"/>
                    <a:pt x="696" y="501"/>
                    <a:pt x="695" y="500"/>
                  </a:cubicBezTo>
                  <a:cubicBezTo>
                    <a:pt x="519" y="258"/>
                    <a:pt x="519" y="258"/>
                    <a:pt x="519" y="258"/>
                  </a:cubicBezTo>
                  <a:cubicBezTo>
                    <a:pt x="519" y="268"/>
                    <a:pt x="514" y="278"/>
                    <a:pt x="506" y="2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" name="Google Shape;1352;p53">
            <a:extLst>
              <a:ext uri="{FF2B5EF4-FFF2-40B4-BE49-F238E27FC236}">
                <a16:creationId xmlns:a16="http://schemas.microsoft.com/office/drawing/2014/main" id="{20B1F077-352A-445C-BD18-CDF7C0B8D812}"/>
              </a:ext>
            </a:extLst>
          </p:cNvPr>
          <p:cNvGrpSpPr/>
          <p:nvPr/>
        </p:nvGrpSpPr>
        <p:grpSpPr>
          <a:xfrm>
            <a:off x="4474981" y="2102146"/>
            <a:ext cx="370755" cy="445841"/>
            <a:chOff x="4539787" y="1011032"/>
            <a:chExt cx="598958" cy="720261"/>
          </a:xfrm>
        </p:grpSpPr>
        <p:sp>
          <p:nvSpPr>
            <p:cNvPr id="35" name="Google Shape;1353;p53">
              <a:extLst>
                <a:ext uri="{FF2B5EF4-FFF2-40B4-BE49-F238E27FC236}">
                  <a16:creationId xmlns:a16="http://schemas.microsoft.com/office/drawing/2014/main" id="{26598802-C00C-4C0A-BA14-DAFA508AFB80}"/>
                </a:ext>
              </a:extLst>
            </p:cNvPr>
            <p:cNvSpPr/>
            <p:nvPr/>
          </p:nvSpPr>
          <p:spPr>
            <a:xfrm>
              <a:off x="4849480" y="1011032"/>
              <a:ext cx="289264" cy="340491"/>
            </a:xfrm>
            <a:custGeom>
              <a:avLst/>
              <a:gdLst/>
              <a:ahLst/>
              <a:cxnLst/>
              <a:rect l="l" t="t" r="r" b="b"/>
              <a:pathLst>
                <a:path w="518" h="610" extrusionOk="0">
                  <a:moveTo>
                    <a:pt x="26" y="275"/>
                  </a:moveTo>
                  <a:cubicBezTo>
                    <a:pt x="36" y="275"/>
                    <a:pt x="45" y="280"/>
                    <a:pt x="51" y="287"/>
                  </a:cubicBezTo>
                  <a:cubicBezTo>
                    <a:pt x="61" y="299"/>
                    <a:pt x="66" y="315"/>
                    <a:pt x="65" y="332"/>
                  </a:cubicBezTo>
                  <a:cubicBezTo>
                    <a:pt x="66" y="350"/>
                    <a:pt x="61" y="366"/>
                    <a:pt x="51" y="377"/>
                  </a:cubicBezTo>
                  <a:cubicBezTo>
                    <a:pt x="45" y="384"/>
                    <a:pt x="36" y="389"/>
                    <a:pt x="26" y="389"/>
                  </a:cubicBezTo>
                  <a:cubicBezTo>
                    <a:pt x="16" y="389"/>
                    <a:pt x="7" y="384"/>
                    <a:pt x="0" y="376"/>
                  </a:cubicBezTo>
                  <a:cubicBezTo>
                    <a:pt x="0" y="603"/>
                    <a:pt x="0" y="603"/>
                    <a:pt x="0" y="603"/>
                  </a:cubicBezTo>
                  <a:cubicBezTo>
                    <a:pt x="0" y="607"/>
                    <a:pt x="5" y="610"/>
                    <a:pt x="9" y="609"/>
                  </a:cubicBezTo>
                  <a:cubicBezTo>
                    <a:pt x="244" y="532"/>
                    <a:pt x="244" y="532"/>
                    <a:pt x="244" y="532"/>
                  </a:cubicBezTo>
                  <a:cubicBezTo>
                    <a:pt x="245" y="532"/>
                    <a:pt x="247" y="532"/>
                    <a:pt x="248" y="532"/>
                  </a:cubicBezTo>
                  <a:cubicBezTo>
                    <a:pt x="250" y="533"/>
                    <a:pt x="252" y="534"/>
                    <a:pt x="253" y="537"/>
                  </a:cubicBezTo>
                  <a:cubicBezTo>
                    <a:pt x="256" y="543"/>
                    <a:pt x="257" y="548"/>
                    <a:pt x="253" y="554"/>
                  </a:cubicBezTo>
                  <a:cubicBezTo>
                    <a:pt x="251" y="557"/>
                    <a:pt x="248" y="560"/>
                    <a:pt x="245" y="563"/>
                  </a:cubicBezTo>
                  <a:cubicBezTo>
                    <a:pt x="237" y="572"/>
                    <a:pt x="240" y="584"/>
                    <a:pt x="252" y="589"/>
                  </a:cubicBezTo>
                  <a:cubicBezTo>
                    <a:pt x="263" y="593"/>
                    <a:pt x="276" y="592"/>
                    <a:pt x="287" y="588"/>
                  </a:cubicBezTo>
                  <a:cubicBezTo>
                    <a:pt x="299" y="584"/>
                    <a:pt x="310" y="578"/>
                    <a:pt x="317" y="568"/>
                  </a:cubicBezTo>
                  <a:cubicBezTo>
                    <a:pt x="323" y="557"/>
                    <a:pt x="318" y="545"/>
                    <a:pt x="306" y="543"/>
                  </a:cubicBezTo>
                  <a:cubicBezTo>
                    <a:pt x="303" y="542"/>
                    <a:pt x="299" y="541"/>
                    <a:pt x="295" y="540"/>
                  </a:cubicBezTo>
                  <a:cubicBezTo>
                    <a:pt x="288" y="538"/>
                    <a:pt x="286" y="533"/>
                    <a:pt x="285" y="526"/>
                  </a:cubicBezTo>
                  <a:cubicBezTo>
                    <a:pt x="284" y="524"/>
                    <a:pt x="285" y="521"/>
                    <a:pt x="287" y="520"/>
                  </a:cubicBezTo>
                  <a:cubicBezTo>
                    <a:pt x="287" y="519"/>
                    <a:pt x="288" y="518"/>
                    <a:pt x="289" y="518"/>
                  </a:cubicBezTo>
                  <a:cubicBezTo>
                    <a:pt x="505" y="448"/>
                    <a:pt x="505" y="448"/>
                    <a:pt x="505" y="448"/>
                  </a:cubicBezTo>
                  <a:cubicBezTo>
                    <a:pt x="507" y="447"/>
                    <a:pt x="509" y="445"/>
                    <a:pt x="509" y="442"/>
                  </a:cubicBezTo>
                  <a:cubicBezTo>
                    <a:pt x="518" y="313"/>
                    <a:pt x="487" y="155"/>
                    <a:pt x="341" y="81"/>
                  </a:cubicBezTo>
                  <a:cubicBezTo>
                    <a:pt x="224" y="22"/>
                    <a:pt x="108" y="0"/>
                    <a:pt x="7" y="2"/>
                  </a:cubicBezTo>
                  <a:cubicBezTo>
                    <a:pt x="3" y="2"/>
                    <a:pt x="0" y="5"/>
                    <a:pt x="0" y="8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7" y="280"/>
                    <a:pt x="16" y="275"/>
                    <a:pt x="26" y="2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1354;p53">
              <a:extLst>
                <a:ext uri="{FF2B5EF4-FFF2-40B4-BE49-F238E27FC236}">
                  <a16:creationId xmlns:a16="http://schemas.microsoft.com/office/drawing/2014/main" id="{157E1BFB-AF88-4673-B91C-65997670A265}"/>
                </a:ext>
              </a:extLst>
            </p:cNvPr>
            <p:cNvSpPr/>
            <p:nvPr/>
          </p:nvSpPr>
          <p:spPr>
            <a:xfrm>
              <a:off x="4599335" y="1012768"/>
              <a:ext cx="277094" cy="339188"/>
            </a:xfrm>
            <a:custGeom>
              <a:avLst/>
              <a:gdLst/>
              <a:ahLst/>
              <a:cxnLst/>
              <a:rect l="l" t="t" r="r" b="b"/>
              <a:pathLst>
                <a:path w="496" h="608" extrusionOk="0">
                  <a:moveTo>
                    <a:pt x="118" y="481"/>
                  </a:moveTo>
                  <a:cubicBezTo>
                    <a:pt x="121" y="472"/>
                    <a:pt x="128" y="464"/>
                    <a:pt x="137" y="461"/>
                  </a:cubicBezTo>
                  <a:cubicBezTo>
                    <a:pt x="151" y="455"/>
                    <a:pt x="168" y="455"/>
                    <a:pt x="184" y="461"/>
                  </a:cubicBezTo>
                  <a:cubicBezTo>
                    <a:pt x="201" y="466"/>
                    <a:pt x="215" y="476"/>
                    <a:pt x="222" y="488"/>
                  </a:cubicBezTo>
                  <a:cubicBezTo>
                    <a:pt x="228" y="497"/>
                    <a:pt x="229" y="507"/>
                    <a:pt x="226" y="516"/>
                  </a:cubicBezTo>
                  <a:cubicBezTo>
                    <a:pt x="223" y="526"/>
                    <a:pt x="216" y="533"/>
                    <a:pt x="206" y="536"/>
                  </a:cubicBezTo>
                  <a:cubicBezTo>
                    <a:pt x="421" y="606"/>
                    <a:pt x="421" y="606"/>
                    <a:pt x="421" y="606"/>
                  </a:cubicBezTo>
                  <a:cubicBezTo>
                    <a:pt x="426" y="608"/>
                    <a:pt x="430" y="605"/>
                    <a:pt x="430" y="600"/>
                  </a:cubicBezTo>
                  <a:cubicBezTo>
                    <a:pt x="430" y="353"/>
                    <a:pt x="430" y="353"/>
                    <a:pt x="430" y="353"/>
                  </a:cubicBezTo>
                  <a:cubicBezTo>
                    <a:pt x="430" y="352"/>
                    <a:pt x="430" y="351"/>
                    <a:pt x="431" y="350"/>
                  </a:cubicBezTo>
                  <a:cubicBezTo>
                    <a:pt x="432" y="347"/>
                    <a:pt x="434" y="346"/>
                    <a:pt x="437" y="345"/>
                  </a:cubicBezTo>
                  <a:cubicBezTo>
                    <a:pt x="443" y="345"/>
                    <a:pt x="449" y="345"/>
                    <a:pt x="453" y="351"/>
                  </a:cubicBezTo>
                  <a:cubicBezTo>
                    <a:pt x="455" y="354"/>
                    <a:pt x="457" y="358"/>
                    <a:pt x="459" y="361"/>
                  </a:cubicBezTo>
                  <a:cubicBezTo>
                    <a:pt x="465" y="371"/>
                    <a:pt x="478" y="373"/>
                    <a:pt x="486" y="363"/>
                  </a:cubicBezTo>
                  <a:cubicBezTo>
                    <a:pt x="493" y="354"/>
                    <a:pt x="496" y="341"/>
                    <a:pt x="496" y="329"/>
                  </a:cubicBezTo>
                  <a:cubicBezTo>
                    <a:pt x="496" y="317"/>
                    <a:pt x="493" y="304"/>
                    <a:pt x="486" y="295"/>
                  </a:cubicBezTo>
                  <a:cubicBezTo>
                    <a:pt x="478" y="286"/>
                    <a:pt x="465" y="287"/>
                    <a:pt x="459" y="297"/>
                  </a:cubicBezTo>
                  <a:cubicBezTo>
                    <a:pt x="457" y="300"/>
                    <a:pt x="455" y="304"/>
                    <a:pt x="453" y="307"/>
                  </a:cubicBezTo>
                  <a:cubicBezTo>
                    <a:pt x="449" y="313"/>
                    <a:pt x="443" y="313"/>
                    <a:pt x="437" y="313"/>
                  </a:cubicBezTo>
                  <a:cubicBezTo>
                    <a:pt x="434" y="313"/>
                    <a:pt x="432" y="311"/>
                    <a:pt x="431" y="309"/>
                  </a:cubicBezTo>
                  <a:cubicBezTo>
                    <a:pt x="430" y="308"/>
                    <a:pt x="430" y="307"/>
                    <a:pt x="430" y="305"/>
                  </a:cubicBezTo>
                  <a:cubicBezTo>
                    <a:pt x="430" y="7"/>
                    <a:pt x="430" y="7"/>
                    <a:pt x="430" y="7"/>
                  </a:cubicBezTo>
                  <a:cubicBezTo>
                    <a:pt x="430" y="3"/>
                    <a:pt x="427" y="0"/>
                    <a:pt x="423" y="0"/>
                  </a:cubicBezTo>
                  <a:cubicBezTo>
                    <a:pt x="346" y="5"/>
                    <a:pt x="279" y="23"/>
                    <a:pt x="231" y="49"/>
                  </a:cubicBezTo>
                  <a:cubicBezTo>
                    <a:pt x="64" y="136"/>
                    <a:pt x="15" y="299"/>
                    <a:pt x="3" y="405"/>
                  </a:cubicBezTo>
                  <a:cubicBezTo>
                    <a:pt x="0" y="431"/>
                    <a:pt x="7" y="453"/>
                    <a:pt x="14" y="472"/>
                  </a:cubicBezTo>
                  <a:cubicBezTo>
                    <a:pt x="15" y="473"/>
                    <a:pt x="16" y="475"/>
                    <a:pt x="18" y="475"/>
                  </a:cubicBezTo>
                  <a:cubicBezTo>
                    <a:pt x="122" y="509"/>
                    <a:pt x="122" y="509"/>
                    <a:pt x="122" y="509"/>
                  </a:cubicBezTo>
                  <a:cubicBezTo>
                    <a:pt x="117" y="501"/>
                    <a:pt x="115" y="490"/>
                    <a:pt x="118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1355;p53">
              <a:extLst>
                <a:ext uri="{FF2B5EF4-FFF2-40B4-BE49-F238E27FC236}">
                  <a16:creationId xmlns:a16="http://schemas.microsoft.com/office/drawing/2014/main" id="{39DDD12D-5C5B-46C7-AABD-369C224A6751}"/>
                </a:ext>
              </a:extLst>
            </p:cNvPr>
            <p:cNvSpPr/>
            <p:nvPr/>
          </p:nvSpPr>
          <p:spPr>
            <a:xfrm>
              <a:off x="4539787" y="1276220"/>
              <a:ext cx="295350" cy="349606"/>
            </a:xfrm>
            <a:custGeom>
              <a:avLst/>
              <a:gdLst/>
              <a:ahLst/>
              <a:cxnLst/>
              <a:rect l="l" t="t" r="r" b="b"/>
              <a:pathLst>
                <a:path w="529" h="627" extrusionOk="0">
                  <a:moveTo>
                    <a:pt x="313" y="412"/>
                  </a:moveTo>
                  <a:cubicBezTo>
                    <a:pt x="306" y="406"/>
                    <a:pt x="301" y="397"/>
                    <a:pt x="300" y="387"/>
                  </a:cubicBezTo>
                  <a:cubicBezTo>
                    <a:pt x="299" y="373"/>
                    <a:pt x="305" y="357"/>
                    <a:pt x="315" y="343"/>
                  </a:cubicBezTo>
                  <a:cubicBezTo>
                    <a:pt x="325" y="329"/>
                    <a:pt x="339" y="319"/>
                    <a:pt x="353" y="315"/>
                  </a:cubicBezTo>
                  <a:cubicBezTo>
                    <a:pt x="362" y="313"/>
                    <a:pt x="372" y="314"/>
                    <a:pt x="380" y="320"/>
                  </a:cubicBezTo>
                  <a:cubicBezTo>
                    <a:pt x="388" y="326"/>
                    <a:pt x="393" y="335"/>
                    <a:pt x="394" y="345"/>
                  </a:cubicBezTo>
                  <a:cubicBezTo>
                    <a:pt x="527" y="162"/>
                    <a:pt x="527" y="162"/>
                    <a:pt x="527" y="162"/>
                  </a:cubicBezTo>
                  <a:cubicBezTo>
                    <a:pt x="529" y="159"/>
                    <a:pt x="528" y="153"/>
                    <a:pt x="523" y="152"/>
                  </a:cubicBezTo>
                  <a:cubicBezTo>
                    <a:pt x="288" y="76"/>
                    <a:pt x="288" y="76"/>
                    <a:pt x="288" y="76"/>
                  </a:cubicBezTo>
                  <a:cubicBezTo>
                    <a:pt x="287" y="75"/>
                    <a:pt x="286" y="75"/>
                    <a:pt x="285" y="74"/>
                  </a:cubicBezTo>
                  <a:cubicBezTo>
                    <a:pt x="284" y="72"/>
                    <a:pt x="282" y="70"/>
                    <a:pt x="283" y="67"/>
                  </a:cubicBezTo>
                  <a:cubicBezTo>
                    <a:pt x="285" y="61"/>
                    <a:pt x="287" y="55"/>
                    <a:pt x="294" y="53"/>
                  </a:cubicBezTo>
                  <a:cubicBezTo>
                    <a:pt x="297" y="52"/>
                    <a:pt x="301" y="52"/>
                    <a:pt x="305" y="51"/>
                  </a:cubicBezTo>
                  <a:cubicBezTo>
                    <a:pt x="317" y="48"/>
                    <a:pt x="322" y="36"/>
                    <a:pt x="315" y="26"/>
                  </a:cubicBezTo>
                  <a:cubicBezTo>
                    <a:pt x="309" y="16"/>
                    <a:pt x="297" y="9"/>
                    <a:pt x="286" y="6"/>
                  </a:cubicBezTo>
                  <a:cubicBezTo>
                    <a:pt x="274" y="2"/>
                    <a:pt x="261" y="0"/>
                    <a:pt x="250" y="5"/>
                  </a:cubicBezTo>
                  <a:cubicBezTo>
                    <a:pt x="239" y="9"/>
                    <a:pt x="236" y="22"/>
                    <a:pt x="244" y="31"/>
                  </a:cubicBezTo>
                  <a:cubicBezTo>
                    <a:pt x="246" y="34"/>
                    <a:pt x="249" y="37"/>
                    <a:pt x="252" y="40"/>
                  </a:cubicBezTo>
                  <a:cubicBezTo>
                    <a:pt x="256" y="45"/>
                    <a:pt x="254" y="51"/>
                    <a:pt x="252" y="57"/>
                  </a:cubicBezTo>
                  <a:cubicBezTo>
                    <a:pt x="251" y="59"/>
                    <a:pt x="249" y="61"/>
                    <a:pt x="246" y="61"/>
                  </a:cubicBezTo>
                  <a:cubicBezTo>
                    <a:pt x="245" y="61"/>
                    <a:pt x="244" y="61"/>
                    <a:pt x="243" y="61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36" y="26"/>
                    <a:pt x="131" y="30"/>
                    <a:pt x="132" y="35"/>
                  </a:cubicBezTo>
                  <a:cubicBezTo>
                    <a:pt x="132" y="38"/>
                    <a:pt x="132" y="41"/>
                    <a:pt x="132" y="44"/>
                  </a:cubicBezTo>
                  <a:cubicBezTo>
                    <a:pt x="125" y="99"/>
                    <a:pt x="5" y="184"/>
                    <a:pt x="2" y="244"/>
                  </a:cubicBezTo>
                  <a:cubicBezTo>
                    <a:pt x="0" y="285"/>
                    <a:pt x="82" y="301"/>
                    <a:pt x="96" y="329"/>
                  </a:cubicBezTo>
                  <a:cubicBezTo>
                    <a:pt x="103" y="341"/>
                    <a:pt x="85" y="368"/>
                    <a:pt x="87" y="384"/>
                  </a:cubicBezTo>
                  <a:cubicBezTo>
                    <a:pt x="88" y="398"/>
                    <a:pt x="128" y="414"/>
                    <a:pt x="128" y="414"/>
                  </a:cubicBezTo>
                  <a:cubicBezTo>
                    <a:pt x="128" y="414"/>
                    <a:pt x="99" y="441"/>
                    <a:pt x="98" y="453"/>
                  </a:cubicBezTo>
                  <a:cubicBezTo>
                    <a:pt x="97" y="468"/>
                    <a:pt x="124" y="491"/>
                    <a:pt x="125" y="506"/>
                  </a:cubicBezTo>
                  <a:cubicBezTo>
                    <a:pt x="125" y="521"/>
                    <a:pt x="101" y="558"/>
                    <a:pt x="112" y="598"/>
                  </a:cubicBezTo>
                  <a:cubicBezTo>
                    <a:pt x="119" y="621"/>
                    <a:pt x="149" y="627"/>
                    <a:pt x="186" y="626"/>
                  </a:cubicBezTo>
                  <a:cubicBezTo>
                    <a:pt x="188" y="626"/>
                    <a:pt x="190" y="625"/>
                    <a:pt x="191" y="624"/>
                  </a:cubicBezTo>
                  <a:cubicBezTo>
                    <a:pt x="342" y="417"/>
                    <a:pt x="342" y="417"/>
                    <a:pt x="342" y="417"/>
                  </a:cubicBezTo>
                  <a:cubicBezTo>
                    <a:pt x="332" y="420"/>
                    <a:pt x="322" y="418"/>
                    <a:pt x="313" y="41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1356;p53">
              <a:extLst>
                <a:ext uri="{FF2B5EF4-FFF2-40B4-BE49-F238E27FC236}">
                  <a16:creationId xmlns:a16="http://schemas.microsoft.com/office/drawing/2014/main" id="{53947D7B-3926-461E-B266-28C52D9DDB48}"/>
                </a:ext>
              </a:extLst>
            </p:cNvPr>
            <p:cNvSpPr/>
            <p:nvPr/>
          </p:nvSpPr>
          <p:spPr>
            <a:xfrm>
              <a:off x="4854479" y="1272314"/>
              <a:ext cx="277529" cy="353078"/>
            </a:xfrm>
            <a:custGeom>
              <a:avLst/>
              <a:gdLst/>
              <a:ahLst/>
              <a:cxnLst/>
              <a:rect l="l" t="t" r="r" b="b"/>
              <a:pathLst>
                <a:path w="497" h="633" extrusionOk="0">
                  <a:moveTo>
                    <a:pt x="326" y="81"/>
                  </a:moveTo>
                  <a:cubicBezTo>
                    <a:pt x="328" y="91"/>
                    <a:pt x="327" y="101"/>
                    <a:pt x="322" y="109"/>
                  </a:cubicBezTo>
                  <a:cubicBezTo>
                    <a:pt x="314" y="122"/>
                    <a:pt x="300" y="131"/>
                    <a:pt x="284" y="136"/>
                  </a:cubicBezTo>
                  <a:cubicBezTo>
                    <a:pt x="267" y="142"/>
                    <a:pt x="250" y="142"/>
                    <a:pt x="237" y="137"/>
                  </a:cubicBezTo>
                  <a:cubicBezTo>
                    <a:pt x="227" y="133"/>
                    <a:pt x="220" y="126"/>
                    <a:pt x="217" y="117"/>
                  </a:cubicBezTo>
                  <a:cubicBezTo>
                    <a:pt x="214" y="107"/>
                    <a:pt x="216" y="97"/>
                    <a:pt x="222" y="88"/>
                  </a:cubicBezTo>
                  <a:cubicBezTo>
                    <a:pt x="6" y="158"/>
                    <a:pt x="6" y="158"/>
                    <a:pt x="6" y="158"/>
                  </a:cubicBezTo>
                  <a:cubicBezTo>
                    <a:pt x="2" y="160"/>
                    <a:pt x="0" y="165"/>
                    <a:pt x="3" y="168"/>
                  </a:cubicBezTo>
                  <a:cubicBezTo>
                    <a:pt x="148" y="368"/>
                    <a:pt x="148" y="368"/>
                    <a:pt x="148" y="368"/>
                  </a:cubicBezTo>
                  <a:cubicBezTo>
                    <a:pt x="149" y="369"/>
                    <a:pt x="149" y="370"/>
                    <a:pt x="150" y="372"/>
                  </a:cubicBezTo>
                  <a:cubicBezTo>
                    <a:pt x="150" y="374"/>
                    <a:pt x="149" y="377"/>
                    <a:pt x="147" y="378"/>
                  </a:cubicBezTo>
                  <a:cubicBezTo>
                    <a:pt x="142" y="382"/>
                    <a:pt x="137" y="386"/>
                    <a:pt x="131" y="383"/>
                  </a:cubicBezTo>
                  <a:cubicBezTo>
                    <a:pt x="127" y="382"/>
                    <a:pt x="124" y="380"/>
                    <a:pt x="120" y="379"/>
                  </a:cubicBezTo>
                  <a:cubicBezTo>
                    <a:pt x="109" y="374"/>
                    <a:pt x="98" y="381"/>
                    <a:pt x="97" y="393"/>
                  </a:cubicBezTo>
                  <a:cubicBezTo>
                    <a:pt x="96" y="404"/>
                    <a:pt x="102" y="417"/>
                    <a:pt x="109" y="426"/>
                  </a:cubicBezTo>
                  <a:cubicBezTo>
                    <a:pt x="116" y="436"/>
                    <a:pt x="126" y="445"/>
                    <a:pt x="137" y="448"/>
                  </a:cubicBezTo>
                  <a:cubicBezTo>
                    <a:pt x="149" y="451"/>
                    <a:pt x="159" y="443"/>
                    <a:pt x="158" y="431"/>
                  </a:cubicBezTo>
                  <a:cubicBezTo>
                    <a:pt x="158" y="427"/>
                    <a:pt x="157" y="423"/>
                    <a:pt x="157" y="419"/>
                  </a:cubicBezTo>
                  <a:cubicBezTo>
                    <a:pt x="156" y="412"/>
                    <a:pt x="161" y="408"/>
                    <a:pt x="167" y="405"/>
                  </a:cubicBezTo>
                  <a:cubicBezTo>
                    <a:pt x="169" y="403"/>
                    <a:pt x="171" y="404"/>
                    <a:pt x="174" y="405"/>
                  </a:cubicBezTo>
                  <a:cubicBezTo>
                    <a:pt x="175" y="405"/>
                    <a:pt x="176" y="406"/>
                    <a:pt x="176" y="407"/>
                  </a:cubicBezTo>
                  <a:cubicBezTo>
                    <a:pt x="336" y="627"/>
                    <a:pt x="336" y="627"/>
                    <a:pt x="336" y="627"/>
                  </a:cubicBezTo>
                  <a:cubicBezTo>
                    <a:pt x="340" y="633"/>
                    <a:pt x="349" y="630"/>
                    <a:pt x="348" y="623"/>
                  </a:cubicBezTo>
                  <a:cubicBezTo>
                    <a:pt x="345" y="577"/>
                    <a:pt x="342" y="510"/>
                    <a:pt x="356" y="414"/>
                  </a:cubicBezTo>
                  <a:cubicBezTo>
                    <a:pt x="372" y="311"/>
                    <a:pt x="417" y="234"/>
                    <a:pt x="461" y="143"/>
                  </a:cubicBezTo>
                  <a:cubicBezTo>
                    <a:pt x="475" y="114"/>
                    <a:pt x="489" y="66"/>
                    <a:pt x="497" y="9"/>
                  </a:cubicBezTo>
                  <a:cubicBezTo>
                    <a:pt x="497" y="4"/>
                    <a:pt x="493" y="0"/>
                    <a:pt x="488" y="2"/>
                  </a:cubicBezTo>
                  <a:cubicBezTo>
                    <a:pt x="305" y="61"/>
                    <a:pt x="305" y="61"/>
                    <a:pt x="305" y="61"/>
                  </a:cubicBezTo>
                  <a:cubicBezTo>
                    <a:pt x="315" y="64"/>
                    <a:pt x="322" y="72"/>
                    <a:pt x="326" y="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1357;p53">
              <a:extLst>
                <a:ext uri="{FF2B5EF4-FFF2-40B4-BE49-F238E27FC236}">
                  <a16:creationId xmlns:a16="http://schemas.microsoft.com/office/drawing/2014/main" id="{426B89A4-D5CE-4EEF-A914-DCA335A5CE7B}"/>
                </a:ext>
              </a:extLst>
            </p:cNvPr>
            <p:cNvSpPr/>
            <p:nvPr/>
          </p:nvSpPr>
          <p:spPr>
            <a:xfrm>
              <a:off x="4661491" y="1370403"/>
              <a:ext cx="388584" cy="360890"/>
            </a:xfrm>
            <a:custGeom>
              <a:avLst/>
              <a:gdLst/>
              <a:ahLst/>
              <a:cxnLst/>
              <a:rect l="l" t="t" r="r" b="b"/>
              <a:pathLst>
                <a:path w="696" h="647" extrusionOk="0">
                  <a:moveTo>
                    <a:pt x="506" y="283"/>
                  </a:moveTo>
                  <a:cubicBezTo>
                    <a:pt x="498" y="289"/>
                    <a:pt x="488" y="291"/>
                    <a:pt x="478" y="288"/>
                  </a:cubicBezTo>
                  <a:cubicBezTo>
                    <a:pt x="464" y="285"/>
                    <a:pt x="451" y="275"/>
                    <a:pt x="441" y="261"/>
                  </a:cubicBezTo>
                  <a:cubicBezTo>
                    <a:pt x="430" y="246"/>
                    <a:pt x="425" y="231"/>
                    <a:pt x="426" y="216"/>
                  </a:cubicBezTo>
                  <a:cubicBezTo>
                    <a:pt x="427" y="206"/>
                    <a:pt x="432" y="197"/>
                    <a:pt x="439" y="192"/>
                  </a:cubicBezTo>
                  <a:cubicBezTo>
                    <a:pt x="447" y="186"/>
                    <a:pt x="458" y="184"/>
                    <a:pt x="468" y="187"/>
                  </a:cubicBezTo>
                  <a:cubicBezTo>
                    <a:pt x="334" y="4"/>
                    <a:pt x="334" y="4"/>
                    <a:pt x="334" y="4"/>
                  </a:cubicBezTo>
                  <a:cubicBezTo>
                    <a:pt x="332" y="0"/>
                    <a:pt x="326" y="0"/>
                    <a:pt x="324" y="4"/>
                  </a:cubicBezTo>
                  <a:cubicBezTo>
                    <a:pt x="178" y="204"/>
                    <a:pt x="178" y="204"/>
                    <a:pt x="178" y="204"/>
                  </a:cubicBezTo>
                  <a:cubicBezTo>
                    <a:pt x="178" y="205"/>
                    <a:pt x="177" y="205"/>
                    <a:pt x="176" y="206"/>
                  </a:cubicBezTo>
                  <a:cubicBezTo>
                    <a:pt x="173" y="207"/>
                    <a:pt x="171" y="207"/>
                    <a:pt x="169" y="206"/>
                  </a:cubicBezTo>
                  <a:cubicBezTo>
                    <a:pt x="163" y="202"/>
                    <a:pt x="159" y="199"/>
                    <a:pt x="159" y="192"/>
                  </a:cubicBezTo>
                  <a:cubicBezTo>
                    <a:pt x="159" y="188"/>
                    <a:pt x="160" y="184"/>
                    <a:pt x="160" y="180"/>
                  </a:cubicBezTo>
                  <a:cubicBezTo>
                    <a:pt x="161" y="168"/>
                    <a:pt x="151" y="159"/>
                    <a:pt x="139" y="162"/>
                  </a:cubicBezTo>
                  <a:cubicBezTo>
                    <a:pt x="128" y="165"/>
                    <a:pt x="118" y="174"/>
                    <a:pt x="111" y="184"/>
                  </a:cubicBezTo>
                  <a:cubicBezTo>
                    <a:pt x="104" y="194"/>
                    <a:pt x="98" y="206"/>
                    <a:pt x="99" y="218"/>
                  </a:cubicBezTo>
                  <a:cubicBezTo>
                    <a:pt x="100" y="230"/>
                    <a:pt x="111" y="236"/>
                    <a:pt x="122" y="232"/>
                  </a:cubicBezTo>
                  <a:cubicBezTo>
                    <a:pt x="126" y="230"/>
                    <a:pt x="129" y="228"/>
                    <a:pt x="133" y="227"/>
                  </a:cubicBezTo>
                  <a:cubicBezTo>
                    <a:pt x="140" y="225"/>
                    <a:pt x="144" y="228"/>
                    <a:pt x="149" y="232"/>
                  </a:cubicBezTo>
                  <a:cubicBezTo>
                    <a:pt x="152" y="234"/>
                    <a:pt x="152" y="236"/>
                    <a:pt x="152" y="239"/>
                  </a:cubicBezTo>
                  <a:cubicBezTo>
                    <a:pt x="152" y="240"/>
                    <a:pt x="151" y="241"/>
                    <a:pt x="151" y="242"/>
                  </a:cubicBezTo>
                  <a:cubicBezTo>
                    <a:pt x="4" y="444"/>
                    <a:pt x="4" y="444"/>
                    <a:pt x="4" y="444"/>
                  </a:cubicBezTo>
                  <a:cubicBezTo>
                    <a:pt x="0" y="449"/>
                    <a:pt x="4" y="455"/>
                    <a:pt x="10" y="455"/>
                  </a:cubicBezTo>
                  <a:cubicBezTo>
                    <a:pt x="72" y="448"/>
                    <a:pt x="138" y="432"/>
                    <a:pt x="147" y="440"/>
                  </a:cubicBezTo>
                  <a:cubicBezTo>
                    <a:pt x="174" y="465"/>
                    <a:pt x="143" y="537"/>
                    <a:pt x="158" y="561"/>
                  </a:cubicBezTo>
                  <a:cubicBezTo>
                    <a:pt x="180" y="598"/>
                    <a:pt x="517" y="647"/>
                    <a:pt x="683" y="531"/>
                  </a:cubicBezTo>
                  <a:cubicBezTo>
                    <a:pt x="691" y="525"/>
                    <a:pt x="695" y="517"/>
                    <a:pt x="696" y="504"/>
                  </a:cubicBezTo>
                  <a:cubicBezTo>
                    <a:pt x="696" y="502"/>
                    <a:pt x="696" y="501"/>
                    <a:pt x="695" y="500"/>
                  </a:cubicBezTo>
                  <a:cubicBezTo>
                    <a:pt x="519" y="258"/>
                    <a:pt x="519" y="258"/>
                    <a:pt x="519" y="258"/>
                  </a:cubicBezTo>
                  <a:cubicBezTo>
                    <a:pt x="519" y="268"/>
                    <a:pt x="514" y="278"/>
                    <a:pt x="506" y="2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" name="Google Shape;1352;p53">
            <a:extLst>
              <a:ext uri="{FF2B5EF4-FFF2-40B4-BE49-F238E27FC236}">
                <a16:creationId xmlns:a16="http://schemas.microsoft.com/office/drawing/2014/main" id="{9F8F9C68-3507-47BC-9255-81A2D8EFDA9B}"/>
              </a:ext>
            </a:extLst>
          </p:cNvPr>
          <p:cNvGrpSpPr/>
          <p:nvPr/>
        </p:nvGrpSpPr>
        <p:grpSpPr>
          <a:xfrm flipH="1">
            <a:off x="2878480" y="2305421"/>
            <a:ext cx="370755" cy="445841"/>
            <a:chOff x="4539787" y="1011032"/>
            <a:chExt cx="598958" cy="720261"/>
          </a:xfrm>
        </p:grpSpPr>
        <p:sp>
          <p:nvSpPr>
            <p:cNvPr id="41" name="Google Shape;1353;p53">
              <a:extLst>
                <a:ext uri="{FF2B5EF4-FFF2-40B4-BE49-F238E27FC236}">
                  <a16:creationId xmlns:a16="http://schemas.microsoft.com/office/drawing/2014/main" id="{8C986F4B-662C-4DFF-AE8A-27C4427C948E}"/>
                </a:ext>
              </a:extLst>
            </p:cNvPr>
            <p:cNvSpPr/>
            <p:nvPr/>
          </p:nvSpPr>
          <p:spPr>
            <a:xfrm>
              <a:off x="4849480" y="1011032"/>
              <a:ext cx="289264" cy="340491"/>
            </a:xfrm>
            <a:custGeom>
              <a:avLst/>
              <a:gdLst/>
              <a:ahLst/>
              <a:cxnLst/>
              <a:rect l="l" t="t" r="r" b="b"/>
              <a:pathLst>
                <a:path w="518" h="610" extrusionOk="0">
                  <a:moveTo>
                    <a:pt x="26" y="275"/>
                  </a:moveTo>
                  <a:cubicBezTo>
                    <a:pt x="36" y="275"/>
                    <a:pt x="45" y="280"/>
                    <a:pt x="51" y="287"/>
                  </a:cubicBezTo>
                  <a:cubicBezTo>
                    <a:pt x="61" y="299"/>
                    <a:pt x="66" y="315"/>
                    <a:pt x="65" y="332"/>
                  </a:cubicBezTo>
                  <a:cubicBezTo>
                    <a:pt x="66" y="350"/>
                    <a:pt x="61" y="366"/>
                    <a:pt x="51" y="377"/>
                  </a:cubicBezTo>
                  <a:cubicBezTo>
                    <a:pt x="45" y="384"/>
                    <a:pt x="36" y="389"/>
                    <a:pt x="26" y="389"/>
                  </a:cubicBezTo>
                  <a:cubicBezTo>
                    <a:pt x="16" y="389"/>
                    <a:pt x="7" y="384"/>
                    <a:pt x="0" y="376"/>
                  </a:cubicBezTo>
                  <a:cubicBezTo>
                    <a:pt x="0" y="603"/>
                    <a:pt x="0" y="603"/>
                    <a:pt x="0" y="603"/>
                  </a:cubicBezTo>
                  <a:cubicBezTo>
                    <a:pt x="0" y="607"/>
                    <a:pt x="5" y="610"/>
                    <a:pt x="9" y="609"/>
                  </a:cubicBezTo>
                  <a:cubicBezTo>
                    <a:pt x="244" y="532"/>
                    <a:pt x="244" y="532"/>
                    <a:pt x="244" y="532"/>
                  </a:cubicBezTo>
                  <a:cubicBezTo>
                    <a:pt x="245" y="532"/>
                    <a:pt x="247" y="532"/>
                    <a:pt x="248" y="532"/>
                  </a:cubicBezTo>
                  <a:cubicBezTo>
                    <a:pt x="250" y="533"/>
                    <a:pt x="252" y="534"/>
                    <a:pt x="253" y="537"/>
                  </a:cubicBezTo>
                  <a:cubicBezTo>
                    <a:pt x="256" y="543"/>
                    <a:pt x="257" y="548"/>
                    <a:pt x="253" y="554"/>
                  </a:cubicBezTo>
                  <a:cubicBezTo>
                    <a:pt x="251" y="557"/>
                    <a:pt x="248" y="560"/>
                    <a:pt x="245" y="563"/>
                  </a:cubicBezTo>
                  <a:cubicBezTo>
                    <a:pt x="237" y="572"/>
                    <a:pt x="240" y="584"/>
                    <a:pt x="252" y="589"/>
                  </a:cubicBezTo>
                  <a:cubicBezTo>
                    <a:pt x="263" y="593"/>
                    <a:pt x="276" y="592"/>
                    <a:pt x="287" y="588"/>
                  </a:cubicBezTo>
                  <a:cubicBezTo>
                    <a:pt x="299" y="584"/>
                    <a:pt x="310" y="578"/>
                    <a:pt x="317" y="568"/>
                  </a:cubicBezTo>
                  <a:cubicBezTo>
                    <a:pt x="323" y="557"/>
                    <a:pt x="318" y="545"/>
                    <a:pt x="306" y="543"/>
                  </a:cubicBezTo>
                  <a:cubicBezTo>
                    <a:pt x="303" y="542"/>
                    <a:pt x="299" y="541"/>
                    <a:pt x="295" y="540"/>
                  </a:cubicBezTo>
                  <a:cubicBezTo>
                    <a:pt x="288" y="538"/>
                    <a:pt x="286" y="533"/>
                    <a:pt x="285" y="526"/>
                  </a:cubicBezTo>
                  <a:cubicBezTo>
                    <a:pt x="284" y="524"/>
                    <a:pt x="285" y="521"/>
                    <a:pt x="287" y="520"/>
                  </a:cubicBezTo>
                  <a:cubicBezTo>
                    <a:pt x="287" y="519"/>
                    <a:pt x="288" y="518"/>
                    <a:pt x="289" y="518"/>
                  </a:cubicBezTo>
                  <a:cubicBezTo>
                    <a:pt x="505" y="448"/>
                    <a:pt x="505" y="448"/>
                    <a:pt x="505" y="448"/>
                  </a:cubicBezTo>
                  <a:cubicBezTo>
                    <a:pt x="507" y="447"/>
                    <a:pt x="509" y="445"/>
                    <a:pt x="509" y="442"/>
                  </a:cubicBezTo>
                  <a:cubicBezTo>
                    <a:pt x="518" y="313"/>
                    <a:pt x="487" y="155"/>
                    <a:pt x="341" y="81"/>
                  </a:cubicBezTo>
                  <a:cubicBezTo>
                    <a:pt x="224" y="22"/>
                    <a:pt x="108" y="0"/>
                    <a:pt x="7" y="2"/>
                  </a:cubicBezTo>
                  <a:cubicBezTo>
                    <a:pt x="3" y="2"/>
                    <a:pt x="0" y="5"/>
                    <a:pt x="0" y="8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7" y="280"/>
                    <a:pt x="16" y="275"/>
                    <a:pt x="26" y="275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1354;p53">
              <a:extLst>
                <a:ext uri="{FF2B5EF4-FFF2-40B4-BE49-F238E27FC236}">
                  <a16:creationId xmlns:a16="http://schemas.microsoft.com/office/drawing/2014/main" id="{B7C59495-44EE-454A-A49E-FE86983C5D2F}"/>
                </a:ext>
              </a:extLst>
            </p:cNvPr>
            <p:cNvSpPr/>
            <p:nvPr/>
          </p:nvSpPr>
          <p:spPr>
            <a:xfrm>
              <a:off x="4599335" y="1012768"/>
              <a:ext cx="277094" cy="339188"/>
            </a:xfrm>
            <a:custGeom>
              <a:avLst/>
              <a:gdLst/>
              <a:ahLst/>
              <a:cxnLst/>
              <a:rect l="l" t="t" r="r" b="b"/>
              <a:pathLst>
                <a:path w="496" h="608" extrusionOk="0">
                  <a:moveTo>
                    <a:pt x="118" y="481"/>
                  </a:moveTo>
                  <a:cubicBezTo>
                    <a:pt x="121" y="472"/>
                    <a:pt x="128" y="464"/>
                    <a:pt x="137" y="461"/>
                  </a:cubicBezTo>
                  <a:cubicBezTo>
                    <a:pt x="151" y="455"/>
                    <a:pt x="168" y="455"/>
                    <a:pt x="184" y="461"/>
                  </a:cubicBezTo>
                  <a:cubicBezTo>
                    <a:pt x="201" y="466"/>
                    <a:pt x="215" y="476"/>
                    <a:pt x="222" y="488"/>
                  </a:cubicBezTo>
                  <a:cubicBezTo>
                    <a:pt x="228" y="497"/>
                    <a:pt x="229" y="507"/>
                    <a:pt x="226" y="516"/>
                  </a:cubicBezTo>
                  <a:cubicBezTo>
                    <a:pt x="223" y="526"/>
                    <a:pt x="216" y="533"/>
                    <a:pt x="206" y="536"/>
                  </a:cubicBezTo>
                  <a:cubicBezTo>
                    <a:pt x="421" y="606"/>
                    <a:pt x="421" y="606"/>
                    <a:pt x="421" y="606"/>
                  </a:cubicBezTo>
                  <a:cubicBezTo>
                    <a:pt x="426" y="608"/>
                    <a:pt x="430" y="605"/>
                    <a:pt x="430" y="600"/>
                  </a:cubicBezTo>
                  <a:cubicBezTo>
                    <a:pt x="430" y="353"/>
                    <a:pt x="430" y="353"/>
                    <a:pt x="430" y="353"/>
                  </a:cubicBezTo>
                  <a:cubicBezTo>
                    <a:pt x="430" y="352"/>
                    <a:pt x="430" y="351"/>
                    <a:pt x="431" y="350"/>
                  </a:cubicBezTo>
                  <a:cubicBezTo>
                    <a:pt x="432" y="347"/>
                    <a:pt x="434" y="346"/>
                    <a:pt x="437" y="345"/>
                  </a:cubicBezTo>
                  <a:cubicBezTo>
                    <a:pt x="443" y="345"/>
                    <a:pt x="449" y="345"/>
                    <a:pt x="453" y="351"/>
                  </a:cubicBezTo>
                  <a:cubicBezTo>
                    <a:pt x="455" y="354"/>
                    <a:pt x="457" y="358"/>
                    <a:pt x="459" y="361"/>
                  </a:cubicBezTo>
                  <a:cubicBezTo>
                    <a:pt x="465" y="371"/>
                    <a:pt x="478" y="373"/>
                    <a:pt x="486" y="363"/>
                  </a:cubicBezTo>
                  <a:cubicBezTo>
                    <a:pt x="493" y="354"/>
                    <a:pt x="496" y="341"/>
                    <a:pt x="496" y="329"/>
                  </a:cubicBezTo>
                  <a:cubicBezTo>
                    <a:pt x="496" y="317"/>
                    <a:pt x="493" y="304"/>
                    <a:pt x="486" y="295"/>
                  </a:cubicBezTo>
                  <a:cubicBezTo>
                    <a:pt x="478" y="286"/>
                    <a:pt x="465" y="287"/>
                    <a:pt x="459" y="297"/>
                  </a:cubicBezTo>
                  <a:cubicBezTo>
                    <a:pt x="457" y="300"/>
                    <a:pt x="455" y="304"/>
                    <a:pt x="453" y="307"/>
                  </a:cubicBezTo>
                  <a:cubicBezTo>
                    <a:pt x="449" y="313"/>
                    <a:pt x="443" y="313"/>
                    <a:pt x="437" y="313"/>
                  </a:cubicBezTo>
                  <a:cubicBezTo>
                    <a:pt x="434" y="313"/>
                    <a:pt x="432" y="311"/>
                    <a:pt x="431" y="309"/>
                  </a:cubicBezTo>
                  <a:cubicBezTo>
                    <a:pt x="430" y="308"/>
                    <a:pt x="430" y="307"/>
                    <a:pt x="430" y="305"/>
                  </a:cubicBezTo>
                  <a:cubicBezTo>
                    <a:pt x="430" y="7"/>
                    <a:pt x="430" y="7"/>
                    <a:pt x="430" y="7"/>
                  </a:cubicBezTo>
                  <a:cubicBezTo>
                    <a:pt x="430" y="3"/>
                    <a:pt x="427" y="0"/>
                    <a:pt x="423" y="0"/>
                  </a:cubicBezTo>
                  <a:cubicBezTo>
                    <a:pt x="346" y="5"/>
                    <a:pt x="279" y="23"/>
                    <a:pt x="231" y="49"/>
                  </a:cubicBezTo>
                  <a:cubicBezTo>
                    <a:pt x="64" y="136"/>
                    <a:pt x="15" y="299"/>
                    <a:pt x="3" y="405"/>
                  </a:cubicBezTo>
                  <a:cubicBezTo>
                    <a:pt x="0" y="431"/>
                    <a:pt x="7" y="453"/>
                    <a:pt x="14" y="472"/>
                  </a:cubicBezTo>
                  <a:cubicBezTo>
                    <a:pt x="15" y="473"/>
                    <a:pt x="16" y="475"/>
                    <a:pt x="18" y="475"/>
                  </a:cubicBezTo>
                  <a:cubicBezTo>
                    <a:pt x="122" y="509"/>
                    <a:pt x="122" y="509"/>
                    <a:pt x="122" y="509"/>
                  </a:cubicBezTo>
                  <a:cubicBezTo>
                    <a:pt x="117" y="501"/>
                    <a:pt x="115" y="490"/>
                    <a:pt x="118" y="481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355;p53">
              <a:extLst>
                <a:ext uri="{FF2B5EF4-FFF2-40B4-BE49-F238E27FC236}">
                  <a16:creationId xmlns:a16="http://schemas.microsoft.com/office/drawing/2014/main" id="{2A924578-21C6-4079-BC50-910CD2703150}"/>
                </a:ext>
              </a:extLst>
            </p:cNvPr>
            <p:cNvSpPr/>
            <p:nvPr/>
          </p:nvSpPr>
          <p:spPr>
            <a:xfrm>
              <a:off x="4539787" y="1276220"/>
              <a:ext cx="295350" cy="349606"/>
            </a:xfrm>
            <a:custGeom>
              <a:avLst/>
              <a:gdLst/>
              <a:ahLst/>
              <a:cxnLst/>
              <a:rect l="l" t="t" r="r" b="b"/>
              <a:pathLst>
                <a:path w="529" h="627" extrusionOk="0">
                  <a:moveTo>
                    <a:pt x="313" y="412"/>
                  </a:moveTo>
                  <a:cubicBezTo>
                    <a:pt x="306" y="406"/>
                    <a:pt x="301" y="397"/>
                    <a:pt x="300" y="387"/>
                  </a:cubicBezTo>
                  <a:cubicBezTo>
                    <a:pt x="299" y="373"/>
                    <a:pt x="305" y="357"/>
                    <a:pt x="315" y="343"/>
                  </a:cubicBezTo>
                  <a:cubicBezTo>
                    <a:pt x="325" y="329"/>
                    <a:pt x="339" y="319"/>
                    <a:pt x="353" y="315"/>
                  </a:cubicBezTo>
                  <a:cubicBezTo>
                    <a:pt x="362" y="313"/>
                    <a:pt x="372" y="314"/>
                    <a:pt x="380" y="320"/>
                  </a:cubicBezTo>
                  <a:cubicBezTo>
                    <a:pt x="388" y="326"/>
                    <a:pt x="393" y="335"/>
                    <a:pt x="394" y="345"/>
                  </a:cubicBezTo>
                  <a:cubicBezTo>
                    <a:pt x="527" y="162"/>
                    <a:pt x="527" y="162"/>
                    <a:pt x="527" y="162"/>
                  </a:cubicBezTo>
                  <a:cubicBezTo>
                    <a:pt x="529" y="159"/>
                    <a:pt x="528" y="153"/>
                    <a:pt x="523" y="152"/>
                  </a:cubicBezTo>
                  <a:cubicBezTo>
                    <a:pt x="288" y="76"/>
                    <a:pt x="288" y="76"/>
                    <a:pt x="288" y="76"/>
                  </a:cubicBezTo>
                  <a:cubicBezTo>
                    <a:pt x="287" y="75"/>
                    <a:pt x="286" y="75"/>
                    <a:pt x="285" y="74"/>
                  </a:cubicBezTo>
                  <a:cubicBezTo>
                    <a:pt x="284" y="72"/>
                    <a:pt x="282" y="70"/>
                    <a:pt x="283" y="67"/>
                  </a:cubicBezTo>
                  <a:cubicBezTo>
                    <a:pt x="285" y="61"/>
                    <a:pt x="287" y="55"/>
                    <a:pt x="294" y="53"/>
                  </a:cubicBezTo>
                  <a:cubicBezTo>
                    <a:pt x="297" y="52"/>
                    <a:pt x="301" y="52"/>
                    <a:pt x="305" y="51"/>
                  </a:cubicBezTo>
                  <a:cubicBezTo>
                    <a:pt x="317" y="48"/>
                    <a:pt x="322" y="36"/>
                    <a:pt x="315" y="26"/>
                  </a:cubicBezTo>
                  <a:cubicBezTo>
                    <a:pt x="309" y="16"/>
                    <a:pt x="297" y="9"/>
                    <a:pt x="286" y="6"/>
                  </a:cubicBezTo>
                  <a:cubicBezTo>
                    <a:pt x="274" y="2"/>
                    <a:pt x="261" y="0"/>
                    <a:pt x="250" y="5"/>
                  </a:cubicBezTo>
                  <a:cubicBezTo>
                    <a:pt x="239" y="9"/>
                    <a:pt x="236" y="22"/>
                    <a:pt x="244" y="31"/>
                  </a:cubicBezTo>
                  <a:cubicBezTo>
                    <a:pt x="246" y="34"/>
                    <a:pt x="249" y="37"/>
                    <a:pt x="252" y="40"/>
                  </a:cubicBezTo>
                  <a:cubicBezTo>
                    <a:pt x="256" y="45"/>
                    <a:pt x="254" y="51"/>
                    <a:pt x="252" y="57"/>
                  </a:cubicBezTo>
                  <a:cubicBezTo>
                    <a:pt x="251" y="59"/>
                    <a:pt x="249" y="61"/>
                    <a:pt x="246" y="61"/>
                  </a:cubicBezTo>
                  <a:cubicBezTo>
                    <a:pt x="245" y="61"/>
                    <a:pt x="244" y="61"/>
                    <a:pt x="243" y="61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36" y="26"/>
                    <a:pt x="131" y="30"/>
                    <a:pt x="132" y="35"/>
                  </a:cubicBezTo>
                  <a:cubicBezTo>
                    <a:pt x="132" y="38"/>
                    <a:pt x="132" y="41"/>
                    <a:pt x="132" y="44"/>
                  </a:cubicBezTo>
                  <a:cubicBezTo>
                    <a:pt x="125" y="99"/>
                    <a:pt x="5" y="184"/>
                    <a:pt x="2" y="244"/>
                  </a:cubicBezTo>
                  <a:cubicBezTo>
                    <a:pt x="0" y="285"/>
                    <a:pt x="82" y="301"/>
                    <a:pt x="96" y="329"/>
                  </a:cubicBezTo>
                  <a:cubicBezTo>
                    <a:pt x="103" y="341"/>
                    <a:pt x="85" y="368"/>
                    <a:pt x="87" y="384"/>
                  </a:cubicBezTo>
                  <a:cubicBezTo>
                    <a:pt x="88" y="398"/>
                    <a:pt x="128" y="414"/>
                    <a:pt x="128" y="414"/>
                  </a:cubicBezTo>
                  <a:cubicBezTo>
                    <a:pt x="128" y="414"/>
                    <a:pt x="99" y="441"/>
                    <a:pt x="98" y="453"/>
                  </a:cubicBezTo>
                  <a:cubicBezTo>
                    <a:pt x="97" y="468"/>
                    <a:pt x="124" y="491"/>
                    <a:pt x="125" y="506"/>
                  </a:cubicBezTo>
                  <a:cubicBezTo>
                    <a:pt x="125" y="521"/>
                    <a:pt x="101" y="558"/>
                    <a:pt x="112" y="598"/>
                  </a:cubicBezTo>
                  <a:cubicBezTo>
                    <a:pt x="119" y="621"/>
                    <a:pt x="149" y="627"/>
                    <a:pt x="186" y="626"/>
                  </a:cubicBezTo>
                  <a:cubicBezTo>
                    <a:pt x="188" y="626"/>
                    <a:pt x="190" y="625"/>
                    <a:pt x="191" y="624"/>
                  </a:cubicBezTo>
                  <a:cubicBezTo>
                    <a:pt x="342" y="417"/>
                    <a:pt x="342" y="417"/>
                    <a:pt x="342" y="417"/>
                  </a:cubicBezTo>
                  <a:cubicBezTo>
                    <a:pt x="332" y="420"/>
                    <a:pt x="322" y="418"/>
                    <a:pt x="313" y="412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356;p53">
              <a:extLst>
                <a:ext uri="{FF2B5EF4-FFF2-40B4-BE49-F238E27FC236}">
                  <a16:creationId xmlns:a16="http://schemas.microsoft.com/office/drawing/2014/main" id="{90F703AF-8DC2-4183-A27A-2F012B0ACD6F}"/>
                </a:ext>
              </a:extLst>
            </p:cNvPr>
            <p:cNvSpPr/>
            <p:nvPr/>
          </p:nvSpPr>
          <p:spPr>
            <a:xfrm>
              <a:off x="4854479" y="1272314"/>
              <a:ext cx="277529" cy="353078"/>
            </a:xfrm>
            <a:custGeom>
              <a:avLst/>
              <a:gdLst/>
              <a:ahLst/>
              <a:cxnLst/>
              <a:rect l="l" t="t" r="r" b="b"/>
              <a:pathLst>
                <a:path w="497" h="633" extrusionOk="0">
                  <a:moveTo>
                    <a:pt x="326" y="81"/>
                  </a:moveTo>
                  <a:cubicBezTo>
                    <a:pt x="328" y="91"/>
                    <a:pt x="327" y="101"/>
                    <a:pt x="322" y="109"/>
                  </a:cubicBezTo>
                  <a:cubicBezTo>
                    <a:pt x="314" y="122"/>
                    <a:pt x="300" y="131"/>
                    <a:pt x="284" y="136"/>
                  </a:cubicBezTo>
                  <a:cubicBezTo>
                    <a:pt x="267" y="142"/>
                    <a:pt x="250" y="142"/>
                    <a:pt x="237" y="137"/>
                  </a:cubicBezTo>
                  <a:cubicBezTo>
                    <a:pt x="227" y="133"/>
                    <a:pt x="220" y="126"/>
                    <a:pt x="217" y="117"/>
                  </a:cubicBezTo>
                  <a:cubicBezTo>
                    <a:pt x="214" y="107"/>
                    <a:pt x="216" y="97"/>
                    <a:pt x="222" y="88"/>
                  </a:cubicBezTo>
                  <a:cubicBezTo>
                    <a:pt x="6" y="158"/>
                    <a:pt x="6" y="158"/>
                    <a:pt x="6" y="158"/>
                  </a:cubicBezTo>
                  <a:cubicBezTo>
                    <a:pt x="2" y="160"/>
                    <a:pt x="0" y="165"/>
                    <a:pt x="3" y="168"/>
                  </a:cubicBezTo>
                  <a:cubicBezTo>
                    <a:pt x="148" y="368"/>
                    <a:pt x="148" y="368"/>
                    <a:pt x="148" y="368"/>
                  </a:cubicBezTo>
                  <a:cubicBezTo>
                    <a:pt x="149" y="369"/>
                    <a:pt x="149" y="370"/>
                    <a:pt x="150" y="372"/>
                  </a:cubicBezTo>
                  <a:cubicBezTo>
                    <a:pt x="150" y="374"/>
                    <a:pt x="149" y="377"/>
                    <a:pt x="147" y="378"/>
                  </a:cubicBezTo>
                  <a:cubicBezTo>
                    <a:pt x="142" y="382"/>
                    <a:pt x="137" y="386"/>
                    <a:pt x="131" y="383"/>
                  </a:cubicBezTo>
                  <a:cubicBezTo>
                    <a:pt x="127" y="382"/>
                    <a:pt x="124" y="380"/>
                    <a:pt x="120" y="379"/>
                  </a:cubicBezTo>
                  <a:cubicBezTo>
                    <a:pt x="109" y="374"/>
                    <a:pt x="98" y="381"/>
                    <a:pt x="97" y="393"/>
                  </a:cubicBezTo>
                  <a:cubicBezTo>
                    <a:pt x="96" y="404"/>
                    <a:pt x="102" y="417"/>
                    <a:pt x="109" y="426"/>
                  </a:cubicBezTo>
                  <a:cubicBezTo>
                    <a:pt x="116" y="436"/>
                    <a:pt x="126" y="445"/>
                    <a:pt x="137" y="448"/>
                  </a:cubicBezTo>
                  <a:cubicBezTo>
                    <a:pt x="149" y="451"/>
                    <a:pt x="159" y="443"/>
                    <a:pt x="158" y="431"/>
                  </a:cubicBezTo>
                  <a:cubicBezTo>
                    <a:pt x="158" y="427"/>
                    <a:pt x="157" y="423"/>
                    <a:pt x="157" y="419"/>
                  </a:cubicBezTo>
                  <a:cubicBezTo>
                    <a:pt x="156" y="412"/>
                    <a:pt x="161" y="408"/>
                    <a:pt x="167" y="405"/>
                  </a:cubicBezTo>
                  <a:cubicBezTo>
                    <a:pt x="169" y="403"/>
                    <a:pt x="171" y="404"/>
                    <a:pt x="174" y="405"/>
                  </a:cubicBezTo>
                  <a:cubicBezTo>
                    <a:pt x="175" y="405"/>
                    <a:pt x="176" y="406"/>
                    <a:pt x="176" y="407"/>
                  </a:cubicBezTo>
                  <a:cubicBezTo>
                    <a:pt x="336" y="627"/>
                    <a:pt x="336" y="627"/>
                    <a:pt x="336" y="627"/>
                  </a:cubicBezTo>
                  <a:cubicBezTo>
                    <a:pt x="340" y="633"/>
                    <a:pt x="349" y="630"/>
                    <a:pt x="348" y="623"/>
                  </a:cubicBezTo>
                  <a:cubicBezTo>
                    <a:pt x="345" y="577"/>
                    <a:pt x="342" y="510"/>
                    <a:pt x="356" y="414"/>
                  </a:cubicBezTo>
                  <a:cubicBezTo>
                    <a:pt x="372" y="311"/>
                    <a:pt x="417" y="234"/>
                    <a:pt x="461" y="143"/>
                  </a:cubicBezTo>
                  <a:cubicBezTo>
                    <a:pt x="475" y="114"/>
                    <a:pt x="489" y="66"/>
                    <a:pt x="497" y="9"/>
                  </a:cubicBezTo>
                  <a:cubicBezTo>
                    <a:pt x="497" y="4"/>
                    <a:pt x="493" y="0"/>
                    <a:pt x="488" y="2"/>
                  </a:cubicBezTo>
                  <a:cubicBezTo>
                    <a:pt x="305" y="61"/>
                    <a:pt x="305" y="61"/>
                    <a:pt x="305" y="61"/>
                  </a:cubicBezTo>
                  <a:cubicBezTo>
                    <a:pt x="315" y="64"/>
                    <a:pt x="322" y="72"/>
                    <a:pt x="326" y="81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357;p53">
              <a:extLst>
                <a:ext uri="{FF2B5EF4-FFF2-40B4-BE49-F238E27FC236}">
                  <a16:creationId xmlns:a16="http://schemas.microsoft.com/office/drawing/2014/main" id="{D0E39B41-B21D-4461-AA03-3C37D7F4EEB6}"/>
                </a:ext>
              </a:extLst>
            </p:cNvPr>
            <p:cNvSpPr/>
            <p:nvPr/>
          </p:nvSpPr>
          <p:spPr>
            <a:xfrm>
              <a:off x="4661491" y="1370403"/>
              <a:ext cx="388584" cy="360890"/>
            </a:xfrm>
            <a:custGeom>
              <a:avLst/>
              <a:gdLst/>
              <a:ahLst/>
              <a:cxnLst/>
              <a:rect l="l" t="t" r="r" b="b"/>
              <a:pathLst>
                <a:path w="696" h="647" extrusionOk="0">
                  <a:moveTo>
                    <a:pt x="506" y="283"/>
                  </a:moveTo>
                  <a:cubicBezTo>
                    <a:pt x="498" y="289"/>
                    <a:pt x="488" y="291"/>
                    <a:pt x="478" y="288"/>
                  </a:cubicBezTo>
                  <a:cubicBezTo>
                    <a:pt x="464" y="285"/>
                    <a:pt x="451" y="275"/>
                    <a:pt x="441" y="261"/>
                  </a:cubicBezTo>
                  <a:cubicBezTo>
                    <a:pt x="430" y="246"/>
                    <a:pt x="425" y="231"/>
                    <a:pt x="426" y="216"/>
                  </a:cubicBezTo>
                  <a:cubicBezTo>
                    <a:pt x="427" y="206"/>
                    <a:pt x="432" y="197"/>
                    <a:pt x="439" y="192"/>
                  </a:cubicBezTo>
                  <a:cubicBezTo>
                    <a:pt x="447" y="186"/>
                    <a:pt x="458" y="184"/>
                    <a:pt x="468" y="187"/>
                  </a:cubicBezTo>
                  <a:cubicBezTo>
                    <a:pt x="334" y="4"/>
                    <a:pt x="334" y="4"/>
                    <a:pt x="334" y="4"/>
                  </a:cubicBezTo>
                  <a:cubicBezTo>
                    <a:pt x="332" y="0"/>
                    <a:pt x="326" y="0"/>
                    <a:pt x="324" y="4"/>
                  </a:cubicBezTo>
                  <a:cubicBezTo>
                    <a:pt x="178" y="204"/>
                    <a:pt x="178" y="204"/>
                    <a:pt x="178" y="204"/>
                  </a:cubicBezTo>
                  <a:cubicBezTo>
                    <a:pt x="178" y="205"/>
                    <a:pt x="177" y="205"/>
                    <a:pt x="176" y="206"/>
                  </a:cubicBezTo>
                  <a:cubicBezTo>
                    <a:pt x="173" y="207"/>
                    <a:pt x="171" y="207"/>
                    <a:pt x="169" y="206"/>
                  </a:cubicBezTo>
                  <a:cubicBezTo>
                    <a:pt x="163" y="202"/>
                    <a:pt x="159" y="199"/>
                    <a:pt x="159" y="192"/>
                  </a:cubicBezTo>
                  <a:cubicBezTo>
                    <a:pt x="159" y="188"/>
                    <a:pt x="160" y="184"/>
                    <a:pt x="160" y="180"/>
                  </a:cubicBezTo>
                  <a:cubicBezTo>
                    <a:pt x="161" y="168"/>
                    <a:pt x="151" y="159"/>
                    <a:pt x="139" y="162"/>
                  </a:cubicBezTo>
                  <a:cubicBezTo>
                    <a:pt x="128" y="165"/>
                    <a:pt x="118" y="174"/>
                    <a:pt x="111" y="184"/>
                  </a:cubicBezTo>
                  <a:cubicBezTo>
                    <a:pt x="104" y="194"/>
                    <a:pt x="98" y="206"/>
                    <a:pt x="99" y="218"/>
                  </a:cubicBezTo>
                  <a:cubicBezTo>
                    <a:pt x="100" y="230"/>
                    <a:pt x="111" y="236"/>
                    <a:pt x="122" y="232"/>
                  </a:cubicBezTo>
                  <a:cubicBezTo>
                    <a:pt x="126" y="230"/>
                    <a:pt x="129" y="228"/>
                    <a:pt x="133" y="227"/>
                  </a:cubicBezTo>
                  <a:cubicBezTo>
                    <a:pt x="140" y="225"/>
                    <a:pt x="144" y="228"/>
                    <a:pt x="149" y="232"/>
                  </a:cubicBezTo>
                  <a:cubicBezTo>
                    <a:pt x="152" y="234"/>
                    <a:pt x="152" y="236"/>
                    <a:pt x="152" y="239"/>
                  </a:cubicBezTo>
                  <a:cubicBezTo>
                    <a:pt x="152" y="240"/>
                    <a:pt x="151" y="241"/>
                    <a:pt x="151" y="242"/>
                  </a:cubicBezTo>
                  <a:cubicBezTo>
                    <a:pt x="4" y="444"/>
                    <a:pt x="4" y="444"/>
                    <a:pt x="4" y="444"/>
                  </a:cubicBezTo>
                  <a:cubicBezTo>
                    <a:pt x="0" y="449"/>
                    <a:pt x="4" y="455"/>
                    <a:pt x="10" y="455"/>
                  </a:cubicBezTo>
                  <a:cubicBezTo>
                    <a:pt x="72" y="448"/>
                    <a:pt x="138" y="432"/>
                    <a:pt x="147" y="440"/>
                  </a:cubicBezTo>
                  <a:cubicBezTo>
                    <a:pt x="174" y="465"/>
                    <a:pt x="143" y="537"/>
                    <a:pt x="158" y="561"/>
                  </a:cubicBezTo>
                  <a:cubicBezTo>
                    <a:pt x="180" y="598"/>
                    <a:pt x="517" y="647"/>
                    <a:pt x="683" y="531"/>
                  </a:cubicBezTo>
                  <a:cubicBezTo>
                    <a:pt x="691" y="525"/>
                    <a:pt x="695" y="517"/>
                    <a:pt x="696" y="504"/>
                  </a:cubicBezTo>
                  <a:cubicBezTo>
                    <a:pt x="696" y="502"/>
                    <a:pt x="696" y="501"/>
                    <a:pt x="695" y="500"/>
                  </a:cubicBezTo>
                  <a:cubicBezTo>
                    <a:pt x="519" y="258"/>
                    <a:pt x="519" y="258"/>
                    <a:pt x="519" y="258"/>
                  </a:cubicBezTo>
                  <a:cubicBezTo>
                    <a:pt x="519" y="268"/>
                    <a:pt x="514" y="278"/>
                    <a:pt x="506" y="283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" name="Google Shape;1352;p53">
            <a:extLst>
              <a:ext uri="{FF2B5EF4-FFF2-40B4-BE49-F238E27FC236}">
                <a16:creationId xmlns:a16="http://schemas.microsoft.com/office/drawing/2014/main" id="{014FD800-8032-4CAA-BC18-19137D9F554B}"/>
              </a:ext>
            </a:extLst>
          </p:cNvPr>
          <p:cNvGrpSpPr/>
          <p:nvPr/>
        </p:nvGrpSpPr>
        <p:grpSpPr>
          <a:xfrm flipH="1">
            <a:off x="5749656" y="2421977"/>
            <a:ext cx="370755" cy="445841"/>
            <a:chOff x="4539787" y="1011032"/>
            <a:chExt cx="598958" cy="720261"/>
          </a:xfrm>
        </p:grpSpPr>
        <p:sp>
          <p:nvSpPr>
            <p:cNvPr id="47" name="Google Shape;1353;p53">
              <a:extLst>
                <a:ext uri="{FF2B5EF4-FFF2-40B4-BE49-F238E27FC236}">
                  <a16:creationId xmlns:a16="http://schemas.microsoft.com/office/drawing/2014/main" id="{E925A5A1-7CB5-4A85-81CA-25D76B96DE09}"/>
                </a:ext>
              </a:extLst>
            </p:cNvPr>
            <p:cNvSpPr/>
            <p:nvPr/>
          </p:nvSpPr>
          <p:spPr>
            <a:xfrm>
              <a:off x="4849480" y="1011032"/>
              <a:ext cx="289264" cy="340491"/>
            </a:xfrm>
            <a:custGeom>
              <a:avLst/>
              <a:gdLst/>
              <a:ahLst/>
              <a:cxnLst/>
              <a:rect l="l" t="t" r="r" b="b"/>
              <a:pathLst>
                <a:path w="518" h="610" extrusionOk="0">
                  <a:moveTo>
                    <a:pt x="26" y="275"/>
                  </a:moveTo>
                  <a:cubicBezTo>
                    <a:pt x="36" y="275"/>
                    <a:pt x="45" y="280"/>
                    <a:pt x="51" y="287"/>
                  </a:cubicBezTo>
                  <a:cubicBezTo>
                    <a:pt x="61" y="299"/>
                    <a:pt x="66" y="315"/>
                    <a:pt x="65" y="332"/>
                  </a:cubicBezTo>
                  <a:cubicBezTo>
                    <a:pt x="66" y="350"/>
                    <a:pt x="61" y="366"/>
                    <a:pt x="51" y="377"/>
                  </a:cubicBezTo>
                  <a:cubicBezTo>
                    <a:pt x="45" y="384"/>
                    <a:pt x="36" y="389"/>
                    <a:pt x="26" y="389"/>
                  </a:cubicBezTo>
                  <a:cubicBezTo>
                    <a:pt x="16" y="389"/>
                    <a:pt x="7" y="384"/>
                    <a:pt x="0" y="376"/>
                  </a:cubicBezTo>
                  <a:cubicBezTo>
                    <a:pt x="0" y="603"/>
                    <a:pt x="0" y="603"/>
                    <a:pt x="0" y="603"/>
                  </a:cubicBezTo>
                  <a:cubicBezTo>
                    <a:pt x="0" y="607"/>
                    <a:pt x="5" y="610"/>
                    <a:pt x="9" y="609"/>
                  </a:cubicBezTo>
                  <a:cubicBezTo>
                    <a:pt x="244" y="532"/>
                    <a:pt x="244" y="532"/>
                    <a:pt x="244" y="532"/>
                  </a:cubicBezTo>
                  <a:cubicBezTo>
                    <a:pt x="245" y="532"/>
                    <a:pt x="247" y="532"/>
                    <a:pt x="248" y="532"/>
                  </a:cubicBezTo>
                  <a:cubicBezTo>
                    <a:pt x="250" y="533"/>
                    <a:pt x="252" y="534"/>
                    <a:pt x="253" y="537"/>
                  </a:cubicBezTo>
                  <a:cubicBezTo>
                    <a:pt x="256" y="543"/>
                    <a:pt x="257" y="548"/>
                    <a:pt x="253" y="554"/>
                  </a:cubicBezTo>
                  <a:cubicBezTo>
                    <a:pt x="251" y="557"/>
                    <a:pt x="248" y="560"/>
                    <a:pt x="245" y="563"/>
                  </a:cubicBezTo>
                  <a:cubicBezTo>
                    <a:pt x="237" y="572"/>
                    <a:pt x="240" y="584"/>
                    <a:pt x="252" y="589"/>
                  </a:cubicBezTo>
                  <a:cubicBezTo>
                    <a:pt x="263" y="593"/>
                    <a:pt x="276" y="592"/>
                    <a:pt x="287" y="588"/>
                  </a:cubicBezTo>
                  <a:cubicBezTo>
                    <a:pt x="299" y="584"/>
                    <a:pt x="310" y="578"/>
                    <a:pt x="317" y="568"/>
                  </a:cubicBezTo>
                  <a:cubicBezTo>
                    <a:pt x="323" y="557"/>
                    <a:pt x="318" y="545"/>
                    <a:pt x="306" y="543"/>
                  </a:cubicBezTo>
                  <a:cubicBezTo>
                    <a:pt x="303" y="542"/>
                    <a:pt x="299" y="541"/>
                    <a:pt x="295" y="540"/>
                  </a:cubicBezTo>
                  <a:cubicBezTo>
                    <a:pt x="288" y="538"/>
                    <a:pt x="286" y="533"/>
                    <a:pt x="285" y="526"/>
                  </a:cubicBezTo>
                  <a:cubicBezTo>
                    <a:pt x="284" y="524"/>
                    <a:pt x="285" y="521"/>
                    <a:pt x="287" y="520"/>
                  </a:cubicBezTo>
                  <a:cubicBezTo>
                    <a:pt x="287" y="519"/>
                    <a:pt x="288" y="518"/>
                    <a:pt x="289" y="518"/>
                  </a:cubicBezTo>
                  <a:cubicBezTo>
                    <a:pt x="505" y="448"/>
                    <a:pt x="505" y="448"/>
                    <a:pt x="505" y="448"/>
                  </a:cubicBezTo>
                  <a:cubicBezTo>
                    <a:pt x="507" y="447"/>
                    <a:pt x="509" y="445"/>
                    <a:pt x="509" y="442"/>
                  </a:cubicBezTo>
                  <a:cubicBezTo>
                    <a:pt x="518" y="313"/>
                    <a:pt x="487" y="155"/>
                    <a:pt x="341" y="81"/>
                  </a:cubicBezTo>
                  <a:cubicBezTo>
                    <a:pt x="224" y="22"/>
                    <a:pt x="108" y="0"/>
                    <a:pt x="7" y="2"/>
                  </a:cubicBezTo>
                  <a:cubicBezTo>
                    <a:pt x="3" y="2"/>
                    <a:pt x="0" y="5"/>
                    <a:pt x="0" y="8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7" y="280"/>
                    <a:pt x="16" y="275"/>
                    <a:pt x="26" y="275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1354;p53">
              <a:extLst>
                <a:ext uri="{FF2B5EF4-FFF2-40B4-BE49-F238E27FC236}">
                  <a16:creationId xmlns:a16="http://schemas.microsoft.com/office/drawing/2014/main" id="{9C9F6006-7A52-4F36-B751-8521CC946E50}"/>
                </a:ext>
              </a:extLst>
            </p:cNvPr>
            <p:cNvSpPr/>
            <p:nvPr/>
          </p:nvSpPr>
          <p:spPr>
            <a:xfrm>
              <a:off x="4599335" y="1012768"/>
              <a:ext cx="277094" cy="339188"/>
            </a:xfrm>
            <a:custGeom>
              <a:avLst/>
              <a:gdLst/>
              <a:ahLst/>
              <a:cxnLst/>
              <a:rect l="l" t="t" r="r" b="b"/>
              <a:pathLst>
                <a:path w="496" h="608" extrusionOk="0">
                  <a:moveTo>
                    <a:pt x="118" y="481"/>
                  </a:moveTo>
                  <a:cubicBezTo>
                    <a:pt x="121" y="472"/>
                    <a:pt x="128" y="464"/>
                    <a:pt x="137" y="461"/>
                  </a:cubicBezTo>
                  <a:cubicBezTo>
                    <a:pt x="151" y="455"/>
                    <a:pt x="168" y="455"/>
                    <a:pt x="184" y="461"/>
                  </a:cubicBezTo>
                  <a:cubicBezTo>
                    <a:pt x="201" y="466"/>
                    <a:pt x="215" y="476"/>
                    <a:pt x="222" y="488"/>
                  </a:cubicBezTo>
                  <a:cubicBezTo>
                    <a:pt x="228" y="497"/>
                    <a:pt x="229" y="507"/>
                    <a:pt x="226" y="516"/>
                  </a:cubicBezTo>
                  <a:cubicBezTo>
                    <a:pt x="223" y="526"/>
                    <a:pt x="216" y="533"/>
                    <a:pt x="206" y="536"/>
                  </a:cubicBezTo>
                  <a:cubicBezTo>
                    <a:pt x="421" y="606"/>
                    <a:pt x="421" y="606"/>
                    <a:pt x="421" y="606"/>
                  </a:cubicBezTo>
                  <a:cubicBezTo>
                    <a:pt x="426" y="608"/>
                    <a:pt x="430" y="605"/>
                    <a:pt x="430" y="600"/>
                  </a:cubicBezTo>
                  <a:cubicBezTo>
                    <a:pt x="430" y="353"/>
                    <a:pt x="430" y="353"/>
                    <a:pt x="430" y="353"/>
                  </a:cubicBezTo>
                  <a:cubicBezTo>
                    <a:pt x="430" y="352"/>
                    <a:pt x="430" y="351"/>
                    <a:pt x="431" y="350"/>
                  </a:cubicBezTo>
                  <a:cubicBezTo>
                    <a:pt x="432" y="347"/>
                    <a:pt x="434" y="346"/>
                    <a:pt x="437" y="345"/>
                  </a:cubicBezTo>
                  <a:cubicBezTo>
                    <a:pt x="443" y="345"/>
                    <a:pt x="449" y="345"/>
                    <a:pt x="453" y="351"/>
                  </a:cubicBezTo>
                  <a:cubicBezTo>
                    <a:pt x="455" y="354"/>
                    <a:pt x="457" y="358"/>
                    <a:pt x="459" y="361"/>
                  </a:cubicBezTo>
                  <a:cubicBezTo>
                    <a:pt x="465" y="371"/>
                    <a:pt x="478" y="373"/>
                    <a:pt x="486" y="363"/>
                  </a:cubicBezTo>
                  <a:cubicBezTo>
                    <a:pt x="493" y="354"/>
                    <a:pt x="496" y="341"/>
                    <a:pt x="496" y="329"/>
                  </a:cubicBezTo>
                  <a:cubicBezTo>
                    <a:pt x="496" y="317"/>
                    <a:pt x="493" y="304"/>
                    <a:pt x="486" y="295"/>
                  </a:cubicBezTo>
                  <a:cubicBezTo>
                    <a:pt x="478" y="286"/>
                    <a:pt x="465" y="287"/>
                    <a:pt x="459" y="297"/>
                  </a:cubicBezTo>
                  <a:cubicBezTo>
                    <a:pt x="457" y="300"/>
                    <a:pt x="455" y="304"/>
                    <a:pt x="453" y="307"/>
                  </a:cubicBezTo>
                  <a:cubicBezTo>
                    <a:pt x="449" y="313"/>
                    <a:pt x="443" y="313"/>
                    <a:pt x="437" y="313"/>
                  </a:cubicBezTo>
                  <a:cubicBezTo>
                    <a:pt x="434" y="313"/>
                    <a:pt x="432" y="311"/>
                    <a:pt x="431" y="309"/>
                  </a:cubicBezTo>
                  <a:cubicBezTo>
                    <a:pt x="430" y="308"/>
                    <a:pt x="430" y="307"/>
                    <a:pt x="430" y="305"/>
                  </a:cubicBezTo>
                  <a:cubicBezTo>
                    <a:pt x="430" y="7"/>
                    <a:pt x="430" y="7"/>
                    <a:pt x="430" y="7"/>
                  </a:cubicBezTo>
                  <a:cubicBezTo>
                    <a:pt x="430" y="3"/>
                    <a:pt x="427" y="0"/>
                    <a:pt x="423" y="0"/>
                  </a:cubicBezTo>
                  <a:cubicBezTo>
                    <a:pt x="346" y="5"/>
                    <a:pt x="279" y="23"/>
                    <a:pt x="231" y="49"/>
                  </a:cubicBezTo>
                  <a:cubicBezTo>
                    <a:pt x="64" y="136"/>
                    <a:pt x="15" y="299"/>
                    <a:pt x="3" y="405"/>
                  </a:cubicBezTo>
                  <a:cubicBezTo>
                    <a:pt x="0" y="431"/>
                    <a:pt x="7" y="453"/>
                    <a:pt x="14" y="472"/>
                  </a:cubicBezTo>
                  <a:cubicBezTo>
                    <a:pt x="15" y="473"/>
                    <a:pt x="16" y="475"/>
                    <a:pt x="18" y="475"/>
                  </a:cubicBezTo>
                  <a:cubicBezTo>
                    <a:pt x="122" y="509"/>
                    <a:pt x="122" y="509"/>
                    <a:pt x="122" y="509"/>
                  </a:cubicBezTo>
                  <a:cubicBezTo>
                    <a:pt x="117" y="501"/>
                    <a:pt x="115" y="490"/>
                    <a:pt x="118" y="481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1355;p53">
              <a:extLst>
                <a:ext uri="{FF2B5EF4-FFF2-40B4-BE49-F238E27FC236}">
                  <a16:creationId xmlns:a16="http://schemas.microsoft.com/office/drawing/2014/main" id="{0B50D6A8-8780-46F0-AD29-492E3B579456}"/>
                </a:ext>
              </a:extLst>
            </p:cNvPr>
            <p:cNvSpPr/>
            <p:nvPr/>
          </p:nvSpPr>
          <p:spPr>
            <a:xfrm>
              <a:off x="4539787" y="1276220"/>
              <a:ext cx="295350" cy="349606"/>
            </a:xfrm>
            <a:custGeom>
              <a:avLst/>
              <a:gdLst/>
              <a:ahLst/>
              <a:cxnLst/>
              <a:rect l="l" t="t" r="r" b="b"/>
              <a:pathLst>
                <a:path w="529" h="627" extrusionOk="0">
                  <a:moveTo>
                    <a:pt x="313" y="412"/>
                  </a:moveTo>
                  <a:cubicBezTo>
                    <a:pt x="306" y="406"/>
                    <a:pt x="301" y="397"/>
                    <a:pt x="300" y="387"/>
                  </a:cubicBezTo>
                  <a:cubicBezTo>
                    <a:pt x="299" y="373"/>
                    <a:pt x="305" y="357"/>
                    <a:pt x="315" y="343"/>
                  </a:cubicBezTo>
                  <a:cubicBezTo>
                    <a:pt x="325" y="329"/>
                    <a:pt x="339" y="319"/>
                    <a:pt x="353" y="315"/>
                  </a:cubicBezTo>
                  <a:cubicBezTo>
                    <a:pt x="362" y="313"/>
                    <a:pt x="372" y="314"/>
                    <a:pt x="380" y="320"/>
                  </a:cubicBezTo>
                  <a:cubicBezTo>
                    <a:pt x="388" y="326"/>
                    <a:pt x="393" y="335"/>
                    <a:pt x="394" y="345"/>
                  </a:cubicBezTo>
                  <a:cubicBezTo>
                    <a:pt x="527" y="162"/>
                    <a:pt x="527" y="162"/>
                    <a:pt x="527" y="162"/>
                  </a:cubicBezTo>
                  <a:cubicBezTo>
                    <a:pt x="529" y="159"/>
                    <a:pt x="528" y="153"/>
                    <a:pt x="523" y="152"/>
                  </a:cubicBezTo>
                  <a:cubicBezTo>
                    <a:pt x="288" y="76"/>
                    <a:pt x="288" y="76"/>
                    <a:pt x="288" y="76"/>
                  </a:cubicBezTo>
                  <a:cubicBezTo>
                    <a:pt x="287" y="75"/>
                    <a:pt x="286" y="75"/>
                    <a:pt x="285" y="74"/>
                  </a:cubicBezTo>
                  <a:cubicBezTo>
                    <a:pt x="284" y="72"/>
                    <a:pt x="282" y="70"/>
                    <a:pt x="283" y="67"/>
                  </a:cubicBezTo>
                  <a:cubicBezTo>
                    <a:pt x="285" y="61"/>
                    <a:pt x="287" y="55"/>
                    <a:pt x="294" y="53"/>
                  </a:cubicBezTo>
                  <a:cubicBezTo>
                    <a:pt x="297" y="52"/>
                    <a:pt x="301" y="52"/>
                    <a:pt x="305" y="51"/>
                  </a:cubicBezTo>
                  <a:cubicBezTo>
                    <a:pt x="317" y="48"/>
                    <a:pt x="322" y="36"/>
                    <a:pt x="315" y="26"/>
                  </a:cubicBezTo>
                  <a:cubicBezTo>
                    <a:pt x="309" y="16"/>
                    <a:pt x="297" y="9"/>
                    <a:pt x="286" y="6"/>
                  </a:cubicBezTo>
                  <a:cubicBezTo>
                    <a:pt x="274" y="2"/>
                    <a:pt x="261" y="0"/>
                    <a:pt x="250" y="5"/>
                  </a:cubicBezTo>
                  <a:cubicBezTo>
                    <a:pt x="239" y="9"/>
                    <a:pt x="236" y="22"/>
                    <a:pt x="244" y="31"/>
                  </a:cubicBezTo>
                  <a:cubicBezTo>
                    <a:pt x="246" y="34"/>
                    <a:pt x="249" y="37"/>
                    <a:pt x="252" y="40"/>
                  </a:cubicBezTo>
                  <a:cubicBezTo>
                    <a:pt x="256" y="45"/>
                    <a:pt x="254" y="51"/>
                    <a:pt x="252" y="57"/>
                  </a:cubicBezTo>
                  <a:cubicBezTo>
                    <a:pt x="251" y="59"/>
                    <a:pt x="249" y="61"/>
                    <a:pt x="246" y="61"/>
                  </a:cubicBezTo>
                  <a:cubicBezTo>
                    <a:pt x="245" y="61"/>
                    <a:pt x="244" y="61"/>
                    <a:pt x="243" y="61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36" y="26"/>
                    <a:pt x="131" y="30"/>
                    <a:pt x="132" y="35"/>
                  </a:cubicBezTo>
                  <a:cubicBezTo>
                    <a:pt x="132" y="38"/>
                    <a:pt x="132" y="41"/>
                    <a:pt x="132" y="44"/>
                  </a:cubicBezTo>
                  <a:cubicBezTo>
                    <a:pt x="125" y="99"/>
                    <a:pt x="5" y="184"/>
                    <a:pt x="2" y="244"/>
                  </a:cubicBezTo>
                  <a:cubicBezTo>
                    <a:pt x="0" y="285"/>
                    <a:pt x="82" y="301"/>
                    <a:pt x="96" y="329"/>
                  </a:cubicBezTo>
                  <a:cubicBezTo>
                    <a:pt x="103" y="341"/>
                    <a:pt x="85" y="368"/>
                    <a:pt x="87" y="384"/>
                  </a:cubicBezTo>
                  <a:cubicBezTo>
                    <a:pt x="88" y="398"/>
                    <a:pt x="128" y="414"/>
                    <a:pt x="128" y="414"/>
                  </a:cubicBezTo>
                  <a:cubicBezTo>
                    <a:pt x="128" y="414"/>
                    <a:pt x="99" y="441"/>
                    <a:pt x="98" y="453"/>
                  </a:cubicBezTo>
                  <a:cubicBezTo>
                    <a:pt x="97" y="468"/>
                    <a:pt x="124" y="491"/>
                    <a:pt x="125" y="506"/>
                  </a:cubicBezTo>
                  <a:cubicBezTo>
                    <a:pt x="125" y="521"/>
                    <a:pt x="101" y="558"/>
                    <a:pt x="112" y="598"/>
                  </a:cubicBezTo>
                  <a:cubicBezTo>
                    <a:pt x="119" y="621"/>
                    <a:pt x="149" y="627"/>
                    <a:pt x="186" y="626"/>
                  </a:cubicBezTo>
                  <a:cubicBezTo>
                    <a:pt x="188" y="626"/>
                    <a:pt x="190" y="625"/>
                    <a:pt x="191" y="624"/>
                  </a:cubicBezTo>
                  <a:cubicBezTo>
                    <a:pt x="342" y="417"/>
                    <a:pt x="342" y="417"/>
                    <a:pt x="342" y="417"/>
                  </a:cubicBezTo>
                  <a:cubicBezTo>
                    <a:pt x="332" y="420"/>
                    <a:pt x="322" y="418"/>
                    <a:pt x="313" y="412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1356;p53">
              <a:extLst>
                <a:ext uri="{FF2B5EF4-FFF2-40B4-BE49-F238E27FC236}">
                  <a16:creationId xmlns:a16="http://schemas.microsoft.com/office/drawing/2014/main" id="{2124663A-1580-4FBA-B8F3-C1865AB765D2}"/>
                </a:ext>
              </a:extLst>
            </p:cNvPr>
            <p:cNvSpPr/>
            <p:nvPr/>
          </p:nvSpPr>
          <p:spPr>
            <a:xfrm>
              <a:off x="4854479" y="1272314"/>
              <a:ext cx="277529" cy="353078"/>
            </a:xfrm>
            <a:custGeom>
              <a:avLst/>
              <a:gdLst/>
              <a:ahLst/>
              <a:cxnLst/>
              <a:rect l="l" t="t" r="r" b="b"/>
              <a:pathLst>
                <a:path w="497" h="633" extrusionOk="0">
                  <a:moveTo>
                    <a:pt x="326" y="81"/>
                  </a:moveTo>
                  <a:cubicBezTo>
                    <a:pt x="328" y="91"/>
                    <a:pt x="327" y="101"/>
                    <a:pt x="322" y="109"/>
                  </a:cubicBezTo>
                  <a:cubicBezTo>
                    <a:pt x="314" y="122"/>
                    <a:pt x="300" y="131"/>
                    <a:pt x="284" y="136"/>
                  </a:cubicBezTo>
                  <a:cubicBezTo>
                    <a:pt x="267" y="142"/>
                    <a:pt x="250" y="142"/>
                    <a:pt x="237" y="137"/>
                  </a:cubicBezTo>
                  <a:cubicBezTo>
                    <a:pt x="227" y="133"/>
                    <a:pt x="220" y="126"/>
                    <a:pt x="217" y="117"/>
                  </a:cubicBezTo>
                  <a:cubicBezTo>
                    <a:pt x="214" y="107"/>
                    <a:pt x="216" y="97"/>
                    <a:pt x="222" y="88"/>
                  </a:cubicBezTo>
                  <a:cubicBezTo>
                    <a:pt x="6" y="158"/>
                    <a:pt x="6" y="158"/>
                    <a:pt x="6" y="158"/>
                  </a:cubicBezTo>
                  <a:cubicBezTo>
                    <a:pt x="2" y="160"/>
                    <a:pt x="0" y="165"/>
                    <a:pt x="3" y="168"/>
                  </a:cubicBezTo>
                  <a:cubicBezTo>
                    <a:pt x="148" y="368"/>
                    <a:pt x="148" y="368"/>
                    <a:pt x="148" y="368"/>
                  </a:cubicBezTo>
                  <a:cubicBezTo>
                    <a:pt x="149" y="369"/>
                    <a:pt x="149" y="370"/>
                    <a:pt x="150" y="372"/>
                  </a:cubicBezTo>
                  <a:cubicBezTo>
                    <a:pt x="150" y="374"/>
                    <a:pt x="149" y="377"/>
                    <a:pt x="147" y="378"/>
                  </a:cubicBezTo>
                  <a:cubicBezTo>
                    <a:pt x="142" y="382"/>
                    <a:pt x="137" y="386"/>
                    <a:pt x="131" y="383"/>
                  </a:cubicBezTo>
                  <a:cubicBezTo>
                    <a:pt x="127" y="382"/>
                    <a:pt x="124" y="380"/>
                    <a:pt x="120" y="379"/>
                  </a:cubicBezTo>
                  <a:cubicBezTo>
                    <a:pt x="109" y="374"/>
                    <a:pt x="98" y="381"/>
                    <a:pt x="97" y="393"/>
                  </a:cubicBezTo>
                  <a:cubicBezTo>
                    <a:pt x="96" y="404"/>
                    <a:pt x="102" y="417"/>
                    <a:pt x="109" y="426"/>
                  </a:cubicBezTo>
                  <a:cubicBezTo>
                    <a:pt x="116" y="436"/>
                    <a:pt x="126" y="445"/>
                    <a:pt x="137" y="448"/>
                  </a:cubicBezTo>
                  <a:cubicBezTo>
                    <a:pt x="149" y="451"/>
                    <a:pt x="159" y="443"/>
                    <a:pt x="158" y="431"/>
                  </a:cubicBezTo>
                  <a:cubicBezTo>
                    <a:pt x="158" y="427"/>
                    <a:pt x="157" y="423"/>
                    <a:pt x="157" y="419"/>
                  </a:cubicBezTo>
                  <a:cubicBezTo>
                    <a:pt x="156" y="412"/>
                    <a:pt x="161" y="408"/>
                    <a:pt x="167" y="405"/>
                  </a:cubicBezTo>
                  <a:cubicBezTo>
                    <a:pt x="169" y="403"/>
                    <a:pt x="171" y="404"/>
                    <a:pt x="174" y="405"/>
                  </a:cubicBezTo>
                  <a:cubicBezTo>
                    <a:pt x="175" y="405"/>
                    <a:pt x="176" y="406"/>
                    <a:pt x="176" y="407"/>
                  </a:cubicBezTo>
                  <a:cubicBezTo>
                    <a:pt x="336" y="627"/>
                    <a:pt x="336" y="627"/>
                    <a:pt x="336" y="627"/>
                  </a:cubicBezTo>
                  <a:cubicBezTo>
                    <a:pt x="340" y="633"/>
                    <a:pt x="349" y="630"/>
                    <a:pt x="348" y="623"/>
                  </a:cubicBezTo>
                  <a:cubicBezTo>
                    <a:pt x="345" y="577"/>
                    <a:pt x="342" y="510"/>
                    <a:pt x="356" y="414"/>
                  </a:cubicBezTo>
                  <a:cubicBezTo>
                    <a:pt x="372" y="311"/>
                    <a:pt x="417" y="234"/>
                    <a:pt x="461" y="143"/>
                  </a:cubicBezTo>
                  <a:cubicBezTo>
                    <a:pt x="475" y="114"/>
                    <a:pt x="489" y="66"/>
                    <a:pt x="497" y="9"/>
                  </a:cubicBezTo>
                  <a:cubicBezTo>
                    <a:pt x="497" y="4"/>
                    <a:pt x="493" y="0"/>
                    <a:pt x="488" y="2"/>
                  </a:cubicBezTo>
                  <a:cubicBezTo>
                    <a:pt x="305" y="61"/>
                    <a:pt x="305" y="61"/>
                    <a:pt x="305" y="61"/>
                  </a:cubicBezTo>
                  <a:cubicBezTo>
                    <a:pt x="315" y="64"/>
                    <a:pt x="322" y="72"/>
                    <a:pt x="326" y="81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1357;p53">
              <a:extLst>
                <a:ext uri="{FF2B5EF4-FFF2-40B4-BE49-F238E27FC236}">
                  <a16:creationId xmlns:a16="http://schemas.microsoft.com/office/drawing/2014/main" id="{2FE82736-3E8D-4F31-8DFD-11E2AFBC5E20}"/>
                </a:ext>
              </a:extLst>
            </p:cNvPr>
            <p:cNvSpPr/>
            <p:nvPr/>
          </p:nvSpPr>
          <p:spPr>
            <a:xfrm>
              <a:off x="4661491" y="1370403"/>
              <a:ext cx="388584" cy="360890"/>
            </a:xfrm>
            <a:custGeom>
              <a:avLst/>
              <a:gdLst/>
              <a:ahLst/>
              <a:cxnLst/>
              <a:rect l="l" t="t" r="r" b="b"/>
              <a:pathLst>
                <a:path w="696" h="647" extrusionOk="0">
                  <a:moveTo>
                    <a:pt x="506" y="283"/>
                  </a:moveTo>
                  <a:cubicBezTo>
                    <a:pt x="498" y="289"/>
                    <a:pt x="488" y="291"/>
                    <a:pt x="478" y="288"/>
                  </a:cubicBezTo>
                  <a:cubicBezTo>
                    <a:pt x="464" y="285"/>
                    <a:pt x="451" y="275"/>
                    <a:pt x="441" y="261"/>
                  </a:cubicBezTo>
                  <a:cubicBezTo>
                    <a:pt x="430" y="246"/>
                    <a:pt x="425" y="231"/>
                    <a:pt x="426" y="216"/>
                  </a:cubicBezTo>
                  <a:cubicBezTo>
                    <a:pt x="427" y="206"/>
                    <a:pt x="432" y="197"/>
                    <a:pt x="439" y="192"/>
                  </a:cubicBezTo>
                  <a:cubicBezTo>
                    <a:pt x="447" y="186"/>
                    <a:pt x="458" y="184"/>
                    <a:pt x="468" y="187"/>
                  </a:cubicBezTo>
                  <a:cubicBezTo>
                    <a:pt x="334" y="4"/>
                    <a:pt x="334" y="4"/>
                    <a:pt x="334" y="4"/>
                  </a:cubicBezTo>
                  <a:cubicBezTo>
                    <a:pt x="332" y="0"/>
                    <a:pt x="326" y="0"/>
                    <a:pt x="324" y="4"/>
                  </a:cubicBezTo>
                  <a:cubicBezTo>
                    <a:pt x="178" y="204"/>
                    <a:pt x="178" y="204"/>
                    <a:pt x="178" y="204"/>
                  </a:cubicBezTo>
                  <a:cubicBezTo>
                    <a:pt x="178" y="205"/>
                    <a:pt x="177" y="205"/>
                    <a:pt x="176" y="206"/>
                  </a:cubicBezTo>
                  <a:cubicBezTo>
                    <a:pt x="173" y="207"/>
                    <a:pt x="171" y="207"/>
                    <a:pt x="169" y="206"/>
                  </a:cubicBezTo>
                  <a:cubicBezTo>
                    <a:pt x="163" y="202"/>
                    <a:pt x="159" y="199"/>
                    <a:pt x="159" y="192"/>
                  </a:cubicBezTo>
                  <a:cubicBezTo>
                    <a:pt x="159" y="188"/>
                    <a:pt x="160" y="184"/>
                    <a:pt x="160" y="180"/>
                  </a:cubicBezTo>
                  <a:cubicBezTo>
                    <a:pt x="161" y="168"/>
                    <a:pt x="151" y="159"/>
                    <a:pt x="139" y="162"/>
                  </a:cubicBezTo>
                  <a:cubicBezTo>
                    <a:pt x="128" y="165"/>
                    <a:pt x="118" y="174"/>
                    <a:pt x="111" y="184"/>
                  </a:cubicBezTo>
                  <a:cubicBezTo>
                    <a:pt x="104" y="194"/>
                    <a:pt x="98" y="206"/>
                    <a:pt x="99" y="218"/>
                  </a:cubicBezTo>
                  <a:cubicBezTo>
                    <a:pt x="100" y="230"/>
                    <a:pt x="111" y="236"/>
                    <a:pt x="122" y="232"/>
                  </a:cubicBezTo>
                  <a:cubicBezTo>
                    <a:pt x="126" y="230"/>
                    <a:pt x="129" y="228"/>
                    <a:pt x="133" y="227"/>
                  </a:cubicBezTo>
                  <a:cubicBezTo>
                    <a:pt x="140" y="225"/>
                    <a:pt x="144" y="228"/>
                    <a:pt x="149" y="232"/>
                  </a:cubicBezTo>
                  <a:cubicBezTo>
                    <a:pt x="152" y="234"/>
                    <a:pt x="152" y="236"/>
                    <a:pt x="152" y="239"/>
                  </a:cubicBezTo>
                  <a:cubicBezTo>
                    <a:pt x="152" y="240"/>
                    <a:pt x="151" y="241"/>
                    <a:pt x="151" y="242"/>
                  </a:cubicBezTo>
                  <a:cubicBezTo>
                    <a:pt x="4" y="444"/>
                    <a:pt x="4" y="444"/>
                    <a:pt x="4" y="444"/>
                  </a:cubicBezTo>
                  <a:cubicBezTo>
                    <a:pt x="0" y="449"/>
                    <a:pt x="4" y="455"/>
                    <a:pt x="10" y="455"/>
                  </a:cubicBezTo>
                  <a:cubicBezTo>
                    <a:pt x="72" y="448"/>
                    <a:pt x="138" y="432"/>
                    <a:pt x="147" y="440"/>
                  </a:cubicBezTo>
                  <a:cubicBezTo>
                    <a:pt x="174" y="465"/>
                    <a:pt x="143" y="537"/>
                    <a:pt x="158" y="561"/>
                  </a:cubicBezTo>
                  <a:cubicBezTo>
                    <a:pt x="180" y="598"/>
                    <a:pt x="517" y="647"/>
                    <a:pt x="683" y="531"/>
                  </a:cubicBezTo>
                  <a:cubicBezTo>
                    <a:pt x="691" y="525"/>
                    <a:pt x="695" y="517"/>
                    <a:pt x="696" y="504"/>
                  </a:cubicBezTo>
                  <a:cubicBezTo>
                    <a:pt x="696" y="502"/>
                    <a:pt x="696" y="501"/>
                    <a:pt x="695" y="500"/>
                  </a:cubicBezTo>
                  <a:cubicBezTo>
                    <a:pt x="519" y="258"/>
                    <a:pt x="519" y="258"/>
                    <a:pt x="519" y="258"/>
                  </a:cubicBezTo>
                  <a:cubicBezTo>
                    <a:pt x="519" y="268"/>
                    <a:pt x="514" y="278"/>
                    <a:pt x="506" y="283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" name="Grafika 4" descr="Ciljna publika">
            <a:extLst>
              <a:ext uri="{FF2B5EF4-FFF2-40B4-BE49-F238E27FC236}">
                <a16:creationId xmlns:a16="http://schemas.microsoft.com/office/drawing/2014/main" id="{E34F76A0-A21E-43D7-AC59-E79C68DE05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5972" y="3240244"/>
            <a:ext cx="1903256" cy="190325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>
            <a:spLocks noGrp="1"/>
          </p:cNvSpPr>
          <p:nvPr>
            <p:ph type="title"/>
          </p:nvPr>
        </p:nvSpPr>
        <p:spPr>
          <a:xfrm>
            <a:off x="175616" y="242110"/>
            <a:ext cx="2196862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pl-PL" dirty="0">
                <a:solidFill>
                  <a:schemeClr val="tx1"/>
                </a:solidFill>
                <a:latin typeface="OmoType Std Black One" pitchFamily="2" charset="0"/>
              </a:rPr>
              <a:t>Postojeći programi odgoja i obrazovanja:</a:t>
            </a:r>
            <a:endParaRPr dirty="0">
              <a:solidFill>
                <a:schemeClr val="tx1"/>
              </a:solidFill>
              <a:latin typeface="OmoType Std Black One" pitchFamily="2" charset="0"/>
            </a:endParaRPr>
          </a:p>
        </p:txBody>
      </p:sp>
      <p:sp>
        <p:nvSpPr>
          <p:cNvPr id="12" name="Google Shape;531;p43">
            <a:extLst>
              <a:ext uri="{FF2B5EF4-FFF2-40B4-BE49-F238E27FC236}">
                <a16:creationId xmlns:a16="http://schemas.microsoft.com/office/drawing/2014/main" id="{F13E14AC-1F23-45AD-ABD7-59BE8375A3D6}"/>
              </a:ext>
            </a:extLst>
          </p:cNvPr>
          <p:cNvSpPr/>
          <p:nvPr/>
        </p:nvSpPr>
        <p:spPr>
          <a:xfrm>
            <a:off x="2582279" y="4106500"/>
            <a:ext cx="6480000" cy="900000"/>
          </a:xfrm>
          <a:prstGeom prst="homePlate">
            <a:avLst>
              <a:gd name="adj" fmla="val 3203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75" tIns="0" rIns="0" bIns="0" anchor="ctr" anchorCtr="0">
            <a:noAutofit/>
          </a:bodyPr>
          <a:lstStyle/>
          <a:p>
            <a:pPr lvl="0"/>
            <a:r>
              <a:rPr lang="hr-HR" sz="1600" dirty="0">
                <a:latin typeface="OmoType Std Black One" pitchFamily="2" charset="0"/>
              </a:rPr>
              <a:t>4. </a:t>
            </a:r>
            <a:r>
              <a:rPr lang="hr-HR" sz="1600" dirty="0">
                <a:latin typeface="OmoType Std Book One" pitchFamily="2" charset="-18"/>
              </a:rPr>
              <a:t>posebni programi za stjecanje kompetencija u </a:t>
            </a:r>
            <a:br>
              <a:rPr lang="hr-HR" sz="1600" dirty="0">
                <a:latin typeface="OmoType Std Book One" pitchFamily="2" charset="-18"/>
              </a:rPr>
            </a:br>
            <a:r>
              <a:rPr lang="hr-HR" sz="1600" dirty="0">
                <a:latin typeface="OmoType Std Book One" pitchFamily="2" charset="-18"/>
              </a:rPr>
              <a:t>   aktivnostima svakodnevnog života i rada uz </a:t>
            </a:r>
            <a:br>
              <a:rPr lang="hr-HR" sz="1600" dirty="0">
                <a:latin typeface="OmoType Std Book One" pitchFamily="2" charset="-18"/>
              </a:rPr>
            </a:br>
            <a:r>
              <a:rPr lang="hr-HR" sz="1600" dirty="0">
                <a:latin typeface="OmoType Std Book One" pitchFamily="2" charset="-18"/>
              </a:rPr>
              <a:t>   individualizirane postupke</a:t>
            </a:r>
            <a:endParaRPr sz="1050" dirty="0">
              <a:solidFill>
                <a:schemeClr val="lt1"/>
              </a:solidFill>
              <a:latin typeface="OmoType Std Book One" pitchFamily="2" charset="-18"/>
              <a:ea typeface="Nunito Sans"/>
              <a:cs typeface="Nunito Sans"/>
              <a:sym typeface="Nunito Sans"/>
            </a:endParaRPr>
          </a:p>
        </p:txBody>
      </p:sp>
      <p:sp>
        <p:nvSpPr>
          <p:cNvPr id="13" name="Google Shape;532;p43">
            <a:extLst>
              <a:ext uri="{FF2B5EF4-FFF2-40B4-BE49-F238E27FC236}">
                <a16:creationId xmlns:a16="http://schemas.microsoft.com/office/drawing/2014/main" id="{DC89D441-032F-41B7-AE31-88A27996C5EA}"/>
              </a:ext>
            </a:extLst>
          </p:cNvPr>
          <p:cNvSpPr/>
          <p:nvPr/>
        </p:nvSpPr>
        <p:spPr>
          <a:xfrm>
            <a:off x="2582279" y="3126586"/>
            <a:ext cx="6480000" cy="900000"/>
          </a:xfrm>
          <a:prstGeom prst="homePlate">
            <a:avLst>
              <a:gd name="adj" fmla="val 3203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75" tIns="0" rIns="0" bIns="0" anchor="ctr" anchorCtr="0">
            <a:noAutofit/>
          </a:bodyPr>
          <a:lstStyle/>
          <a:p>
            <a:pPr lvl="0"/>
            <a:r>
              <a:rPr lang="hr-HR" sz="1600" dirty="0">
                <a:latin typeface="OmoType Std Black One" pitchFamily="2" charset="0"/>
              </a:rPr>
              <a:t>3. </a:t>
            </a:r>
            <a:r>
              <a:rPr lang="hr-HR" sz="1600" dirty="0">
                <a:latin typeface="OmoType Std Book One" pitchFamily="2" charset="-18"/>
              </a:rPr>
              <a:t>posebni program uz individualizirane postupke</a:t>
            </a:r>
            <a:endParaRPr sz="1050" dirty="0">
              <a:solidFill>
                <a:schemeClr val="lt1"/>
              </a:solidFill>
              <a:latin typeface="OmoType Std Book One" pitchFamily="2" charset="-18"/>
              <a:ea typeface="Nunito Sans"/>
              <a:cs typeface="Nunito Sans"/>
              <a:sym typeface="Nunito Sans"/>
            </a:endParaRPr>
          </a:p>
        </p:txBody>
      </p:sp>
      <p:sp>
        <p:nvSpPr>
          <p:cNvPr id="14" name="Google Shape;533;p43">
            <a:extLst>
              <a:ext uri="{FF2B5EF4-FFF2-40B4-BE49-F238E27FC236}">
                <a16:creationId xmlns:a16="http://schemas.microsoft.com/office/drawing/2014/main" id="{79465A72-9B9B-4607-A926-C6A4C3461580}"/>
              </a:ext>
            </a:extLst>
          </p:cNvPr>
          <p:cNvSpPr/>
          <p:nvPr/>
        </p:nvSpPr>
        <p:spPr>
          <a:xfrm>
            <a:off x="2582279" y="2169650"/>
            <a:ext cx="6480000" cy="900000"/>
          </a:xfrm>
          <a:prstGeom prst="homePlate">
            <a:avLst>
              <a:gd name="adj" fmla="val 3203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75" tIns="0" rIns="0" bIns="0" anchor="ctr" anchorCtr="0">
            <a:noAutofit/>
          </a:bodyPr>
          <a:lstStyle/>
          <a:p>
            <a:pPr lvl="0"/>
            <a:r>
              <a:rPr lang="hr-HR" sz="1600" dirty="0">
                <a:latin typeface="OmoType Std Black One" pitchFamily="2" charset="0"/>
              </a:rPr>
              <a:t>2. </a:t>
            </a:r>
            <a:r>
              <a:rPr lang="it-IT" sz="1600" dirty="0" err="1">
                <a:latin typeface="OmoType Std Book One" pitchFamily="2" charset="-18"/>
              </a:rPr>
              <a:t>redoviti</a:t>
            </a:r>
            <a:r>
              <a:rPr lang="it-IT" sz="1600" dirty="0">
                <a:latin typeface="OmoType Std Book One" pitchFamily="2" charset="-18"/>
              </a:rPr>
              <a:t> </a:t>
            </a:r>
            <a:r>
              <a:rPr lang="it-IT" sz="1600" dirty="0" err="1">
                <a:latin typeface="OmoType Std Book One" pitchFamily="2" charset="-18"/>
              </a:rPr>
              <a:t>program</a:t>
            </a:r>
            <a:r>
              <a:rPr lang="it-IT" sz="1600" dirty="0">
                <a:latin typeface="OmoType Std Book One" pitchFamily="2" charset="-18"/>
              </a:rPr>
              <a:t> </a:t>
            </a:r>
            <a:r>
              <a:rPr lang="it-IT" sz="1600" dirty="0" err="1">
                <a:latin typeface="OmoType Std Book One" pitchFamily="2" charset="-18"/>
              </a:rPr>
              <a:t>uz</a:t>
            </a:r>
            <a:r>
              <a:rPr lang="it-IT" sz="1600" dirty="0">
                <a:latin typeface="OmoType Std Book One" pitchFamily="2" charset="-18"/>
              </a:rPr>
              <a:t> </a:t>
            </a:r>
            <a:r>
              <a:rPr lang="it-IT" sz="1600" dirty="0" err="1">
                <a:latin typeface="OmoType Std Book One" pitchFamily="2" charset="-18"/>
              </a:rPr>
              <a:t>prilagodbu</a:t>
            </a:r>
            <a:r>
              <a:rPr lang="it-IT" sz="1600" dirty="0">
                <a:latin typeface="OmoType Std Book One" pitchFamily="2" charset="-18"/>
              </a:rPr>
              <a:t> </a:t>
            </a:r>
            <a:r>
              <a:rPr lang="it-IT" sz="1600" dirty="0" err="1">
                <a:latin typeface="OmoType Std Book One" pitchFamily="2" charset="-18"/>
              </a:rPr>
              <a:t>sadržaja</a:t>
            </a:r>
            <a:r>
              <a:rPr lang="it-IT" sz="1600" dirty="0">
                <a:latin typeface="OmoType Std Book One" pitchFamily="2" charset="-18"/>
              </a:rPr>
              <a:t> i</a:t>
            </a:r>
            <a:r>
              <a:rPr lang="hr-HR" sz="1600" dirty="0">
                <a:latin typeface="OmoType Std Book One" pitchFamily="2" charset="-18"/>
              </a:rPr>
              <a:t>  </a:t>
            </a:r>
            <a:br>
              <a:rPr lang="hr-HR" sz="1600" dirty="0">
                <a:latin typeface="OmoType Std Book One" pitchFamily="2" charset="-18"/>
              </a:rPr>
            </a:br>
            <a:r>
              <a:rPr lang="hr-HR" sz="1600" dirty="0">
                <a:latin typeface="OmoType Std Book One" pitchFamily="2" charset="-18"/>
              </a:rPr>
              <a:t>   </a:t>
            </a:r>
            <a:r>
              <a:rPr lang="it-IT" sz="1600" dirty="0" err="1">
                <a:latin typeface="OmoType Std Book One" pitchFamily="2" charset="-18"/>
              </a:rPr>
              <a:t>individualizirane</a:t>
            </a:r>
            <a:r>
              <a:rPr lang="it-IT" sz="1600" dirty="0">
                <a:latin typeface="OmoType Std Book One" pitchFamily="2" charset="-18"/>
              </a:rPr>
              <a:t> </a:t>
            </a:r>
            <a:r>
              <a:rPr lang="it-IT" sz="1600" dirty="0" err="1">
                <a:latin typeface="OmoType Std Book One" pitchFamily="2" charset="-18"/>
              </a:rPr>
              <a:t>postupke</a:t>
            </a:r>
            <a:endParaRPr sz="1050" dirty="0">
              <a:solidFill>
                <a:schemeClr val="lt1"/>
              </a:solidFill>
              <a:latin typeface="OmoType Std Book One" pitchFamily="2" charset="-18"/>
              <a:ea typeface="Nunito Sans"/>
              <a:cs typeface="Nunito Sans"/>
              <a:sym typeface="Nunito Sans"/>
            </a:endParaRPr>
          </a:p>
        </p:txBody>
      </p:sp>
      <p:sp>
        <p:nvSpPr>
          <p:cNvPr id="15" name="Google Shape;535;p43">
            <a:extLst>
              <a:ext uri="{FF2B5EF4-FFF2-40B4-BE49-F238E27FC236}">
                <a16:creationId xmlns:a16="http://schemas.microsoft.com/office/drawing/2014/main" id="{11C0CA32-A2B0-46BC-981F-CD9005E05314}"/>
              </a:ext>
            </a:extLst>
          </p:cNvPr>
          <p:cNvSpPr/>
          <p:nvPr/>
        </p:nvSpPr>
        <p:spPr>
          <a:xfrm>
            <a:off x="2582279" y="1212714"/>
            <a:ext cx="6480000" cy="900000"/>
          </a:xfrm>
          <a:prstGeom prst="homePlate">
            <a:avLst>
              <a:gd name="adj" fmla="val 3203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75" tIns="0" rIns="0" bIns="0" anchor="ctr" anchorCtr="0">
            <a:noAutofit/>
          </a:bodyPr>
          <a:lstStyle/>
          <a:p>
            <a:pPr lvl="0"/>
            <a:r>
              <a:rPr lang="hr-HR" sz="1600" b="1" dirty="0">
                <a:latin typeface="OmoType Std Black One" pitchFamily="2" charset="0"/>
              </a:rPr>
              <a:t>1.</a:t>
            </a:r>
            <a:r>
              <a:rPr lang="hr-HR" sz="1600" dirty="0">
                <a:latin typeface="OmoType Std Book One" pitchFamily="2" charset="-18"/>
              </a:rPr>
              <a:t> </a:t>
            </a:r>
            <a:r>
              <a:rPr lang="it-IT" sz="1600" dirty="0" err="1">
                <a:latin typeface="OmoType Std Book One" pitchFamily="2" charset="-18"/>
              </a:rPr>
              <a:t>redoviti</a:t>
            </a:r>
            <a:r>
              <a:rPr lang="it-IT" sz="1600" dirty="0">
                <a:latin typeface="OmoType Std Book One" pitchFamily="2" charset="-18"/>
              </a:rPr>
              <a:t> </a:t>
            </a:r>
            <a:r>
              <a:rPr lang="it-IT" sz="1600" dirty="0" err="1">
                <a:latin typeface="OmoType Std Book One" pitchFamily="2" charset="-18"/>
              </a:rPr>
              <a:t>program</a:t>
            </a:r>
            <a:r>
              <a:rPr lang="it-IT" sz="1600" dirty="0">
                <a:latin typeface="OmoType Std Book One" pitchFamily="2" charset="-18"/>
              </a:rPr>
              <a:t> </a:t>
            </a:r>
            <a:r>
              <a:rPr lang="it-IT" sz="1600" dirty="0" err="1">
                <a:latin typeface="OmoType Std Book One" pitchFamily="2" charset="-18"/>
              </a:rPr>
              <a:t>uz</a:t>
            </a:r>
            <a:r>
              <a:rPr lang="it-IT" sz="1600" dirty="0">
                <a:latin typeface="OmoType Std Book One" pitchFamily="2" charset="-18"/>
              </a:rPr>
              <a:t> </a:t>
            </a:r>
            <a:r>
              <a:rPr lang="it-IT" sz="1600" dirty="0" err="1">
                <a:latin typeface="OmoType Std Book One" pitchFamily="2" charset="-18"/>
              </a:rPr>
              <a:t>individualizirane</a:t>
            </a:r>
            <a:r>
              <a:rPr lang="it-IT" sz="1600" dirty="0">
                <a:latin typeface="OmoType Std Book One" pitchFamily="2" charset="-18"/>
              </a:rPr>
              <a:t> </a:t>
            </a:r>
            <a:r>
              <a:rPr lang="it-IT" sz="1600" dirty="0" err="1">
                <a:latin typeface="OmoType Std Book One" pitchFamily="2" charset="-18"/>
              </a:rPr>
              <a:t>postupke</a:t>
            </a:r>
            <a:endParaRPr lang="hr-HR" sz="1600" dirty="0">
              <a:solidFill>
                <a:schemeClr val="dk2"/>
              </a:solidFill>
              <a:latin typeface="OmoType Std Book One" pitchFamily="2" charset="-18"/>
              <a:ea typeface="Nunito Sans"/>
              <a:cs typeface="Nunito Sans"/>
              <a:sym typeface="Nunito Sans"/>
            </a:endParaRPr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ABB251E3-7B44-4968-838A-A4BD1ADFE4DC}"/>
              </a:ext>
            </a:extLst>
          </p:cNvPr>
          <p:cNvGrpSpPr/>
          <p:nvPr/>
        </p:nvGrpSpPr>
        <p:grpSpPr>
          <a:xfrm>
            <a:off x="2474859" y="1224203"/>
            <a:ext cx="250400" cy="877022"/>
            <a:chOff x="2457077" y="1269650"/>
            <a:chExt cx="250400" cy="504001"/>
          </a:xfrm>
          <a:solidFill>
            <a:schemeClr val="accent1"/>
          </a:solidFill>
        </p:grpSpPr>
        <p:sp>
          <p:nvSpPr>
            <p:cNvPr id="17" name="Jednakokračni trokut 16">
              <a:extLst>
                <a:ext uri="{FF2B5EF4-FFF2-40B4-BE49-F238E27FC236}">
                  <a16:creationId xmlns:a16="http://schemas.microsoft.com/office/drawing/2014/main" id="{C05E5C95-5ACD-441C-99CC-EF96D94DAC66}"/>
                </a:ext>
              </a:extLst>
            </p:cNvPr>
            <p:cNvSpPr/>
            <p:nvPr/>
          </p:nvSpPr>
          <p:spPr>
            <a:xfrm rot="5400000">
              <a:off x="2392877" y="1459052"/>
              <a:ext cx="504001" cy="125198"/>
            </a:xfrm>
            <a:prstGeom prst="triangle">
              <a:avLst>
                <a:gd name="adj" fmla="val 48992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18" name="Pravokutnik 17">
              <a:extLst>
                <a:ext uri="{FF2B5EF4-FFF2-40B4-BE49-F238E27FC236}">
                  <a16:creationId xmlns:a16="http://schemas.microsoft.com/office/drawing/2014/main" id="{9A03B3BA-BF24-46A5-A958-C22B2DDE1029}"/>
                </a:ext>
              </a:extLst>
            </p:cNvPr>
            <p:cNvSpPr/>
            <p:nvPr/>
          </p:nvSpPr>
          <p:spPr>
            <a:xfrm>
              <a:off x="2457077" y="1269650"/>
              <a:ext cx="125200" cy="504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19" name="Grupa 18">
            <a:extLst>
              <a:ext uri="{FF2B5EF4-FFF2-40B4-BE49-F238E27FC236}">
                <a16:creationId xmlns:a16="http://schemas.microsoft.com/office/drawing/2014/main" id="{24BCDB0B-282F-494F-82D8-F32BD4D755DB}"/>
              </a:ext>
            </a:extLst>
          </p:cNvPr>
          <p:cNvGrpSpPr/>
          <p:nvPr/>
        </p:nvGrpSpPr>
        <p:grpSpPr>
          <a:xfrm>
            <a:off x="2474859" y="2176256"/>
            <a:ext cx="250400" cy="877022"/>
            <a:chOff x="2457077" y="1269650"/>
            <a:chExt cx="250400" cy="504001"/>
          </a:xfrm>
          <a:solidFill>
            <a:schemeClr val="accent1"/>
          </a:solidFill>
        </p:grpSpPr>
        <p:sp>
          <p:nvSpPr>
            <p:cNvPr id="20" name="Jednakokračni trokut 19">
              <a:extLst>
                <a:ext uri="{FF2B5EF4-FFF2-40B4-BE49-F238E27FC236}">
                  <a16:creationId xmlns:a16="http://schemas.microsoft.com/office/drawing/2014/main" id="{3D104A41-FC5F-4571-B41C-725391AF747F}"/>
                </a:ext>
              </a:extLst>
            </p:cNvPr>
            <p:cNvSpPr/>
            <p:nvPr/>
          </p:nvSpPr>
          <p:spPr>
            <a:xfrm rot="5400000">
              <a:off x="2392877" y="1459052"/>
              <a:ext cx="504001" cy="125198"/>
            </a:xfrm>
            <a:prstGeom prst="triangle">
              <a:avLst>
                <a:gd name="adj" fmla="val 48992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21" name="Pravokutnik 20">
              <a:extLst>
                <a:ext uri="{FF2B5EF4-FFF2-40B4-BE49-F238E27FC236}">
                  <a16:creationId xmlns:a16="http://schemas.microsoft.com/office/drawing/2014/main" id="{38284E30-FD67-4D07-973F-E7D68A4B72F9}"/>
                </a:ext>
              </a:extLst>
            </p:cNvPr>
            <p:cNvSpPr/>
            <p:nvPr/>
          </p:nvSpPr>
          <p:spPr>
            <a:xfrm>
              <a:off x="2457077" y="1269650"/>
              <a:ext cx="125200" cy="504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22" name="Grupa 21">
            <a:extLst>
              <a:ext uri="{FF2B5EF4-FFF2-40B4-BE49-F238E27FC236}">
                <a16:creationId xmlns:a16="http://schemas.microsoft.com/office/drawing/2014/main" id="{18BE7C83-DDCE-479A-ABEF-4282328427A0}"/>
              </a:ext>
            </a:extLst>
          </p:cNvPr>
          <p:cNvGrpSpPr/>
          <p:nvPr/>
        </p:nvGrpSpPr>
        <p:grpSpPr>
          <a:xfrm>
            <a:off x="2474859" y="3149564"/>
            <a:ext cx="250400" cy="877022"/>
            <a:chOff x="2457077" y="1269650"/>
            <a:chExt cx="250400" cy="504001"/>
          </a:xfrm>
          <a:solidFill>
            <a:schemeClr val="accent1"/>
          </a:solidFill>
        </p:grpSpPr>
        <p:sp>
          <p:nvSpPr>
            <p:cNvPr id="23" name="Jednakokračni trokut 22">
              <a:extLst>
                <a:ext uri="{FF2B5EF4-FFF2-40B4-BE49-F238E27FC236}">
                  <a16:creationId xmlns:a16="http://schemas.microsoft.com/office/drawing/2014/main" id="{F259A07C-14E1-48A5-88AC-3E3C86897889}"/>
                </a:ext>
              </a:extLst>
            </p:cNvPr>
            <p:cNvSpPr/>
            <p:nvPr/>
          </p:nvSpPr>
          <p:spPr>
            <a:xfrm rot="5400000">
              <a:off x="2392877" y="1459052"/>
              <a:ext cx="504001" cy="125198"/>
            </a:xfrm>
            <a:prstGeom prst="triangle">
              <a:avLst>
                <a:gd name="adj" fmla="val 48992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24" name="Pravokutnik 23">
              <a:extLst>
                <a:ext uri="{FF2B5EF4-FFF2-40B4-BE49-F238E27FC236}">
                  <a16:creationId xmlns:a16="http://schemas.microsoft.com/office/drawing/2014/main" id="{6EC53E85-267F-4E75-AF28-6CAC8C71DE57}"/>
                </a:ext>
              </a:extLst>
            </p:cNvPr>
            <p:cNvSpPr/>
            <p:nvPr/>
          </p:nvSpPr>
          <p:spPr>
            <a:xfrm>
              <a:off x="2457077" y="1269650"/>
              <a:ext cx="125200" cy="504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96D7E58F-E2B5-4F81-80D3-0688F3499547}"/>
              </a:ext>
            </a:extLst>
          </p:cNvPr>
          <p:cNvGrpSpPr/>
          <p:nvPr/>
        </p:nvGrpSpPr>
        <p:grpSpPr>
          <a:xfrm>
            <a:off x="2474859" y="4129478"/>
            <a:ext cx="250400" cy="877022"/>
            <a:chOff x="2457077" y="1269650"/>
            <a:chExt cx="250400" cy="504001"/>
          </a:xfrm>
          <a:solidFill>
            <a:schemeClr val="accent1"/>
          </a:solidFill>
        </p:grpSpPr>
        <p:sp>
          <p:nvSpPr>
            <p:cNvPr id="26" name="Jednakokračni trokut 25">
              <a:extLst>
                <a:ext uri="{FF2B5EF4-FFF2-40B4-BE49-F238E27FC236}">
                  <a16:creationId xmlns:a16="http://schemas.microsoft.com/office/drawing/2014/main" id="{FCE9A75B-FB79-425E-9CBE-1A0D8E99C2EE}"/>
                </a:ext>
              </a:extLst>
            </p:cNvPr>
            <p:cNvSpPr/>
            <p:nvPr/>
          </p:nvSpPr>
          <p:spPr>
            <a:xfrm rot="5400000">
              <a:off x="2392877" y="1459052"/>
              <a:ext cx="504001" cy="125198"/>
            </a:xfrm>
            <a:prstGeom prst="triangle">
              <a:avLst>
                <a:gd name="adj" fmla="val 48992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27" name="Pravokutnik 26">
              <a:extLst>
                <a:ext uri="{FF2B5EF4-FFF2-40B4-BE49-F238E27FC236}">
                  <a16:creationId xmlns:a16="http://schemas.microsoft.com/office/drawing/2014/main" id="{8B0834F9-717E-4F95-9F1B-0DF57E15F08B}"/>
                </a:ext>
              </a:extLst>
            </p:cNvPr>
            <p:cNvSpPr/>
            <p:nvPr/>
          </p:nvSpPr>
          <p:spPr>
            <a:xfrm>
              <a:off x="2457077" y="1269650"/>
              <a:ext cx="125200" cy="504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pic>
        <p:nvPicPr>
          <p:cNvPr id="3" name="Grafika 2" descr="Učionica">
            <a:extLst>
              <a:ext uri="{FF2B5EF4-FFF2-40B4-BE49-F238E27FC236}">
                <a16:creationId xmlns:a16="http://schemas.microsoft.com/office/drawing/2014/main" id="{7C1C3015-C101-4857-A9E6-0A51515AD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5760" y="3352958"/>
            <a:ext cx="1653540" cy="165354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Ulysses template">
  <a:themeElements>
    <a:clrScheme name="Custom 347">
      <a:dk1>
        <a:srgbClr val="000000"/>
      </a:dk1>
      <a:lt1>
        <a:srgbClr val="FFFFFF"/>
      </a:lt1>
      <a:dk2>
        <a:srgbClr val="575E5F"/>
      </a:dk2>
      <a:lt2>
        <a:srgbClr val="E7E4DD"/>
      </a:lt2>
      <a:accent1>
        <a:srgbClr val="F67031"/>
      </a:accent1>
      <a:accent2>
        <a:srgbClr val="FFA400"/>
      </a:accent2>
      <a:accent3>
        <a:srgbClr val="7A7AAA"/>
      </a:accent3>
      <a:accent4>
        <a:srgbClr val="00BCD4"/>
      </a:accent4>
      <a:accent5>
        <a:srgbClr val="F2496F"/>
      </a:accent5>
      <a:accent6>
        <a:srgbClr val="A2324B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1202</TotalTime>
  <Words>1285</Words>
  <Application>Microsoft Office PowerPoint</Application>
  <PresentationFormat>Prikaz na zaslonu (16:9)</PresentationFormat>
  <Paragraphs>175</Paragraphs>
  <Slides>32</Slides>
  <Notes>32</Notes>
  <HiddenSlides>0</HiddenSlides>
  <MMClips>0</MMClips>
  <ScaleCrop>false</ScaleCrop>
  <HeadingPairs>
    <vt:vector size="6" baseType="variant">
      <vt:variant>
        <vt:lpstr>Korišteni fontovi</vt:lpstr>
      </vt:variant>
      <vt:variant>
        <vt:i4>8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32</vt:i4>
      </vt:variant>
    </vt:vector>
  </HeadingPairs>
  <TitlesOfParts>
    <vt:vector size="41" baseType="lpstr">
      <vt:lpstr>Nunito Sans</vt:lpstr>
      <vt:lpstr>OmoType Ext Black One</vt:lpstr>
      <vt:lpstr>OmoType Std Black One</vt:lpstr>
      <vt:lpstr>Arial</vt:lpstr>
      <vt:lpstr>OmoType Std Medium One</vt:lpstr>
      <vt:lpstr>Calibri</vt:lpstr>
      <vt:lpstr>Georgia</vt:lpstr>
      <vt:lpstr>OmoType Std Book One</vt:lpstr>
      <vt:lpstr>Ulysses template</vt:lpstr>
      <vt:lpstr>Stvaranje pristupačnih digitalnih i tiskanih sadržaja</vt:lpstr>
      <vt:lpstr>Sadržaj:</vt:lpstr>
      <vt:lpstr>1. UVOD</vt:lpstr>
      <vt:lpstr>O nama:</vt:lpstr>
      <vt:lpstr>Cilj radionice:</vt:lpstr>
      <vt:lpstr>Ishodi radionice:</vt:lpstr>
      <vt:lpstr>2. POJAM     UČENIKA S     POSEBNIM     ODGOJNO-    OBRAZOVNIM     POTREBAMA</vt:lpstr>
      <vt:lpstr>Posebne odgojno-obrazovne potrebe</vt:lpstr>
      <vt:lpstr>Postojeći programi odgoja i obrazovanja:</vt:lpstr>
      <vt:lpstr>Kategorije teškoća:</vt:lpstr>
      <vt:lpstr>Oštećenje vida</vt:lpstr>
      <vt:lpstr>Vidne funkcije </vt:lpstr>
      <vt:lpstr>Kognitivne vidne funkcije </vt:lpstr>
      <vt:lpstr>Funkcionalni vid </vt:lpstr>
      <vt:lpstr>Procjena funkcionalnog vida</vt:lpstr>
      <vt:lpstr>3. AUTORSKA     PRAVA</vt:lpstr>
      <vt:lpstr>Dostupnost nastavnih sadržaja</vt:lpstr>
      <vt:lpstr>Autorska prava</vt:lpstr>
      <vt:lpstr>Korištenje za potrebe osoba s invaliditetom</vt:lpstr>
      <vt:lpstr>4. OSNOVNE     PREPORUKE     ZA     PRILAGODBU</vt:lpstr>
      <vt:lpstr>Tekst</vt:lpstr>
      <vt:lpstr>Tekst</vt:lpstr>
      <vt:lpstr>Tekst</vt:lpstr>
      <vt:lpstr>Slikovni materijali</vt:lpstr>
      <vt:lpstr>5. ALATI ZA     PRILAGODBU</vt:lpstr>
      <vt:lpstr>Alati koje ćemo koristiti:</vt:lpstr>
      <vt:lpstr>6. KORIŠTENI     MATERIJALI I    LITERATURA</vt:lpstr>
      <vt:lpstr>Korišteni materijali</vt:lpstr>
      <vt:lpstr>Literatura</vt:lpstr>
      <vt:lpstr>7. VJEŽBA:    IZRADA     PRILAGOĐENOG     SADRŽAJA</vt:lpstr>
      <vt:lpstr>Zadatak</vt:lpstr>
      <vt:lpstr>Hvala na sudjelovanju!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Stvaranje pristupačnih digitalnih i tiskanih sadržaja</dc:title>
  <dc:creator>Mirko</dc:creator>
  <cp:lastModifiedBy>Mirko Milak</cp:lastModifiedBy>
  <cp:revision>130</cp:revision>
  <dcterms:modified xsi:type="dcterms:W3CDTF">2022-10-23T14:58:47Z</dcterms:modified>
</cp:coreProperties>
</file>