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58" r:id="rId6"/>
    <p:sldId id="266" r:id="rId7"/>
    <p:sldId id="264" r:id="rId8"/>
    <p:sldId id="260" r:id="rId9"/>
    <p:sldId id="263" r:id="rId10"/>
    <p:sldId id="267" r:id="rId11"/>
    <p:sldId id="265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FF29"/>
    <a:srgbClr val="C80064"/>
    <a:srgbClr val="C33A1F"/>
    <a:srgbClr val="0000CC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bit.ly/cuc_202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272" y="1849081"/>
            <a:ext cx="8192728" cy="1445337"/>
          </a:xfrm>
        </p:spPr>
        <p:txBody>
          <a:bodyPr>
            <a:normAutofit/>
          </a:bodyPr>
          <a:lstStyle/>
          <a:p>
            <a:r>
              <a:rPr lang="hr-HR" sz="2600" dirty="0"/>
              <a:t>Integracija umjetne inteligencije u </a:t>
            </a:r>
            <a:br>
              <a:rPr lang="hr-HR" sz="2600" dirty="0"/>
            </a:br>
            <a:r>
              <a:rPr lang="hr-HR" sz="2600" dirty="0"/>
              <a:t>nastavno-obrazovni proces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3753458"/>
            <a:ext cx="8374625" cy="1034132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Ivana </a:t>
            </a:r>
            <a:r>
              <a:rPr lang="hr-HR" dirty="0" err="1"/>
              <a:t>Imbrija</a:t>
            </a:r>
            <a:r>
              <a:rPr lang="hr-HR" dirty="0"/>
              <a:t>, </a:t>
            </a:r>
            <a:r>
              <a:rPr lang="hr-HR" dirty="0" err="1"/>
              <a:t>prof.mentor</a:t>
            </a:r>
            <a:r>
              <a:rPr lang="hr-HR" dirty="0"/>
              <a:t>, </a:t>
            </a:r>
          </a:p>
          <a:p>
            <a:r>
              <a:rPr lang="hr-HR" dirty="0"/>
              <a:t>Sunčica Tokić, prof.</a:t>
            </a:r>
          </a:p>
          <a:p>
            <a:r>
              <a:rPr lang="hr-HR" dirty="0"/>
              <a:t>SŠ Ban Josip Jelačić, Zaprešić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 anchor="ctr">
            <a:normAutofit/>
          </a:bodyPr>
          <a:lstStyle/>
          <a:p>
            <a:r>
              <a:rPr lang="hr-HR" dirty="0"/>
              <a:t>STEMI - projekti</a:t>
            </a:r>
            <a:endParaRPr lang="en-US" dirty="0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AA8365D8-5129-4155-AC6D-7010A50A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9" y="1330713"/>
            <a:ext cx="3613412" cy="365441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1422104-C0BB-4793-87EA-C04E4BA83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95" y="1398800"/>
            <a:ext cx="3546088" cy="35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4006" y="158153"/>
            <a:ext cx="6283782" cy="725349"/>
          </a:xfrm>
        </p:spPr>
        <p:txBody>
          <a:bodyPr>
            <a:normAutofit/>
          </a:bodyPr>
          <a:lstStyle/>
          <a:p>
            <a:r>
              <a:rPr lang="hr-HR" dirty="0"/>
              <a:t>Kampus </a:t>
            </a:r>
            <a:r>
              <a:rPr lang="hr-HR" dirty="0" err="1"/>
              <a:t>Alpha</a:t>
            </a:r>
            <a:r>
              <a:rPr lang="hr-HR" dirty="0"/>
              <a:t> Centauri - </a:t>
            </a:r>
            <a:r>
              <a:rPr lang="hr-HR" dirty="0" err="1"/>
              <a:t>Infobip</a:t>
            </a:r>
            <a:endParaRPr lang="en-US" dirty="0"/>
          </a:p>
        </p:txBody>
      </p:sp>
      <p:pic>
        <p:nvPicPr>
          <p:cNvPr id="7" name="Slika 6" descr="Slika na kojoj se prikazuje tekst, na zatvorenom, igra, promatranje&#10;&#10;Opis je automatski generiran">
            <a:extLst>
              <a:ext uri="{FF2B5EF4-FFF2-40B4-BE49-F238E27FC236}">
                <a16:creationId xmlns:a16="http://schemas.microsoft.com/office/drawing/2014/main" id="{B45A5EC3-8B06-4E04-A87B-EDF69CC3D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0" y="3030389"/>
            <a:ext cx="2719598" cy="2039698"/>
          </a:xfrm>
          <a:prstGeom prst="rect">
            <a:avLst/>
          </a:prstGeom>
        </p:spPr>
      </p:pic>
      <p:pic>
        <p:nvPicPr>
          <p:cNvPr id="9" name="Slika 8" descr="Slika na kojoj se prikazuje osoba&#10;&#10;Opis je automatski generiran">
            <a:extLst>
              <a:ext uri="{FF2B5EF4-FFF2-40B4-BE49-F238E27FC236}">
                <a16:creationId xmlns:a16="http://schemas.microsoft.com/office/drawing/2014/main" id="{CCC92538-4185-4D9C-9570-AF7729716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22" y="772633"/>
            <a:ext cx="2589952" cy="2593924"/>
          </a:xfrm>
          <a:prstGeom prst="rect">
            <a:avLst/>
          </a:prstGeom>
        </p:spPr>
      </p:pic>
      <p:pic>
        <p:nvPicPr>
          <p:cNvPr id="11" name="Slika 10" descr="Slika na kojoj se prikazuje osoba, grupa, poziranje&#10;&#10;Opis je automatski generiran">
            <a:extLst>
              <a:ext uri="{FF2B5EF4-FFF2-40B4-BE49-F238E27FC236}">
                <a16:creationId xmlns:a16="http://schemas.microsoft.com/office/drawing/2014/main" id="{F040A703-D9D0-49A7-8079-F3E96F180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10" y="3413199"/>
            <a:ext cx="3367416" cy="1656888"/>
          </a:xfrm>
          <a:prstGeom prst="rect">
            <a:avLst/>
          </a:prstGeom>
        </p:spPr>
      </p:pic>
      <p:pic>
        <p:nvPicPr>
          <p:cNvPr id="13" name="Slika 12" descr="Slika na kojoj se prikazuje na zatvorenom, stalak&#10;&#10;Opis je automatski generiran">
            <a:extLst>
              <a:ext uri="{FF2B5EF4-FFF2-40B4-BE49-F238E27FC236}">
                <a16:creationId xmlns:a16="http://schemas.microsoft.com/office/drawing/2014/main" id="{F3B7EC8F-85AB-4F4B-8E85-65F44AA8F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4874" y="90285"/>
            <a:ext cx="2039698" cy="36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D33CB-6DCA-9A1F-A354-669E101B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  - kratko istraživanje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5661A45-B121-2B3B-AAA2-32FFBA5E6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3" t="22935" r="21891" b="32270"/>
          <a:stretch/>
        </p:blipFill>
        <p:spPr bwMode="auto">
          <a:xfrm>
            <a:off x="142623" y="1384141"/>
            <a:ext cx="4101717" cy="193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91AC23E-8C55-0C36-9B11-80ADED651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3" t="14155" r="21992" b="40333"/>
          <a:stretch/>
        </p:blipFill>
        <p:spPr bwMode="auto">
          <a:xfrm>
            <a:off x="4724400" y="1390790"/>
            <a:ext cx="4013183" cy="192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DAEFCD8-3BCD-A8C2-6094-7EA7E2E83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93" t="17201" r="21992" b="37825"/>
          <a:stretch/>
        </p:blipFill>
        <p:spPr bwMode="auto">
          <a:xfrm>
            <a:off x="2778124" y="3376805"/>
            <a:ext cx="3515995" cy="1668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36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7C041-66C9-2BEC-E26B-DC8FEC5A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 razrednika – kratko istraživanje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DB1627-9A40-9A2D-649B-FEADB1349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F490948-209F-9471-CAAE-6024242AF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20C281E-2CE4-6F45-2849-625E796D25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390" t="18455" r="21487" b="17040"/>
          <a:stretch/>
        </p:blipFill>
        <p:spPr bwMode="auto">
          <a:xfrm>
            <a:off x="457176" y="1655517"/>
            <a:ext cx="4100076" cy="2748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6CB325C-3B54-4883-60B7-458F9F42F1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4894" t="20785" r="22093" b="14890"/>
          <a:stretch/>
        </p:blipFill>
        <p:spPr bwMode="auto">
          <a:xfrm>
            <a:off x="4571802" y="1655517"/>
            <a:ext cx="4027225" cy="2748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37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94EA1B-E791-1D44-0AC1-86AB1F96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Učenička razmišljanja o UI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33A650-296E-3D90-882B-A4E00EAD7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93" b="8122"/>
          <a:stretch/>
        </p:blipFill>
        <p:spPr>
          <a:xfrm>
            <a:off x="2502430" y="1432290"/>
            <a:ext cx="6079066" cy="2977869"/>
          </a:xfrm>
        </p:spPr>
      </p:pic>
    </p:spTree>
    <p:extLst>
      <p:ext uri="{BB962C8B-B14F-4D97-AF65-F5344CB8AC3E}">
        <p14:creationId xmlns:p14="http://schemas.microsoft.com/office/powerpoint/2010/main" val="400786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7B87C-E397-42F1-DA9C-84F2728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 anchor="ctr">
            <a:normAutofit/>
          </a:bodyPr>
          <a:lstStyle/>
          <a:p>
            <a:r>
              <a:rPr lang="hr-HR" dirty="0"/>
              <a:t>Hvala na pažnji!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DA0902-B440-09F6-4E64-2030D19A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55DDCE-6776-C5C5-C7A0-21477A615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https://bit.ly/cuc_2022</a:t>
            </a:r>
            <a:endParaRPr lang="hr-HR" dirty="0"/>
          </a:p>
          <a:p>
            <a:endParaRPr lang="hr-HR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153FBBF-0793-9194-41DC-558D9DA16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D636EC-718B-72E9-A31B-F5E69949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92" y="2127914"/>
            <a:ext cx="2276294" cy="227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7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 anchor="ctr">
            <a:normAutofit/>
          </a:bodyPr>
          <a:lstStyle/>
          <a:p>
            <a:r>
              <a:rPr lang="hr-HR" dirty="0"/>
              <a:t>Što je UI?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2199" y="2091526"/>
            <a:ext cx="4040188" cy="2276294"/>
          </a:xfrm>
        </p:spPr>
        <p:txBody>
          <a:bodyPr>
            <a:normAutofit lnSpcReduction="10000"/>
          </a:bodyPr>
          <a:lstStyle/>
          <a:p>
            <a:r>
              <a:rPr lang="hr-HR" b="0" i="0" dirty="0">
                <a:effectLst/>
              </a:rPr>
              <a:t>računalni sustav koji rješava zadatke koji su obično povezani s ljudskim umom</a:t>
            </a:r>
          </a:p>
          <a:p>
            <a:r>
              <a:rPr lang="hr-HR" dirty="0"/>
              <a:t>neživi sustav – sposobnost snalaženja u novim situacijama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6D8702-60B9-40D5-AF8C-BC0AC0161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48" y="1315845"/>
            <a:ext cx="4625952" cy="382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Prijetnje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Nedovoljna/prekomjerna uporaba</a:t>
            </a:r>
            <a:endParaRPr lang="en-US" dirty="0"/>
          </a:p>
          <a:p>
            <a:r>
              <a:rPr lang="hr-HR" dirty="0"/>
              <a:t>Utjecaj na radna mjesta</a:t>
            </a:r>
            <a:endParaRPr lang="en-US" dirty="0"/>
          </a:p>
          <a:p>
            <a:r>
              <a:rPr lang="hr-HR" dirty="0"/>
              <a:t>Sigurnosni rizici</a:t>
            </a:r>
            <a:endParaRPr lang="en-US" dirty="0"/>
          </a:p>
          <a:p>
            <a:r>
              <a:rPr lang="hr-HR" dirty="0"/>
              <a:t>Narušavanje ljudskih prava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Izazovi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Etičnost</a:t>
            </a:r>
          </a:p>
          <a:p>
            <a:r>
              <a:rPr lang="hr-HR" dirty="0"/>
              <a:t>Svjesnost pri razumijevanju problema</a:t>
            </a:r>
          </a:p>
          <a:p>
            <a:r>
              <a:rPr lang="hr-HR" dirty="0"/>
              <a:t>Samostalno odlučivanje</a:t>
            </a:r>
          </a:p>
          <a:p>
            <a:r>
              <a:rPr lang="hr-HR" dirty="0"/>
              <a:t>Nema samosvijest</a:t>
            </a:r>
          </a:p>
          <a:p>
            <a:r>
              <a:rPr lang="hr-HR" dirty="0"/>
              <a:t>Nema sposobnost učenja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UI u nastavi?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130" y="1598342"/>
            <a:ext cx="6874845" cy="2170770"/>
          </a:xfrm>
        </p:spPr>
        <p:txBody>
          <a:bodyPr/>
          <a:lstStyle/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14" name="Slika 13" descr="Slika na kojoj se prikazuje tekst, na zatvorenom, različito&#10;&#10;Opis je automatski generiran">
            <a:extLst>
              <a:ext uri="{FF2B5EF4-FFF2-40B4-BE49-F238E27FC236}">
                <a16:creationId xmlns:a16="http://schemas.microsoft.com/office/drawing/2014/main" id="{C8632FF0-AE87-480B-8895-4160DA6C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0" y="1330712"/>
            <a:ext cx="3650166" cy="365016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23000DC-77ED-4C99-B45A-36A1ACD53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27" y="1330712"/>
            <a:ext cx="3865791" cy="36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18088500-573F-4BCA-889E-D3C3E741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40" y="252761"/>
            <a:ext cx="3251059" cy="183974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43BF954-C4BB-4417-8241-4CACA142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04" y="258801"/>
            <a:ext cx="3355384" cy="1833706"/>
          </a:xfrm>
          <a:prstGeom prst="rect">
            <a:avLst/>
          </a:prstGeom>
        </p:spPr>
      </p:pic>
      <p:pic>
        <p:nvPicPr>
          <p:cNvPr id="2" name="Slika 1" descr="Slika na kojoj se prikazuje karta&#10;&#10;Opis je automatski generiran">
            <a:extLst>
              <a:ext uri="{FF2B5EF4-FFF2-40B4-BE49-F238E27FC236}">
                <a16:creationId xmlns:a16="http://schemas.microsoft.com/office/drawing/2014/main" id="{58188441-A052-71B2-B9E8-716205DDC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7" t="9497" r="13555" b="18473"/>
          <a:stretch/>
        </p:blipFill>
        <p:spPr bwMode="auto">
          <a:xfrm>
            <a:off x="5372304" y="2242169"/>
            <a:ext cx="3355384" cy="1833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D8A8B4-EFD9-9090-29D0-59E9B5F13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15" t="10573" r="13570" b="19010"/>
          <a:stretch/>
        </p:blipFill>
        <p:spPr bwMode="auto">
          <a:xfrm>
            <a:off x="1930540" y="2242169"/>
            <a:ext cx="3317559" cy="1768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1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na zatvorenom, grupa, ljudi&#10;&#10;Opis je automatski generiran">
            <a:extLst>
              <a:ext uri="{FF2B5EF4-FFF2-40B4-BE49-F238E27FC236}">
                <a16:creationId xmlns:a16="http://schemas.microsoft.com/office/drawing/2014/main" id="{85A1B1BD-9E7C-4538-A1F4-2E82D22DB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96" y="78058"/>
            <a:ext cx="3324922" cy="2493692"/>
          </a:xfrm>
          <a:prstGeom prst="rect">
            <a:avLst/>
          </a:prstGeom>
        </p:spPr>
      </p:pic>
      <p:pic>
        <p:nvPicPr>
          <p:cNvPr id="13" name="Slika 12" descr="Slika na kojoj se prikazuje tekst, pod, na zatvorenom&#10;&#10;Opis je automatski generiran">
            <a:extLst>
              <a:ext uri="{FF2B5EF4-FFF2-40B4-BE49-F238E27FC236}">
                <a16:creationId xmlns:a16="http://schemas.microsoft.com/office/drawing/2014/main" id="{3417680D-C70E-4030-8BFE-43C61B736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24" y="78058"/>
            <a:ext cx="3429000" cy="2571750"/>
          </a:xfrm>
          <a:prstGeom prst="rect">
            <a:avLst/>
          </a:prstGeom>
        </p:spPr>
      </p:pic>
      <p:pic>
        <p:nvPicPr>
          <p:cNvPr id="15" name="Slika 14" descr="Slika na kojoj se prikazuje tekst, monitor, elektronički, računalo&#10;&#10;Opis je automatski generiran">
            <a:extLst>
              <a:ext uri="{FF2B5EF4-FFF2-40B4-BE49-F238E27FC236}">
                <a16:creationId xmlns:a16="http://schemas.microsoft.com/office/drawing/2014/main" id="{B44D91F6-7735-4E77-B906-F5BE93F82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96" y="2649808"/>
            <a:ext cx="3608039" cy="2493692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6BEE91D7-CA73-4920-A70B-E692F192B0CB}"/>
              </a:ext>
            </a:extLst>
          </p:cNvPr>
          <p:cNvSpPr txBox="1"/>
          <p:nvPr/>
        </p:nvSpPr>
        <p:spPr>
          <a:xfrm>
            <a:off x="6125737" y="3296489"/>
            <a:ext cx="270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DEBATA</a:t>
            </a:r>
            <a:endParaRPr lang="hr-HR" sz="5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35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D596208-F4E5-435B-AF35-9B7F4F697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134"/>
            <a:ext cx="9144000" cy="164123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BBD7B8C-3F30-4159-B17C-4DDB363FF680}"/>
              </a:ext>
            </a:extLst>
          </p:cNvPr>
          <p:cNvSpPr txBox="1"/>
          <p:nvPr/>
        </p:nvSpPr>
        <p:spPr>
          <a:xfrm>
            <a:off x="520390" y="3650166"/>
            <a:ext cx="810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- 11 učenika je napisalo argumente protiv navedene tvrdnje, 25 učenika argumente koji podržavaju tvrdnje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0043369-C1EB-4F7E-91E8-651CEBD42EB3}"/>
              </a:ext>
            </a:extLst>
          </p:cNvPr>
          <p:cNvSpPr txBox="1"/>
          <p:nvPr/>
        </p:nvSpPr>
        <p:spPr>
          <a:xfrm>
            <a:off x="4899102" y="386576"/>
            <a:ext cx="372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Debata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>
            <a:extLst>
              <a:ext uri="{FF2B5EF4-FFF2-40B4-BE49-F238E27FC236}">
                <a16:creationId xmlns:a16="http://schemas.microsoft.com/office/drawing/2014/main" id="{30043369-C1EB-4F7E-91E8-651CEBD42EB3}"/>
              </a:ext>
            </a:extLst>
          </p:cNvPr>
          <p:cNvSpPr txBox="1"/>
          <p:nvPr/>
        </p:nvSpPr>
        <p:spPr>
          <a:xfrm>
            <a:off x="471947" y="224337"/>
            <a:ext cx="8259098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600" kern="1200" baseline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Debata</a:t>
            </a:r>
            <a:r>
              <a:rPr lang="hr-HR" sz="3600" kern="1200" baseline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komentari</a:t>
            </a:r>
            <a:endParaRPr lang="en-US" sz="3600" kern="1200" baseline="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" name="Rezervirano mjesto sadržaja 17">
            <a:extLst>
              <a:ext uri="{FF2B5EF4-FFF2-40B4-BE49-F238E27FC236}">
                <a16:creationId xmlns:a16="http://schemas.microsoft.com/office/drawing/2014/main" id="{187A65B6-0839-49C5-A7B2-61C9956F9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85" y="1356176"/>
            <a:ext cx="4432935" cy="762066"/>
          </a:xfr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35AD976-71B7-4C96-A8B2-FDB74342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" y="2225090"/>
            <a:ext cx="4432935" cy="800169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CF692D74-B4C1-42A3-B464-F99418750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7" y="3132107"/>
            <a:ext cx="4432936" cy="76206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1913BFAE-2472-4447-9BA7-2B324FE11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8" y="4001021"/>
            <a:ext cx="4413886" cy="96020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A5F35AFE-2A7A-4973-8939-FB0D148E1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958" y="1356176"/>
            <a:ext cx="4478253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5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Prikaz na zaslonu (16:9)</PresentationFormat>
  <Paragraphs>35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Integracija umjetne inteligencije u  nastavno-obrazovni proces</vt:lpstr>
      <vt:lpstr>Što je UI?</vt:lpstr>
      <vt:lpstr>Prijetnje</vt:lpstr>
      <vt:lpstr>Izazovi</vt:lpstr>
      <vt:lpstr>UI u nastavi?</vt:lpstr>
      <vt:lpstr>PowerPoint prezentacija</vt:lpstr>
      <vt:lpstr>PowerPoint prezentacija</vt:lpstr>
      <vt:lpstr>PowerPoint prezentacija</vt:lpstr>
      <vt:lpstr>PowerPoint prezentacija</vt:lpstr>
      <vt:lpstr>STEMI - projekti</vt:lpstr>
      <vt:lpstr>Kampus Alpha Centauri - Infobip</vt:lpstr>
      <vt:lpstr>Sat razrednika  - kratko istraživanje</vt:lpstr>
      <vt:lpstr>Sat razrednika – kratko istraživanje </vt:lpstr>
      <vt:lpstr>Učenička razmišljanja o UI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2022-09-30T18:34:38Z</dcterms:modified>
</cp:coreProperties>
</file>