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330" r:id="rId4"/>
    <p:sldId id="401" r:id="rId5"/>
    <p:sldId id="357" r:id="rId6"/>
    <p:sldId id="402" r:id="rId7"/>
    <p:sldId id="403" r:id="rId8"/>
    <p:sldId id="404" r:id="rId9"/>
    <p:sldId id="4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34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6D524-E767-49D1-896E-985B55C6D3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1FD22-F416-435E-B34D-EDD9ED105135}">
      <dgm:prSet custT="1"/>
      <dgm:spPr/>
      <dgm:t>
        <a:bodyPr/>
        <a:lstStyle/>
        <a:p>
          <a:r>
            <a:rPr lang="en-GB" sz="2200" b="1" dirty="0"/>
            <a:t>digital </a:t>
          </a:r>
          <a:r>
            <a:rPr lang="en-GB" sz="2200" dirty="0"/>
            <a:t>technology is an integral part of many people’s (but not everyone’s…) everyday practices</a:t>
          </a:r>
          <a:endParaRPr lang="en-US" sz="2200" dirty="0"/>
        </a:p>
      </dgm:t>
    </dgm:pt>
    <dgm:pt modelId="{66A24203-9C99-49D1-B0EB-801D81DE2B8D}" type="parTrans" cxnId="{BFC88426-CAFA-4699-906E-E93214451B2B}">
      <dgm:prSet/>
      <dgm:spPr/>
      <dgm:t>
        <a:bodyPr/>
        <a:lstStyle/>
        <a:p>
          <a:endParaRPr lang="en-US"/>
        </a:p>
      </dgm:t>
    </dgm:pt>
    <dgm:pt modelId="{43097134-3205-407E-A392-EF0501A8A194}" type="sibTrans" cxnId="{BFC88426-CAFA-4699-906E-E93214451B2B}">
      <dgm:prSet/>
      <dgm:spPr/>
      <dgm:t>
        <a:bodyPr/>
        <a:lstStyle/>
        <a:p>
          <a:endParaRPr lang="en-US"/>
        </a:p>
      </dgm:t>
    </dgm:pt>
    <dgm:pt modelId="{FBE7B385-9975-4A63-A6EE-A32E02594DCC}">
      <dgm:prSet custT="1"/>
      <dgm:spPr/>
      <dgm:t>
        <a:bodyPr/>
        <a:lstStyle/>
        <a:p>
          <a:r>
            <a:rPr lang="en-GB" sz="2200" b="1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sz="2200" b="1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sz="2200" b="1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200" b="1" dirty="0"/>
            <a:t> research </a:t>
          </a:r>
          <a:r>
            <a:rPr lang="en-GB" sz="2200" b="0" dirty="0"/>
            <a:t>addresses</a:t>
          </a:r>
          <a:r>
            <a:rPr lang="en-GB" sz="2200" dirty="0"/>
            <a:t> an assumption that ‘progress’ is </a:t>
          </a:r>
          <a:r>
            <a:rPr lang="en-GB" sz="2200" i="1" dirty="0"/>
            <a:t>driven</a:t>
          </a:r>
          <a:r>
            <a:rPr lang="en-GB" sz="2200" dirty="0"/>
            <a:t> by digital technology - that humans, society, diverse cultures, education, economy, etc. must simply adapt </a:t>
          </a:r>
          <a:endParaRPr lang="en-US" sz="2200" dirty="0"/>
        </a:p>
      </dgm:t>
    </dgm:pt>
    <dgm:pt modelId="{D8BE0107-6C89-4D39-AA8E-6D326EBAED5A}" type="parTrans" cxnId="{28F1FA55-DBFB-4475-A14F-7CFB8958B081}">
      <dgm:prSet/>
      <dgm:spPr/>
      <dgm:t>
        <a:bodyPr/>
        <a:lstStyle/>
        <a:p>
          <a:endParaRPr lang="en-US"/>
        </a:p>
      </dgm:t>
    </dgm:pt>
    <dgm:pt modelId="{B5BB20EA-1CC6-4C49-9B9A-03706B826517}" type="sibTrans" cxnId="{28F1FA55-DBFB-4475-A14F-7CFB8958B081}">
      <dgm:prSet/>
      <dgm:spPr/>
      <dgm:t>
        <a:bodyPr/>
        <a:lstStyle/>
        <a:p>
          <a:endParaRPr lang="en-US"/>
        </a:p>
      </dgm:t>
    </dgm:pt>
    <dgm:pt modelId="{D1FA3221-EC21-407A-B4D2-160F7805CBD0}">
      <dgm:prSet custT="1"/>
      <dgm:spPr/>
      <dgm:t>
        <a:bodyPr/>
        <a:lstStyle/>
        <a:p>
          <a:r>
            <a:rPr lang="en-GB" sz="2200" b="1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sz="2200" b="1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sz="2200" b="1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200" dirty="0"/>
            <a:t> research examines the ‘entanglement’ of the </a:t>
          </a:r>
          <a:r>
            <a:rPr lang="en-GB" sz="2200" b="1" dirty="0"/>
            <a:t>digital </a:t>
          </a:r>
          <a:r>
            <a:rPr lang="en-GB" sz="2200" dirty="0"/>
            <a:t>with </a:t>
          </a:r>
          <a:r>
            <a:rPr lang="en-GB" sz="2200" b="1" i="1" dirty="0"/>
            <a:t>past, present </a:t>
          </a:r>
          <a:r>
            <a:rPr lang="en-GB" sz="2200" dirty="0"/>
            <a:t>and </a:t>
          </a:r>
          <a:r>
            <a:rPr lang="en-GB" sz="2200" b="1" i="1" dirty="0"/>
            <a:t>future</a:t>
          </a:r>
          <a:r>
            <a:rPr lang="en-GB" sz="2200" dirty="0"/>
            <a:t>  - inviting critical analysis of interwoven elements that may </a:t>
          </a:r>
          <a:r>
            <a:rPr lang="en-GB" sz="2200" b="1" dirty="0"/>
            <a:t>advantage some, disadvantage others</a:t>
          </a:r>
          <a:endParaRPr lang="en-US" sz="2200" b="1" dirty="0"/>
        </a:p>
      </dgm:t>
    </dgm:pt>
    <dgm:pt modelId="{D600072C-4A82-4B20-8A10-6005A1DD6788}" type="parTrans" cxnId="{20FC0906-16B8-4D97-AC63-5457E63F6818}">
      <dgm:prSet/>
      <dgm:spPr/>
      <dgm:t>
        <a:bodyPr/>
        <a:lstStyle/>
        <a:p>
          <a:endParaRPr lang="en-US"/>
        </a:p>
      </dgm:t>
    </dgm:pt>
    <dgm:pt modelId="{5B080E3E-8AAD-4027-A115-78FEA46C25F0}" type="sibTrans" cxnId="{20FC0906-16B8-4D97-AC63-5457E63F6818}">
      <dgm:prSet/>
      <dgm:spPr/>
      <dgm:t>
        <a:bodyPr/>
        <a:lstStyle/>
        <a:p>
          <a:endParaRPr lang="en-US"/>
        </a:p>
      </dgm:t>
    </dgm:pt>
    <dgm:pt modelId="{0CD302F0-5423-42A8-ADF3-3B6474B8A214}">
      <dgm:prSet/>
      <dgm:spPr/>
      <dgm:t>
        <a:bodyPr/>
        <a:lstStyle/>
        <a:p>
          <a:r>
            <a:rPr lang="en-GB" dirty="0"/>
            <a:t>To effect meaningful change, this collaborative community requires concrete examples of studies that reflect our diverse,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b="1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b="1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b="1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b="1" dirty="0"/>
            <a:t>positionalities</a:t>
          </a:r>
          <a:r>
            <a:rPr lang="en-GB" dirty="0"/>
            <a:t> (Hayes, 2021)</a:t>
          </a:r>
          <a:endParaRPr lang="en-US" dirty="0"/>
        </a:p>
      </dgm:t>
    </dgm:pt>
    <dgm:pt modelId="{0F25CD82-2825-4148-83EC-C16BA2624447}" type="parTrans" cxnId="{4862D8E2-CF8F-40E6-99C8-09F1BC731D3C}">
      <dgm:prSet/>
      <dgm:spPr/>
      <dgm:t>
        <a:bodyPr/>
        <a:lstStyle/>
        <a:p>
          <a:endParaRPr lang="en-US"/>
        </a:p>
      </dgm:t>
    </dgm:pt>
    <dgm:pt modelId="{F9BDAD59-2692-4959-8DC6-C1547938A269}" type="sibTrans" cxnId="{4862D8E2-CF8F-40E6-99C8-09F1BC731D3C}">
      <dgm:prSet/>
      <dgm:spPr/>
      <dgm:t>
        <a:bodyPr/>
        <a:lstStyle/>
        <a:p>
          <a:endParaRPr lang="en-US"/>
        </a:p>
      </dgm:t>
    </dgm:pt>
    <dgm:pt modelId="{2E526B33-B663-474C-8237-DE4FD58D7BD6}" type="pres">
      <dgm:prSet presAssocID="{6C86D524-E767-49D1-896E-985B55C6D397}" presName="vert0" presStyleCnt="0">
        <dgm:presLayoutVars>
          <dgm:dir/>
          <dgm:animOne val="branch"/>
          <dgm:animLvl val="lvl"/>
        </dgm:presLayoutVars>
      </dgm:prSet>
      <dgm:spPr/>
    </dgm:pt>
    <dgm:pt modelId="{B0DD4342-DD79-6E44-B89A-15724D13DB58}" type="pres">
      <dgm:prSet presAssocID="{F571FD22-F416-435E-B34D-EDD9ED105135}" presName="thickLine" presStyleLbl="alignNode1" presStyleIdx="0" presStyleCnt="4"/>
      <dgm:spPr/>
    </dgm:pt>
    <dgm:pt modelId="{49F50AFA-2D79-CB42-B552-06D39DE9E7B5}" type="pres">
      <dgm:prSet presAssocID="{F571FD22-F416-435E-B34D-EDD9ED105135}" presName="horz1" presStyleCnt="0"/>
      <dgm:spPr/>
    </dgm:pt>
    <dgm:pt modelId="{5F2A0FC3-8F2F-824F-902E-AC47A7BB2429}" type="pres">
      <dgm:prSet presAssocID="{F571FD22-F416-435E-B34D-EDD9ED105135}" presName="tx1" presStyleLbl="revTx" presStyleIdx="0" presStyleCnt="4"/>
      <dgm:spPr/>
    </dgm:pt>
    <dgm:pt modelId="{C3C1AC62-1573-C942-ADBF-FA4A4C11ACC8}" type="pres">
      <dgm:prSet presAssocID="{F571FD22-F416-435E-B34D-EDD9ED105135}" presName="vert1" presStyleCnt="0"/>
      <dgm:spPr/>
    </dgm:pt>
    <dgm:pt modelId="{8615C2CA-1153-8240-AB2E-E88D9462EECA}" type="pres">
      <dgm:prSet presAssocID="{FBE7B385-9975-4A63-A6EE-A32E02594DCC}" presName="thickLine" presStyleLbl="alignNode1" presStyleIdx="1" presStyleCnt="4"/>
      <dgm:spPr/>
    </dgm:pt>
    <dgm:pt modelId="{863342C3-98B7-8F4F-91F0-92DAF54FC7B7}" type="pres">
      <dgm:prSet presAssocID="{FBE7B385-9975-4A63-A6EE-A32E02594DCC}" presName="horz1" presStyleCnt="0"/>
      <dgm:spPr/>
    </dgm:pt>
    <dgm:pt modelId="{CE10BC78-DEFE-4A41-BA62-A354F36D5B43}" type="pres">
      <dgm:prSet presAssocID="{FBE7B385-9975-4A63-A6EE-A32E02594DCC}" presName="tx1" presStyleLbl="revTx" presStyleIdx="1" presStyleCnt="4" custScaleY="98185"/>
      <dgm:spPr/>
    </dgm:pt>
    <dgm:pt modelId="{78F7F7CD-07E8-6A4C-BF58-D3D6B9A7B3D4}" type="pres">
      <dgm:prSet presAssocID="{FBE7B385-9975-4A63-A6EE-A32E02594DCC}" presName="vert1" presStyleCnt="0"/>
      <dgm:spPr/>
    </dgm:pt>
    <dgm:pt modelId="{7D883117-B33C-6645-9E72-75E6D54C85F4}" type="pres">
      <dgm:prSet presAssocID="{D1FA3221-EC21-407A-B4D2-160F7805CBD0}" presName="thickLine" presStyleLbl="alignNode1" presStyleIdx="2" presStyleCnt="4"/>
      <dgm:spPr/>
    </dgm:pt>
    <dgm:pt modelId="{605179C3-58B8-2C4D-BCB6-8CAD2B796583}" type="pres">
      <dgm:prSet presAssocID="{D1FA3221-EC21-407A-B4D2-160F7805CBD0}" presName="horz1" presStyleCnt="0"/>
      <dgm:spPr/>
    </dgm:pt>
    <dgm:pt modelId="{77B37CA6-D756-6F41-9B05-BA25B44AC838}" type="pres">
      <dgm:prSet presAssocID="{D1FA3221-EC21-407A-B4D2-160F7805CBD0}" presName="tx1" presStyleLbl="revTx" presStyleIdx="2" presStyleCnt="4"/>
      <dgm:spPr/>
    </dgm:pt>
    <dgm:pt modelId="{9C718D56-B509-7E4C-ACD3-FCEB37BEB342}" type="pres">
      <dgm:prSet presAssocID="{D1FA3221-EC21-407A-B4D2-160F7805CBD0}" presName="vert1" presStyleCnt="0"/>
      <dgm:spPr/>
    </dgm:pt>
    <dgm:pt modelId="{CD0C5B4D-AFAE-A545-B5B4-1EFDA0815D7C}" type="pres">
      <dgm:prSet presAssocID="{0CD302F0-5423-42A8-ADF3-3B6474B8A214}" presName="thickLine" presStyleLbl="alignNode1" presStyleIdx="3" presStyleCnt="4"/>
      <dgm:spPr/>
    </dgm:pt>
    <dgm:pt modelId="{76183AE7-4D9B-E046-90CA-A3BC8F2A07A5}" type="pres">
      <dgm:prSet presAssocID="{0CD302F0-5423-42A8-ADF3-3B6474B8A214}" presName="horz1" presStyleCnt="0"/>
      <dgm:spPr/>
    </dgm:pt>
    <dgm:pt modelId="{1DEAABAA-AF23-A84D-943C-27F291658DF0}" type="pres">
      <dgm:prSet presAssocID="{0CD302F0-5423-42A8-ADF3-3B6474B8A214}" presName="tx1" presStyleLbl="revTx" presStyleIdx="3" presStyleCnt="4"/>
      <dgm:spPr/>
    </dgm:pt>
    <dgm:pt modelId="{35991FF2-AC94-F947-9786-EBC12ED7E018}" type="pres">
      <dgm:prSet presAssocID="{0CD302F0-5423-42A8-ADF3-3B6474B8A214}" presName="vert1" presStyleCnt="0"/>
      <dgm:spPr/>
    </dgm:pt>
  </dgm:ptLst>
  <dgm:cxnLst>
    <dgm:cxn modelId="{20FC0906-16B8-4D97-AC63-5457E63F6818}" srcId="{6C86D524-E767-49D1-896E-985B55C6D397}" destId="{D1FA3221-EC21-407A-B4D2-160F7805CBD0}" srcOrd="2" destOrd="0" parTransId="{D600072C-4A82-4B20-8A10-6005A1DD6788}" sibTransId="{5B080E3E-8AAD-4027-A115-78FEA46C25F0}"/>
    <dgm:cxn modelId="{BFC88426-CAFA-4699-906E-E93214451B2B}" srcId="{6C86D524-E767-49D1-896E-985B55C6D397}" destId="{F571FD22-F416-435E-B34D-EDD9ED105135}" srcOrd="0" destOrd="0" parTransId="{66A24203-9C99-49D1-B0EB-801D81DE2B8D}" sibTransId="{43097134-3205-407E-A392-EF0501A8A194}"/>
    <dgm:cxn modelId="{AF10BC3F-0994-D440-AA28-183FA2B389DB}" type="presOf" srcId="{6C86D524-E767-49D1-896E-985B55C6D397}" destId="{2E526B33-B663-474C-8237-DE4FD58D7BD6}" srcOrd="0" destOrd="0" presId="urn:microsoft.com/office/officeart/2008/layout/LinedList"/>
    <dgm:cxn modelId="{28F1FA55-DBFB-4475-A14F-7CFB8958B081}" srcId="{6C86D524-E767-49D1-896E-985B55C6D397}" destId="{FBE7B385-9975-4A63-A6EE-A32E02594DCC}" srcOrd="1" destOrd="0" parTransId="{D8BE0107-6C89-4D39-AA8E-6D326EBAED5A}" sibTransId="{B5BB20EA-1CC6-4C49-9B9A-03706B826517}"/>
    <dgm:cxn modelId="{34792F65-4A51-AB4F-BBA9-A3DFEC5ACF03}" type="presOf" srcId="{0CD302F0-5423-42A8-ADF3-3B6474B8A214}" destId="{1DEAABAA-AF23-A84D-943C-27F291658DF0}" srcOrd="0" destOrd="0" presId="urn:microsoft.com/office/officeart/2008/layout/LinedList"/>
    <dgm:cxn modelId="{61E95D6B-4B38-0144-9974-EC87F4BB169D}" type="presOf" srcId="{FBE7B385-9975-4A63-A6EE-A32E02594DCC}" destId="{CE10BC78-DEFE-4A41-BA62-A354F36D5B43}" srcOrd="0" destOrd="0" presId="urn:microsoft.com/office/officeart/2008/layout/LinedList"/>
    <dgm:cxn modelId="{CED7D879-B722-1947-9C4E-E52DBD5A522B}" type="presOf" srcId="{F571FD22-F416-435E-B34D-EDD9ED105135}" destId="{5F2A0FC3-8F2F-824F-902E-AC47A7BB2429}" srcOrd="0" destOrd="0" presId="urn:microsoft.com/office/officeart/2008/layout/LinedList"/>
    <dgm:cxn modelId="{4862D8E2-CF8F-40E6-99C8-09F1BC731D3C}" srcId="{6C86D524-E767-49D1-896E-985B55C6D397}" destId="{0CD302F0-5423-42A8-ADF3-3B6474B8A214}" srcOrd="3" destOrd="0" parTransId="{0F25CD82-2825-4148-83EC-C16BA2624447}" sibTransId="{F9BDAD59-2692-4959-8DC6-C1547938A269}"/>
    <dgm:cxn modelId="{AA121CF2-56C8-D544-AE6B-F9A5826EE804}" type="presOf" srcId="{D1FA3221-EC21-407A-B4D2-160F7805CBD0}" destId="{77B37CA6-D756-6F41-9B05-BA25B44AC838}" srcOrd="0" destOrd="0" presId="urn:microsoft.com/office/officeart/2008/layout/LinedList"/>
    <dgm:cxn modelId="{0E92C765-7E49-5844-9840-63CDC7DF60C8}" type="presParOf" srcId="{2E526B33-B663-474C-8237-DE4FD58D7BD6}" destId="{B0DD4342-DD79-6E44-B89A-15724D13DB58}" srcOrd="0" destOrd="0" presId="urn:microsoft.com/office/officeart/2008/layout/LinedList"/>
    <dgm:cxn modelId="{3BD7A005-F40B-5344-B7CB-99F9B04F46B3}" type="presParOf" srcId="{2E526B33-B663-474C-8237-DE4FD58D7BD6}" destId="{49F50AFA-2D79-CB42-B552-06D39DE9E7B5}" srcOrd="1" destOrd="0" presId="urn:microsoft.com/office/officeart/2008/layout/LinedList"/>
    <dgm:cxn modelId="{FB49D50E-C34C-E24F-A66A-811C1B149268}" type="presParOf" srcId="{49F50AFA-2D79-CB42-B552-06D39DE9E7B5}" destId="{5F2A0FC3-8F2F-824F-902E-AC47A7BB2429}" srcOrd="0" destOrd="0" presId="urn:microsoft.com/office/officeart/2008/layout/LinedList"/>
    <dgm:cxn modelId="{85F275EC-E647-D84D-9A67-3C6186E4ADCA}" type="presParOf" srcId="{49F50AFA-2D79-CB42-B552-06D39DE9E7B5}" destId="{C3C1AC62-1573-C942-ADBF-FA4A4C11ACC8}" srcOrd="1" destOrd="0" presId="urn:microsoft.com/office/officeart/2008/layout/LinedList"/>
    <dgm:cxn modelId="{7E7B8465-9A5C-944E-9CC6-76DCA4B1439B}" type="presParOf" srcId="{2E526B33-B663-474C-8237-DE4FD58D7BD6}" destId="{8615C2CA-1153-8240-AB2E-E88D9462EECA}" srcOrd="2" destOrd="0" presId="urn:microsoft.com/office/officeart/2008/layout/LinedList"/>
    <dgm:cxn modelId="{56035994-160B-AA43-8EFA-99BD7F1B1955}" type="presParOf" srcId="{2E526B33-B663-474C-8237-DE4FD58D7BD6}" destId="{863342C3-98B7-8F4F-91F0-92DAF54FC7B7}" srcOrd="3" destOrd="0" presId="urn:microsoft.com/office/officeart/2008/layout/LinedList"/>
    <dgm:cxn modelId="{A1C4F5EB-C071-354A-B441-68BEC17AEBEB}" type="presParOf" srcId="{863342C3-98B7-8F4F-91F0-92DAF54FC7B7}" destId="{CE10BC78-DEFE-4A41-BA62-A354F36D5B43}" srcOrd="0" destOrd="0" presId="urn:microsoft.com/office/officeart/2008/layout/LinedList"/>
    <dgm:cxn modelId="{0864B170-6E4E-DB4C-BF9F-260F9E6C5123}" type="presParOf" srcId="{863342C3-98B7-8F4F-91F0-92DAF54FC7B7}" destId="{78F7F7CD-07E8-6A4C-BF58-D3D6B9A7B3D4}" srcOrd="1" destOrd="0" presId="urn:microsoft.com/office/officeart/2008/layout/LinedList"/>
    <dgm:cxn modelId="{9B973856-26F4-2745-8DD3-EFAC22EED68A}" type="presParOf" srcId="{2E526B33-B663-474C-8237-DE4FD58D7BD6}" destId="{7D883117-B33C-6645-9E72-75E6D54C85F4}" srcOrd="4" destOrd="0" presId="urn:microsoft.com/office/officeart/2008/layout/LinedList"/>
    <dgm:cxn modelId="{BE1287FA-CE96-3D4C-9598-B27A296BB6F6}" type="presParOf" srcId="{2E526B33-B663-474C-8237-DE4FD58D7BD6}" destId="{605179C3-58B8-2C4D-BCB6-8CAD2B796583}" srcOrd="5" destOrd="0" presId="urn:microsoft.com/office/officeart/2008/layout/LinedList"/>
    <dgm:cxn modelId="{52D47ADB-6B5B-F24E-9C5D-387BDE6A0036}" type="presParOf" srcId="{605179C3-58B8-2C4D-BCB6-8CAD2B796583}" destId="{77B37CA6-D756-6F41-9B05-BA25B44AC838}" srcOrd="0" destOrd="0" presId="urn:microsoft.com/office/officeart/2008/layout/LinedList"/>
    <dgm:cxn modelId="{E70FF30C-8711-CD45-A331-64F7EB00676B}" type="presParOf" srcId="{605179C3-58B8-2C4D-BCB6-8CAD2B796583}" destId="{9C718D56-B509-7E4C-ACD3-FCEB37BEB342}" srcOrd="1" destOrd="0" presId="urn:microsoft.com/office/officeart/2008/layout/LinedList"/>
    <dgm:cxn modelId="{4AAC2492-10B8-284D-9558-C4A01A5B2607}" type="presParOf" srcId="{2E526B33-B663-474C-8237-DE4FD58D7BD6}" destId="{CD0C5B4D-AFAE-A545-B5B4-1EFDA0815D7C}" srcOrd="6" destOrd="0" presId="urn:microsoft.com/office/officeart/2008/layout/LinedList"/>
    <dgm:cxn modelId="{2EB48B5E-94EC-DF4F-AF2F-1CB4732C12E2}" type="presParOf" srcId="{2E526B33-B663-474C-8237-DE4FD58D7BD6}" destId="{76183AE7-4D9B-E046-90CA-A3BC8F2A07A5}" srcOrd="7" destOrd="0" presId="urn:microsoft.com/office/officeart/2008/layout/LinedList"/>
    <dgm:cxn modelId="{56ECF4A8-E86C-714A-9F70-0AC9AD9A38CC}" type="presParOf" srcId="{76183AE7-4D9B-E046-90CA-A3BC8F2A07A5}" destId="{1DEAABAA-AF23-A84D-943C-27F291658DF0}" srcOrd="0" destOrd="0" presId="urn:microsoft.com/office/officeart/2008/layout/LinedList"/>
    <dgm:cxn modelId="{C0AF11E9-02B0-9640-A145-49DA9B13C0A0}" type="presParOf" srcId="{76183AE7-4D9B-E046-90CA-A3BC8F2A07A5}" destId="{35991FF2-AC94-F947-9786-EBC12ED7E018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15BB5-519F-436A-9D62-0402B03BC7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88E61-2433-464A-89BE-A1EEF0830144}">
      <dgm:prSet custT="1"/>
      <dgm:spPr/>
      <dgm:t>
        <a:bodyPr/>
        <a:lstStyle/>
        <a:p>
          <a:r>
            <a:rPr lang="en-GB" sz="2200" dirty="0"/>
            <a:t>How to capture what it means to ‘think with </a:t>
          </a:r>
          <a:r>
            <a:rPr lang="en-GB" sz="2200" dirty="0" err="1"/>
            <a:t>postdigital</a:t>
          </a:r>
          <a:r>
            <a:rPr lang="en-GB" sz="2200" dirty="0"/>
            <a:t> noise’ (</a:t>
          </a:r>
          <a:r>
            <a:rPr lang="en-GB" sz="2200" dirty="0" err="1"/>
            <a:t>Macgilchrist</a:t>
          </a:r>
          <a:r>
            <a:rPr lang="en-GB" sz="2200" dirty="0"/>
            <a:t>, 2021: 663)</a:t>
          </a:r>
          <a:endParaRPr lang="en-US" sz="2200" dirty="0"/>
        </a:p>
      </dgm:t>
    </dgm:pt>
    <dgm:pt modelId="{0A9A49CE-F140-4309-85EE-D4F985AD359A}" type="parTrans" cxnId="{FA30DCAC-7C8F-4DD8-9735-7B9C2AFCFE98}">
      <dgm:prSet/>
      <dgm:spPr/>
      <dgm:t>
        <a:bodyPr/>
        <a:lstStyle/>
        <a:p>
          <a:endParaRPr lang="en-US"/>
        </a:p>
      </dgm:t>
    </dgm:pt>
    <dgm:pt modelId="{F2D4003D-7D91-4D9D-9BB2-DDC69B2A8E50}" type="sibTrans" cxnId="{FA30DCAC-7C8F-4DD8-9735-7B9C2AFCFE98}">
      <dgm:prSet/>
      <dgm:spPr/>
      <dgm:t>
        <a:bodyPr/>
        <a:lstStyle/>
        <a:p>
          <a:endParaRPr lang="en-US"/>
        </a:p>
      </dgm:t>
    </dgm:pt>
    <dgm:pt modelId="{4E914DBA-D501-4C33-A198-E22BFE3D1306}">
      <dgm:prSet custT="1"/>
      <dgm:spPr/>
      <dgm:t>
        <a:bodyPr/>
        <a:lstStyle/>
        <a:p>
          <a:r>
            <a:rPr lang="en-GB" sz="2200" dirty="0"/>
            <a:t>Resist rivalry amongst researchers in favour of community </a:t>
          </a:r>
          <a:endParaRPr lang="en-US" sz="2200" dirty="0"/>
        </a:p>
      </dgm:t>
    </dgm:pt>
    <dgm:pt modelId="{1124CA0B-C0C6-4CE6-8C17-C80B50C50C69}" type="parTrans" cxnId="{EE667C12-AE3D-4A90-ACAD-C7915C3EF826}">
      <dgm:prSet/>
      <dgm:spPr/>
      <dgm:t>
        <a:bodyPr/>
        <a:lstStyle/>
        <a:p>
          <a:endParaRPr lang="en-US"/>
        </a:p>
      </dgm:t>
    </dgm:pt>
    <dgm:pt modelId="{5AD72F6B-E7A4-471B-909F-D8490CCE3505}" type="sibTrans" cxnId="{EE667C12-AE3D-4A90-ACAD-C7915C3EF826}">
      <dgm:prSet/>
      <dgm:spPr/>
      <dgm:t>
        <a:bodyPr/>
        <a:lstStyle/>
        <a:p>
          <a:endParaRPr lang="en-US"/>
        </a:p>
      </dgm:t>
    </dgm:pt>
    <dgm:pt modelId="{C3A96EB0-8357-4264-A074-A8F50F9ACED0}">
      <dgm:prSet custT="1"/>
      <dgm:spPr/>
      <dgm:t>
        <a:bodyPr/>
        <a:lstStyle/>
        <a:p>
          <a:r>
            <a:rPr lang="en-GB" sz="2200" dirty="0"/>
            <a:t>Challenge funding or publishing models</a:t>
          </a:r>
          <a:endParaRPr lang="en-US" sz="2200" dirty="0"/>
        </a:p>
      </dgm:t>
    </dgm:pt>
    <dgm:pt modelId="{2519488A-D7C8-4C39-9EA2-39902382BDDD}" type="parTrans" cxnId="{45A210A4-6BC6-457C-871F-D24357C04504}">
      <dgm:prSet/>
      <dgm:spPr/>
      <dgm:t>
        <a:bodyPr/>
        <a:lstStyle/>
        <a:p>
          <a:endParaRPr lang="en-US"/>
        </a:p>
      </dgm:t>
    </dgm:pt>
    <dgm:pt modelId="{F6AB3C5C-360A-417B-815B-1A7D2DCF2D34}" type="sibTrans" cxnId="{45A210A4-6BC6-457C-871F-D24357C04504}">
      <dgm:prSet/>
      <dgm:spPr/>
      <dgm:t>
        <a:bodyPr/>
        <a:lstStyle/>
        <a:p>
          <a:endParaRPr lang="en-US"/>
        </a:p>
      </dgm:t>
    </dgm:pt>
    <dgm:pt modelId="{CC124AAA-6499-4E2E-8042-026474348CA9}">
      <dgm:prSet custT="1"/>
      <dgm:spPr/>
      <dgm:t>
        <a:bodyPr/>
        <a:lstStyle/>
        <a:p>
          <a:r>
            <a:rPr lang="en-GB" sz="2200" dirty="0"/>
            <a:t>Resist data-driven inequities</a:t>
          </a:r>
          <a:endParaRPr lang="en-US" sz="2200" dirty="0"/>
        </a:p>
      </dgm:t>
    </dgm:pt>
    <dgm:pt modelId="{CA01AEC5-1EDA-4C5D-AFB7-9AB8DEC129F3}" type="parTrans" cxnId="{577EB5F6-D0D4-4DB7-A4C9-4A7A2429C1D6}">
      <dgm:prSet/>
      <dgm:spPr/>
      <dgm:t>
        <a:bodyPr/>
        <a:lstStyle/>
        <a:p>
          <a:endParaRPr lang="en-US"/>
        </a:p>
      </dgm:t>
    </dgm:pt>
    <dgm:pt modelId="{216835E7-F492-4890-ABBA-9191D0B3892F}" type="sibTrans" cxnId="{577EB5F6-D0D4-4DB7-A4C9-4A7A2429C1D6}">
      <dgm:prSet/>
      <dgm:spPr/>
      <dgm:t>
        <a:bodyPr/>
        <a:lstStyle/>
        <a:p>
          <a:endParaRPr lang="en-US"/>
        </a:p>
      </dgm:t>
    </dgm:pt>
    <dgm:pt modelId="{8024924C-5443-413D-B308-2FF1F996042A}">
      <dgm:prSet custT="1"/>
      <dgm:spPr/>
      <dgm:t>
        <a:bodyPr/>
        <a:lstStyle/>
        <a:p>
          <a:r>
            <a:rPr lang="en-GB" sz="2200" dirty="0"/>
            <a:t>Bring diverse global perspectives and positionalities into </a:t>
          </a:r>
          <a:r>
            <a:rPr lang="en-GB" sz="2200" dirty="0" err="1"/>
            <a:t>postdigital</a:t>
          </a:r>
          <a:r>
            <a:rPr lang="en-GB" sz="2200" dirty="0"/>
            <a:t> dialogue, for </a:t>
          </a:r>
          <a:r>
            <a:rPr lang="en-GB" sz="2200"/>
            <a:t>meaningful change</a:t>
          </a:r>
          <a:endParaRPr lang="en-US" sz="2200" dirty="0"/>
        </a:p>
      </dgm:t>
    </dgm:pt>
    <dgm:pt modelId="{EC8C5BB3-4732-4D52-A05A-CBF0D15091D6}" type="parTrans" cxnId="{0E5114A0-94C8-4AD5-9A2B-54C2C582A483}">
      <dgm:prSet/>
      <dgm:spPr/>
      <dgm:t>
        <a:bodyPr/>
        <a:lstStyle/>
        <a:p>
          <a:endParaRPr lang="en-US"/>
        </a:p>
      </dgm:t>
    </dgm:pt>
    <dgm:pt modelId="{FBAFE9A9-D395-49D7-BA89-F7F3AB36C72E}" type="sibTrans" cxnId="{0E5114A0-94C8-4AD5-9A2B-54C2C582A483}">
      <dgm:prSet/>
      <dgm:spPr/>
      <dgm:t>
        <a:bodyPr/>
        <a:lstStyle/>
        <a:p>
          <a:endParaRPr lang="en-US"/>
        </a:p>
      </dgm:t>
    </dgm:pt>
    <dgm:pt modelId="{E37A9B8E-4802-7947-B9D0-ECF202D75385}" type="pres">
      <dgm:prSet presAssocID="{65215BB5-519F-436A-9D62-0402B03BC73D}" presName="vert0" presStyleCnt="0">
        <dgm:presLayoutVars>
          <dgm:dir/>
          <dgm:animOne val="branch"/>
          <dgm:animLvl val="lvl"/>
        </dgm:presLayoutVars>
      </dgm:prSet>
      <dgm:spPr/>
    </dgm:pt>
    <dgm:pt modelId="{67624D7C-168B-5A42-A8B0-FCCE87CBE4E6}" type="pres">
      <dgm:prSet presAssocID="{B2788E61-2433-464A-89BE-A1EEF0830144}" presName="thickLine" presStyleLbl="alignNode1" presStyleIdx="0" presStyleCnt="5"/>
      <dgm:spPr/>
    </dgm:pt>
    <dgm:pt modelId="{E1748842-5BDC-5348-9668-682484F967A2}" type="pres">
      <dgm:prSet presAssocID="{B2788E61-2433-464A-89BE-A1EEF0830144}" presName="horz1" presStyleCnt="0"/>
      <dgm:spPr/>
    </dgm:pt>
    <dgm:pt modelId="{5DFA61F1-9C54-D44A-A9F1-E5C94383F871}" type="pres">
      <dgm:prSet presAssocID="{B2788E61-2433-464A-89BE-A1EEF0830144}" presName="tx1" presStyleLbl="revTx" presStyleIdx="0" presStyleCnt="5" custScaleY="107916"/>
      <dgm:spPr/>
    </dgm:pt>
    <dgm:pt modelId="{A22E891F-5AF2-E042-9083-8376788D3226}" type="pres">
      <dgm:prSet presAssocID="{B2788E61-2433-464A-89BE-A1EEF0830144}" presName="vert1" presStyleCnt="0"/>
      <dgm:spPr/>
    </dgm:pt>
    <dgm:pt modelId="{4A8F99A6-3735-6147-89B2-A8611629BBD8}" type="pres">
      <dgm:prSet presAssocID="{4E914DBA-D501-4C33-A198-E22BFE3D1306}" presName="thickLine" presStyleLbl="alignNode1" presStyleIdx="1" presStyleCnt="5"/>
      <dgm:spPr/>
    </dgm:pt>
    <dgm:pt modelId="{8EC524FB-D0BF-3149-AFC1-0D6605748AD2}" type="pres">
      <dgm:prSet presAssocID="{4E914DBA-D501-4C33-A198-E22BFE3D1306}" presName="horz1" presStyleCnt="0"/>
      <dgm:spPr/>
    </dgm:pt>
    <dgm:pt modelId="{B6E19EB5-B61E-5341-BF9D-2F4BDE429B10}" type="pres">
      <dgm:prSet presAssocID="{4E914DBA-D501-4C33-A198-E22BFE3D1306}" presName="tx1" presStyleLbl="revTx" presStyleIdx="1" presStyleCnt="5" custScaleY="107916"/>
      <dgm:spPr/>
    </dgm:pt>
    <dgm:pt modelId="{BB6772B3-4032-874C-8BDC-3D3A1BA3CD53}" type="pres">
      <dgm:prSet presAssocID="{4E914DBA-D501-4C33-A198-E22BFE3D1306}" presName="vert1" presStyleCnt="0"/>
      <dgm:spPr/>
    </dgm:pt>
    <dgm:pt modelId="{7D461833-2CE1-3645-8E41-05D00D103C56}" type="pres">
      <dgm:prSet presAssocID="{C3A96EB0-8357-4264-A074-A8F50F9ACED0}" presName="thickLine" presStyleLbl="alignNode1" presStyleIdx="2" presStyleCnt="5"/>
      <dgm:spPr/>
    </dgm:pt>
    <dgm:pt modelId="{C220E234-F354-034B-B188-CD8EE18407A7}" type="pres">
      <dgm:prSet presAssocID="{C3A96EB0-8357-4264-A074-A8F50F9ACED0}" presName="horz1" presStyleCnt="0"/>
      <dgm:spPr/>
    </dgm:pt>
    <dgm:pt modelId="{07564B28-27E5-2B4F-97E8-DD1E178496D9}" type="pres">
      <dgm:prSet presAssocID="{C3A96EB0-8357-4264-A074-A8F50F9ACED0}" presName="tx1" presStyleLbl="revTx" presStyleIdx="2" presStyleCnt="5" custScaleY="107916"/>
      <dgm:spPr/>
    </dgm:pt>
    <dgm:pt modelId="{1E726514-F1D3-9C48-B325-27C982FFA2D9}" type="pres">
      <dgm:prSet presAssocID="{C3A96EB0-8357-4264-A074-A8F50F9ACED0}" presName="vert1" presStyleCnt="0"/>
      <dgm:spPr/>
    </dgm:pt>
    <dgm:pt modelId="{184F55F4-DC63-4C4E-B892-833943863F65}" type="pres">
      <dgm:prSet presAssocID="{CC124AAA-6499-4E2E-8042-026474348CA9}" presName="thickLine" presStyleLbl="alignNode1" presStyleIdx="3" presStyleCnt="5"/>
      <dgm:spPr/>
    </dgm:pt>
    <dgm:pt modelId="{9D6094E4-A8B2-2D40-BD92-1F88989D3309}" type="pres">
      <dgm:prSet presAssocID="{CC124AAA-6499-4E2E-8042-026474348CA9}" presName="horz1" presStyleCnt="0"/>
      <dgm:spPr/>
    </dgm:pt>
    <dgm:pt modelId="{1FA6D1FF-27AB-6547-A7AA-E709DEFCD8DA}" type="pres">
      <dgm:prSet presAssocID="{CC124AAA-6499-4E2E-8042-026474348CA9}" presName="tx1" presStyleLbl="revTx" presStyleIdx="3" presStyleCnt="5" custScaleY="107916"/>
      <dgm:spPr/>
    </dgm:pt>
    <dgm:pt modelId="{6080C985-FC65-704D-AEB1-08B74B24546D}" type="pres">
      <dgm:prSet presAssocID="{CC124AAA-6499-4E2E-8042-026474348CA9}" presName="vert1" presStyleCnt="0"/>
      <dgm:spPr/>
    </dgm:pt>
    <dgm:pt modelId="{E4475D7B-95FC-B740-88E6-7EE8694278B3}" type="pres">
      <dgm:prSet presAssocID="{8024924C-5443-413D-B308-2FF1F996042A}" presName="thickLine" presStyleLbl="alignNode1" presStyleIdx="4" presStyleCnt="5"/>
      <dgm:spPr/>
    </dgm:pt>
    <dgm:pt modelId="{722908FF-0AE0-1A49-9E78-354753A05D49}" type="pres">
      <dgm:prSet presAssocID="{8024924C-5443-413D-B308-2FF1F996042A}" presName="horz1" presStyleCnt="0"/>
      <dgm:spPr/>
    </dgm:pt>
    <dgm:pt modelId="{7447058E-5B07-484B-8C62-9C54741A0D30}" type="pres">
      <dgm:prSet presAssocID="{8024924C-5443-413D-B308-2FF1F996042A}" presName="tx1" presStyleLbl="revTx" presStyleIdx="4" presStyleCnt="5" custScaleY="107916"/>
      <dgm:spPr/>
    </dgm:pt>
    <dgm:pt modelId="{7B0A913C-C1B9-D348-A222-C903F5DCEE3B}" type="pres">
      <dgm:prSet presAssocID="{8024924C-5443-413D-B308-2FF1F996042A}" presName="vert1" presStyleCnt="0"/>
      <dgm:spPr/>
    </dgm:pt>
  </dgm:ptLst>
  <dgm:cxnLst>
    <dgm:cxn modelId="{FA3A1111-6E83-2C42-9912-A7AEE36E63E6}" type="presOf" srcId="{65215BB5-519F-436A-9D62-0402B03BC73D}" destId="{E37A9B8E-4802-7947-B9D0-ECF202D75385}" srcOrd="0" destOrd="0" presId="urn:microsoft.com/office/officeart/2008/layout/LinedList"/>
    <dgm:cxn modelId="{EE667C12-AE3D-4A90-ACAD-C7915C3EF826}" srcId="{65215BB5-519F-436A-9D62-0402B03BC73D}" destId="{4E914DBA-D501-4C33-A198-E22BFE3D1306}" srcOrd="1" destOrd="0" parTransId="{1124CA0B-C0C6-4CE6-8C17-C80B50C50C69}" sibTransId="{5AD72F6B-E7A4-471B-909F-D8490CCE3505}"/>
    <dgm:cxn modelId="{DFD18B13-73B2-9D47-AF62-66BD2CB88B86}" type="presOf" srcId="{C3A96EB0-8357-4264-A074-A8F50F9ACED0}" destId="{07564B28-27E5-2B4F-97E8-DD1E178496D9}" srcOrd="0" destOrd="0" presId="urn:microsoft.com/office/officeart/2008/layout/LinedList"/>
    <dgm:cxn modelId="{55385D15-E790-A044-8D64-B83A724D58BA}" type="presOf" srcId="{CC124AAA-6499-4E2E-8042-026474348CA9}" destId="{1FA6D1FF-27AB-6547-A7AA-E709DEFCD8DA}" srcOrd="0" destOrd="0" presId="urn:microsoft.com/office/officeart/2008/layout/LinedList"/>
    <dgm:cxn modelId="{1AD4F51B-E2F4-9B4A-8CCA-36D99C3C87F6}" type="presOf" srcId="{8024924C-5443-413D-B308-2FF1F996042A}" destId="{7447058E-5B07-484B-8C62-9C54741A0D30}" srcOrd="0" destOrd="0" presId="urn:microsoft.com/office/officeart/2008/layout/LinedList"/>
    <dgm:cxn modelId="{81D5A15F-7050-B54C-86B4-FA1429C2A803}" type="presOf" srcId="{4E914DBA-D501-4C33-A198-E22BFE3D1306}" destId="{B6E19EB5-B61E-5341-BF9D-2F4BDE429B10}" srcOrd="0" destOrd="0" presId="urn:microsoft.com/office/officeart/2008/layout/LinedList"/>
    <dgm:cxn modelId="{0E5114A0-94C8-4AD5-9A2B-54C2C582A483}" srcId="{65215BB5-519F-436A-9D62-0402B03BC73D}" destId="{8024924C-5443-413D-B308-2FF1F996042A}" srcOrd="4" destOrd="0" parTransId="{EC8C5BB3-4732-4D52-A05A-CBF0D15091D6}" sibTransId="{FBAFE9A9-D395-49D7-BA89-F7F3AB36C72E}"/>
    <dgm:cxn modelId="{45A210A4-6BC6-457C-871F-D24357C04504}" srcId="{65215BB5-519F-436A-9D62-0402B03BC73D}" destId="{C3A96EB0-8357-4264-A074-A8F50F9ACED0}" srcOrd="2" destOrd="0" parTransId="{2519488A-D7C8-4C39-9EA2-39902382BDDD}" sibTransId="{F6AB3C5C-360A-417B-815B-1A7D2DCF2D34}"/>
    <dgm:cxn modelId="{FA30DCAC-7C8F-4DD8-9735-7B9C2AFCFE98}" srcId="{65215BB5-519F-436A-9D62-0402B03BC73D}" destId="{B2788E61-2433-464A-89BE-A1EEF0830144}" srcOrd="0" destOrd="0" parTransId="{0A9A49CE-F140-4309-85EE-D4F985AD359A}" sibTransId="{F2D4003D-7D91-4D9D-9BB2-DDC69B2A8E50}"/>
    <dgm:cxn modelId="{0102AFCF-6986-904E-AB99-EB3D4CE7542C}" type="presOf" srcId="{B2788E61-2433-464A-89BE-A1EEF0830144}" destId="{5DFA61F1-9C54-D44A-A9F1-E5C94383F871}" srcOrd="0" destOrd="0" presId="urn:microsoft.com/office/officeart/2008/layout/LinedList"/>
    <dgm:cxn modelId="{577EB5F6-D0D4-4DB7-A4C9-4A7A2429C1D6}" srcId="{65215BB5-519F-436A-9D62-0402B03BC73D}" destId="{CC124AAA-6499-4E2E-8042-026474348CA9}" srcOrd="3" destOrd="0" parTransId="{CA01AEC5-1EDA-4C5D-AFB7-9AB8DEC129F3}" sibTransId="{216835E7-F492-4890-ABBA-9191D0B3892F}"/>
    <dgm:cxn modelId="{D5830606-EE88-5649-A100-F494AA066CE0}" type="presParOf" srcId="{E37A9B8E-4802-7947-B9D0-ECF202D75385}" destId="{67624D7C-168B-5A42-A8B0-FCCE87CBE4E6}" srcOrd="0" destOrd="0" presId="urn:microsoft.com/office/officeart/2008/layout/LinedList"/>
    <dgm:cxn modelId="{66126CD7-B8C0-BB43-BC6E-C6624DD037F1}" type="presParOf" srcId="{E37A9B8E-4802-7947-B9D0-ECF202D75385}" destId="{E1748842-5BDC-5348-9668-682484F967A2}" srcOrd="1" destOrd="0" presId="urn:microsoft.com/office/officeart/2008/layout/LinedList"/>
    <dgm:cxn modelId="{DD562686-72AB-4346-99B4-F82A4E842E8D}" type="presParOf" srcId="{E1748842-5BDC-5348-9668-682484F967A2}" destId="{5DFA61F1-9C54-D44A-A9F1-E5C94383F871}" srcOrd="0" destOrd="0" presId="urn:microsoft.com/office/officeart/2008/layout/LinedList"/>
    <dgm:cxn modelId="{0F1216B2-4AAF-2449-BAE9-E05E853B4F2D}" type="presParOf" srcId="{E1748842-5BDC-5348-9668-682484F967A2}" destId="{A22E891F-5AF2-E042-9083-8376788D3226}" srcOrd="1" destOrd="0" presId="urn:microsoft.com/office/officeart/2008/layout/LinedList"/>
    <dgm:cxn modelId="{84DF0904-FF23-A14A-AC78-A65F8474BDE1}" type="presParOf" srcId="{E37A9B8E-4802-7947-B9D0-ECF202D75385}" destId="{4A8F99A6-3735-6147-89B2-A8611629BBD8}" srcOrd="2" destOrd="0" presId="urn:microsoft.com/office/officeart/2008/layout/LinedList"/>
    <dgm:cxn modelId="{323BC40D-5E4E-0D49-8C7C-1D89EE685C75}" type="presParOf" srcId="{E37A9B8E-4802-7947-B9D0-ECF202D75385}" destId="{8EC524FB-D0BF-3149-AFC1-0D6605748AD2}" srcOrd="3" destOrd="0" presId="urn:microsoft.com/office/officeart/2008/layout/LinedList"/>
    <dgm:cxn modelId="{7DD7C223-4328-5D49-AFAD-8CACCAD5CD47}" type="presParOf" srcId="{8EC524FB-D0BF-3149-AFC1-0D6605748AD2}" destId="{B6E19EB5-B61E-5341-BF9D-2F4BDE429B10}" srcOrd="0" destOrd="0" presId="urn:microsoft.com/office/officeart/2008/layout/LinedList"/>
    <dgm:cxn modelId="{8E26970E-EE03-0C44-9CCA-2F1A2E9117F7}" type="presParOf" srcId="{8EC524FB-D0BF-3149-AFC1-0D6605748AD2}" destId="{BB6772B3-4032-874C-8BDC-3D3A1BA3CD53}" srcOrd="1" destOrd="0" presId="urn:microsoft.com/office/officeart/2008/layout/LinedList"/>
    <dgm:cxn modelId="{B35E3967-EC6D-954F-B1B8-929F49DCC8C7}" type="presParOf" srcId="{E37A9B8E-4802-7947-B9D0-ECF202D75385}" destId="{7D461833-2CE1-3645-8E41-05D00D103C56}" srcOrd="4" destOrd="0" presId="urn:microsoft.com/office/officeart/2008/layout/LinedList"/>
    <dgm:cxn modelId="{ABC56741-A1B0-D14D-B69F-185D5F5DE913}" type="presParOf" srcId="{E37A9B8E-4802-7947-B9D0-ECF202D75385}" destId="{C220E234-F354-034B-B188-CD8EE18407A7}" srcOrd="5" destOrd="0" presId="urn:microsoft.com/office/officeart/2008/layout/LinedList"/>
    <dgm:cxn modelId="{4E925D50-C63F-7643-AAED-9C779619B53D}" type="presParOf" srcId="{C220E234-F354-034B-B188-CD8EE18407A7}" destId="{07564B28-27E5-2B4F-97E8-DD1E178496D9}" srcOrd="0" destOrd="0" presId="urn:microsoft.com/office/officeart/2008/layout/LinedList"/>
    <dgm:cxn modelId="{CDF7664F-7B5C-1D41-915E-259AAA532799}" type="presParOf" srcId="{C220E234-F354-034B-B188-CD8EE18407A7}" destId="{1E726514-F1D3-9C48-B325-27C982FFA2D9}" srcOrd="1" destOrd="0" presId="urn:microsoft.com/office/officeart/2008/layout/LinedList"/>
    <dgm:cxn modelId="{211B9270-A44F-0C48-9F89-9803784A6278}" type="presParOf" srcId="{E37A9B8E-4802-7947-B9D0-ECF202D75385}" destId="{184F55F4-DC63-4C4E-B892-833943863F65}" srcOrd="6" destOrd="0" presId="urn:microsoft.com/office/officeart/2008/layout/LinedList"/>
    <dgm:cxn modelId="{CF4023A1-3181-E748-8A54-8F255DBD4F6F}" type="presParOf" srcId="{E37A9B8E-4802-7947-B9D0-ECF202D75385}" destId="{9D6094E4-A8B2-2D40-BD92-1F88989D3309}" srcOrd="7" destOrd="0" presId="urn:microsoft.com/office/officeart/2008/layout/LinedList"/>
    <dgm:cxn modelId="{ED108272-57E8-6D4F-8BE9-7A69750D161F}" type="presParOf" srcId="{9D6094E4-A8B2-2D40-BD92-1F88989D3309}" destId="{1FA6D1FF-27AB-6547-A7AA-E709DEFCD8DA}" srcOrd="0" destOrd="0" presId="urn:microsoft.com/office/officeart/2008/layout/LinedList"/>
    <dgm:cxn modelId="{416E6F37-C279-8245-BE65-4BCD0FB47AD1}" type="presParOf" srcId="{9D6094E4-A8B2-2D40-BD92-1F88989D3309}" destId="{6080C985-FC65-704D-AEB1-08B74B24546D}" srcOrd="1" destOrd="0" presId="urn:microsoft.com/office/officeart/2008/layout/LinedList"/>
    <dgm:cxn modelId="{9AA1F120-8EB7-2041-B488-7E67909A534F}" type="presParOf" srcId="{E37A9B8E-4802-7947-B9D0-ECF202D75385}" destId="{E4475D7B-95FC-B740-88E6-7EE8694278B3}" srcOrd="8" destOrd="0" presId="urn:microsoft.com/office/officeart/2008/layout/LinedList"/>
    <dgm:cxn modelId="{FF2834A0-578A-6844-82FE-DF02DE475205}" type="presParOf" srcId="{E37A9B8E-4802-7947-B9D0-ECF202D75385}" destId="{722908FF-0AE0-1A49-9E78-354753A05D49}" srcOrd="9" destOrd="0" presId="urn:microsoft.com/office/officeart/2008/layout/LinedList"/>
    <dgm:cxn modelId="{46774125-89A6-C140-9725-FB0F22B195D6}" type="presParOf" srcId="{722908FF-0AE0-1A49-9E78-354753A05D49}" destId="{7447058E-5B07-484B-8C62-9C54741A0D30}" srcOrd="0" destOrd="0" presId="urn:microsoft.com/office/officeart/2008/layout/LinedList"/>
    <dgm:cxn modelId="{55B2ABD1-C0A3-574D-9B39-6A8B19C3AB33}" type="presParOf" srcId="{722908FF-0AE0-1A49-9E78-354753A05D49}" destId="{7B0A913C-C1B9-D348-A222-C903F5DCEE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D4342-DD79-6E44-B89A-15724D13DB58}">
      <dsp:nvSpPr>
        <dsp:cNvPr id="0" name=""/>
        <dsp:cNvSpPr/>
      </dsp:nvSpPr>
      <dsp:spPr>
        <a:xfrm>
          <a:off x="0" y="1342"/>
          <a:ext cx="11262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A0FC3-8F2F-824F-902E-AC47A7BB2429}">
      <dsp:nvSpPr>
        <dsp:cNvPr id="0" name=""/>
        <dsp:cNvSpPr/>
      </dsp:nvSpPr>
      <dsp:spPr>
        <a:xfrm>
          <a:off x="0" y="1342"/>
          <a:ext cx="11262731" cy="103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digital </a:t>
          </a:r>
          <a:r>
            <a:rPr lang="en-GB" sz="2200" kern="1200" dirty="0"/>
            <a:t>technology is an integral part of many people’s (but not everyone’s…) everyday practices</a:t>
          </a:r>
          <a:endParaRPr lang="en-US" sz="2200" kern="1200" dirty="0"/>
        </a:p>
      </dsp:txBody>
      <dsp:txXfrm>
        <a:off x="0" y="1342"/>
        <a:ext cx="11262731" cy="1038323"/>
      </dsp:txXfrm>
    </dsp:sp>
    <dsp:sp modelId="{8615C2CA-1153-8240-AB2E-E88D9462EECA}">
      <dsp:nvSpPr>
        <dsp:cNvPr id="0" name=""/>
        <dsp:cNvSpPr/>
      </dsp:nvSpPr>
      <dsp:spPr>
        <a:xfrm>
          <a:off x="0" y="1039665"/>
          <a:ext cx="11262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0BC78-DEFE-4A41-BA62-A354F36D5B43}">
      <dsp:nvSpPr>
        <dsp:cNvPr id="0" name=""/>
        <dsp:cNvSpPr/>
      </dsp:nvSpPr>
      <dsp:spPr>
        <a:xfrm>
          <a:off x="0" y="1039665"/>
          <a:ext cx="11262731" cy="10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sz="2200" b="1" kern="1200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sz="2200" b="1" kern="1200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200" b="1" kern="1200" dirty="0"/>
            <a:t> research </a:t>
          </a:r>
          <a:r>
            <a:rPr lang="en-GB" sz="2200" b="0" kern="1200" dirty="0"/>
            <a:t>addresses</a:t>
          </a:r>
          <a:r>
            <a:rPr lang="en-GB" sz="2200" kern="1200" dirty="0"/>
            <a:t> an assumption that ‘progress’ is </a:t>
          </a:r>
          <a:r>
            <a:rPr lang="en-GB" sz="2200" i="1" kern="1200" dirty="0"/>
            <a:t>driven</a:t>
          </a:r>
          <a:r>
            <a:rPr lang="en-GB" sz="2200" kern="1200" dirty="0"/>
            <a:t> by digital technology - that humans, society, diverse cultures, education, economy, etc. must simply adapt </a:t>
          </a:r>
          <a:endParaRPr lang="en-US" sz="2200" kern="1200" dirty="0"/>
        </a:p>
      </dsp:txBody>
      <dsp:txXfrm>
        <a:off x="0" y="1039665"/>
        <a:ext cx="11262731" cy="1019477"/>
      </dsp:txXfrm>
    </dsp:sp>
    <dsp:sp modelId="{7D883117-B33C-6645-9E72-75E6D54C85F4}">
      <dsp:nvSpPr>
        <dsp:cNvPr id="0" name=""/>
        <dsp:cNvSpPr/>
      </dsp:nvSpPr>
      <dsp:spPr>
        <a:xfrm>
          <a:off x="0" y="2059143"/>
          <a:ext cx="11262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37CA6-D756-6F41-9B05-BA25B44AC838}">
      <dsp:nvSpPr>
        <dsp:cNvPr id="0" name=""/>
        <dsp:cNvSpPr/>
      </dsp:nvSpPr>
      <dsp:spPr>
        <a:xfrm>
          <a:off x="0" y="2059143"/>
          <a:ext cx="11262731" cy="103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sz="2200" b="1" kern="1200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sz="2200" b="1" kern="1200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200" kern="1200" dirty="0"/>
            <a:t> research examines the ‘entanglement’ of the </a:t>
          </a:r>
          <a:r>
            <a:rPr lang="en-GB" sz="2200" b="1" kern="1200" dirty="0"/>
            <a:t>digital </a:t>
          </a:r>
          <a:r>
            <a:rPr lang="en-GB" sz="2200" kern="1200" dirty="0"/>
            <a:t>with </a:t>
          </a:r>
          <a:r>
            <a:rPr lang="en-GB" sz="2200" b="1" i="1" kern="1200" dirty="0"/>
            <a:t>past, present </a:t>
          </a:r>
          <a:r>
            <a:rPr lang="en-GB" sz="2200" kern="1200" dirty="0"/>
            <a:t>and </a:t>
          </a:r>
          <a:r>
            <a:rPr lang="en-GB" sz="2200" b="1" i="1" kern="1200" dirty="0"/>
            <a:t>future</a:t>
          </a:r>
          <a:r>
            <a:rPr lang="en-GB" sz="2200" kern="1200" dirty="0"/>
            <a:t>  - inviting critical analysis of interwoven elements that may </a:t>
          </a:r>
          <a:r>
            <a:rPr lang="en-GB" sz="2200" b="1" kern="1200" dirty="0"/>
            <a:t>advantage some, disadvantage others</a:t>
          </a:r>
          <a:endParaRPr lang="en-US" sz="2200" b="1" kern="1200" dirty="0"/>
        </a:p>
      </dsp:txBody>
      <dsp:txXfrm>
        <a:off x="0" y="2059143"/>
        <a:ext cx="11262731" cy="1038323"/>
      </dsp:txXfrm>
    </dsp:sp>
    <dsp:sp modelId="{CD0C5B4D-AFAE-A545-B5B4-1EFDA0815D7C}">
      <dsp:nvSpPr>
        <dsp:cNvPr id="0" name=""/>
        <dsp:cNvSpPr/>
      </dsp:nvSpPr>
      <dsp:spPr>
        <a:xfrm>
          <a:off x="0" y="3097467"/>
          <a:ext cx="11262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AABAA-AF23-A84D-943C-27F291658DF0}">
      <dsp:nvSpPr>
        <dsp:cNvPr id="0" name=""/>
        <dsp:cNvSpPr/>
      </dsp:nvSpPr>
      <dsp:spPr>
        <a:xfrm>
          <a:off x="0" y="3097467"/>
          <a:ext cx="11262731" cy="103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effect meaningful change, this collaborative community requires concrete examples of studies that reflect our diverse,</a:t>
          </a:r>
          <a:r>
            <a:rPr lang="en-GB" sz="2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500" b="1" kern="1200" dirty="0" err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rPr>
            <a:t>post</a:t>
          </a:r>
          <a:r>
            <a:rPr lang="en-GB" sz="2500" b="1" kern="1200" dirty="0" err="1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</a:t>
          </a:r>
          <a:r>
            <a:rPr lang="en-GB" sz="2500" b="1" kern="1200" dirty="0">
              <a:solidFill>
                <a:srgbClr val="F4179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500" b="1" kern="1200" dirty="0"/>
            <a:t>positionalities</a:t>
          </a:r>
          <a:r>
            <a:rPr lang="en-GB" sz="2500" kern="1200" dirty="0"/>
            <a:t> (Hayes, 2021)</a:t>
          </a:r>
          <a:endParaRPr lang="en-US" sz="2500" kern="1200" dirty="0"/>
        </a:p>
      </dsp:txBody>
      <dsp:txXfrm>
        <a:off x="0" y="3097467"/>
        <a:ext cx="11262731" cy="1038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24D7C-168B-5A42-A8B0-FCCE87CBE4E6}">
      <dsp:nvSpPr>
        <dsp:cNvPr id="0" name=""/>
        <dsp:cNvSpPr/>
      </dsp:nvSpPr>
      <dsp:spPr>
        <a:xfrm>
          <a:off x="0" y="394"/>
          <a:ext cx="7726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A61F1-9C54-D44A-A9F1-E5C94383F871}">
      <dsp:nvSpPr>
        <dsp:cNvPr id="0" name=""/>
        <dsp:cNvSpPr/>
      </dsp:nvSpPr>
      <dsp:spPr>
        <a:xfrm>
          <a:off x="0" y="394"/>
          <a:ext cx="7719319" cy="109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How to capture what it means to ‘think with </a:t>
          </a:r>
          <a:r>
            <a:rPr lang="en-GB" sz="2200" kern="1200" dirty="0" err="1"/>
            <a:t>postdigital</a:t>
          </a:r>
          <a:r>
            <a:rPr lang="en-GB" sz="2200" kern="1200" dirty="0"/>
            <a:t> noise’ (</a:t>
          </a:r>
          <a:r>
            <a:rPr lang="en-GB" sz="2200" kern="1200" dirty="0" err="1"/>
            <a:t>Macgilchrist</a:t>
          </a:r>
          <a:r>
            <a:rPr lang="en-GB" sz="2200" kern="1200" dirty="0"/>
            <a:t>, 2021: 663)</a:t>
          </a:r>
          <a:endParaRPr lang="en-US" sz="2200" kern="1200" dirty="0"/>
        </a:p>
      </dsp:txBody>
      <dsp:txXfrm>
        <a:off x="0" y="394"/>
        <a:ext cx="7719319" cy="1099979"/>
      </dsp:txXfrm>
    </dsp:sp>
    <dsp:sp modelId="{4A8F99A6-3735-6147-89B2-A8611629BBD8}">
      <dsp:nvSpPr>
        <dsp:cNvPr id="0" name=""/>
        <dsp:cNvSpPr/>
      </dsp:nvSpPr>
      <dsp:spPr>
        <a:xfrm>
          <a:off x="0" y="1100374"/>
          <a:ext cx="7726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19EB5-B61E-5341-BF9D-2F4BDE429B10}">
      <dsp:nvSpPr>
        <dsp:cNvPr id="0" name=""/>
        <dsp:cNvSpPr/>
      </dsp:nvSpPr>
      <dsp:spPr>
        <a:xfrm>
          <a:off x="0" y="1100374"/>
          <a:ext cx="7719319" cy="109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Resist rivalry amongst researchers in favour of community </a:t>
          </a:r>
          <a:endParaRPr lang="en-US" sz="2200" kern="1200" dirty="0"/>
        </a:p>
      </dsp:txBody>
      <dsp:txXfrm>
        <a:off x="0" y="1100374"/>
        <a:ext cx="7719319" cy="1099979"/>
      </dsp:txXfrm>
    </dsp:sp>
    <dsp:sp modelId="{7D461833-2CE1-3645-8E41-05D00D103C56}">
      <dsp:nvSpPr>
        <dsp:cNvPr id="0" name=""/>
        <dsp:cNvSpPr/>
      </dsp:nvSpPr>
      <dsp:spPr>
        <a:xfrm>
          <a:off x="0" y="2200353"/>
          <a:ext cx="7726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64B28-27E5-2B4F-97E8-DD1E178496D9}">
      <dsp:nvSpPr>
        <dsp:cNvPr id="0" name=""/>
        <dsp:cNvSpPr/>
      </dsp:nvSpPr>
      <dsp:spPr>
        <a:xfrm>
          <a:off x="0" y="2200353"/>
          <a:ext cx="7719319" cy="109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Challenge funding or publishing models</a:t>
          </a:r>
          <a:endParaRPr lang="en-US" sz="2200" kern="1200" dirty="0"/>
        </a:p>
      </dsp:txBody>
      <dsp:txXfrm>
        <a:off x="0" y="2200353"/>
        <a:ext cx="7719319" cy="1099979"/>
      </dsp:txXfrm>
    </dsp:sp>
    <dsp:sp modelId="{184F55F4-DC63-4C4E-B892-833943863F65}">
      <dsp:nvSpPr>
        <dsp:cNvPr id="0" name=""/>
        <dsp:cNvSpPr/>
      </dsp:nvSpPr>
      <dsp:spPr>
        <a:xfrm>
          <a:off x="0" y="3300333"/>
          <a:ext cx="7726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6D1FF-27AB-6547-A7AA-E709DEFCD8DA}">
      <dsp:nvSpPr>
        <dsp:cNvPr id="0" name=""/>
        <dsp:cNvSpPr/>
      </dsp:nvSpPr>
      <dsp:spPr>
        <a:xfrm>
          <a:off x="0" y="3300333"/>
          <a:ext cx="7719319" cy="109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Resist data-driven inequities</a:t>
          </a:r>
          <a:endParaRPr lang="en-US" sz="2200" kern="1200" dirty="0"/>
        </a:p>
      </dsp:txBody>
      <dsp:txXfrm>
        <a:off x="0" y="3300333"/>
        <a:ext cx="7719319" cy="1099979"/>
      </dsp:txXfrm>
    </dsp:sp>
    <dsp:sp modelId="{E4475D7B-95FC-B740-88E6-7EE8694278B3}">
      <dsp:nvSpPr>
        <dsp:cNvPr id="0" name=""/>
        <dsp:cNvSpPr/>
      </dsp:nvSpPr>
      <dsp:spPr>
        <a:xfrm>
          <a:off x="0" y="4400312"/>
          <a:ext cx="7726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7058E-5B07-484B-8C62-9C54741A0D30}">
      <dsp:nvSpPr>
        <dsp:cNvPr id="0" name=""/>
        <dsp:cNvSpPr/>
      </dsp:nvSpPr>
      <dsp:spPr>
        <a:xfrm>
          <a:off x="0" y="4400312"/>
          <a:ext cx="7719319" cy="109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Bring diverse global perspectives and positionalities into </a:t>
          </a:r>
          <a:r>
            <a:rPr lang="en-GB" sz="2200" kern="1200" dirty="0" err="1"/>
            <a:t>postdigital</a:t>
          </a:r>
          <a:r>
            <a:rPr lang="en-GB" sz="2200" kern="1200" dirty="0"/>
            <a:t> dialogue, for </a:t>
          </a:r>
          <a:r>
            <a:rPr lang="en-GB" sz="2200" kern="1200"/>
            <a:t>meaningful change</a:t>
          </a:r>
          <a:endParaRPr lang="en-US" sz="2200" kern="1200" dirty="0"/>
        </a:p>
      </dsp:txBody>
      <dsp:txXfrm>
        <a:off x="0" y="4400312"/>
        <a:ext cx="7719319" cy="10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30CC-DC49-9F4B-AED6-93DCD0C1CE29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0DDF0-8A6A-5049-85CC-008375A5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4F1A-1D20-B748-8CEC-BAF3760E44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97D8-7952-322F-FF17-DD8A6ECD2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16BEA-A434-E3BF-85DD-DF1A07F06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F977-4C97-2CEA-A253-1B61D8D0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FCA5-497E-3238-A396-CC6A0AB2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21417-C27F-4A8A-9672-A028B1A6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5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50A8-D5D6-5A34-0B11-0CAB68C4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A9693-EB9A-520A-0151-99117C68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2CCEF-30AF-16F3-A318-22A6F2A1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D36F-F14D-774E-656D-08DD648E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E617-5C83-3948-4896-878175E5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B134D-4742-51CB-CFEC-8A1B25D4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09B4D-0EEC-B6EA-6241-7CB84788F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85D7-7D3E-6296-A467-469477DB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A1B5-40B8-F8F9-DC69-3299B1E4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2E81-129D-C914-1BA2-960AF502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042D-EC4F-6681-68A0-47D983DC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4AAE-9A67-E585-ABB5-96273E03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25E3D-33B4-AA19-9BE4-012D6C48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71CD-A4D3-B399-9ABE-B6D97E83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0D72A-D979-C313-8E09-D71EA025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90BE-B6C1-8B34-4E4F-8E28E98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DC19-7719-CF99-56B8-55D9ACA1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B478-A957-D6E5-E954-FDF86777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8999-0F27-A050-D7EB-261DF554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5A6E-521C-7D9F-3A07-750B143D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1A36-0995-535E-4628-0C2C18D1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2644-536E-ADAD-6D09-BEAFA58C3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D0822-8BBE-12ED-7ACC-15694047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9B3E9-7F52-B389-5B05-3BE3C2B8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5DB5-953E-E872-3279-C62EB103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32A3C-BA87-60D9-44CA-A14FA4F5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E3C0-9B45-6A45-0B90-648AE3A3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0DCFB-13C8-B882-CA7F-549920AC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550FA-FAAF-6FC6-F513-86279170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307A2-4777-7307-7749-86D9853A3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38D70-2970-AC3B-3C41-2303E2D3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283A-078F-3805-C1AD-CE062D79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4A4CA-63BF-61B8-630E-B2114CD5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EAA49-DC02-49B7-C397-7AC471C8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4119-9774-65C6-4843-929E558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C0496-39DF-2D38-8A06-D690CF1A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F3058-1E36-495E-B16F-5444F406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C548-415C-B12C-E01F-4868533D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9BF02-22DB-3BD4-FEB0-E5BE3F8B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8C3EE-B1D9-9CA2-080A-DA5946A4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ABCE-E19A-CBF9-A546-103C2C5B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088F-7DB5-34DD-1AD2-F3B6C955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F541-83B1-79D9-A7D9-63DB48B3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516BD-D0DA-DB47-4471-AA8E47CBD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FA246-F12A-D0B2-C271-CCFC4C63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BB6BE-5236-29FD-B242-FFBA8197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793BA-3B77-652D-30BA-86F344A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829A-09F6-4129-7498-F82C98E0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E60A4-4B80-0E9A-0937-927C0A9BC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09359-6B44-BB1F-BB44-ABDDEE46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303C6-51EF-964F-C9B9-8C163285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B389-8389-D11D-8A8C-C9F8FE25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74990-0C1A-171C-0CBD-C84820BB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648DE-94B1-2519-F5FA-FB2290DA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E2314-A725-B748-6573-916C4459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68F4-6D77-AD55-964D-38BA7A4F5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4BB0-B8C9-2746-8E54-68C0020273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D381-ABC1-B44D-F869-26E36B18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AE21-4606-804D-FF96-371DC73B8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94B2-560A-FF41-80E2-C7BE70D6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.hayes@aston.ac.uk" TargetMode="External"/><Relationship Id="rId5" Type="http://schemas.openxmlformats.org/officeDocument/2006/relationships/hyperlink" Target="https://researchers.wlv.ac.uk/sarah.haye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s://doi.org/10.1007/s42438-021-00252-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edtech.com/decolonising-edtech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2438-018-0011-x" TargetMode="External"/><Relationship Id="rId2" Type="http://schemas.openxmlformats.org/officeDocument/2006/relationships/hyperlink" Target="https://doi.org/10.1007/s42438-022-00306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42438-021-00232-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5F227-41D2-0A48-ADCF-4F985D04E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433530"/>
            <a:ext cx="4820134" cy="163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86A77-BC3F-4C48-90A3-5C66751B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" r="9907" b="-2"/>
          <a:stretch/>
        </p:blipFill>
        <p:spPr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7647E8-9952-824F-BC05-661DEB204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-4" b="-4"/>
          <a:stretch/>
        </p:blipFill>
        <p:spPr bwMode="auto"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D3B965-E1D1-0040-BB33-9A3F79C8B071}"/>
              </a:ext>
            </a:extLst>
          </p:cNvPr>
          <p:cNvSpPr txBox="1"/>
          <p:nvPr/>
        </p:nvSpPr>
        <p:spPr>
          <a:xfrm>
            <a:off x="6528928" y="4570759"/>
            <a:ext cx="561909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Sarah Hayes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hlinkClick r:id="rId5"/>
              </a:rPr>
              <a:t>Professor of Higher Education Policy 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>
                <a:hlinkClick r:id="rId6"/>
              </a:rPr>
              <a:t>s.hayes@aston.ac.uk</a:t>
            </a:r>
            <a:r>
              <a:rPr lang="en-US" sz="2800" dirty="0"/>
              <a:t>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42784BA-DC91-3D79-668C-6F268A60F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178" y="2264792"/>
            <a:ext cx="7828846" cy="1655762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ea typeface="Times New Roman" panose="02020603050405020304" pitchFamily="18" charset="0"/>
              </a:rPr>
              <a:t>Positionality in </a:t>
            </a:r>
            <a:r>
              <a:rPr lang="en-GB" sz="4000" b="1" dirty="0" err="1">
                <a:effectLst/>
                <a:ea typeface="Times New Roman" panose="02020603050405020304" pitchFamily="18" charset="0"/>
              </a:rPr>
              <a:t>postdigital</a:t>
            </a:r>
            <a:r>
              <a:rPr lang="en-GB" sz="4000" b="1" dirty="0">
                <a:effectLst/>
                <a:ea typeface="Times New Roman" panose="02020603050405020304" pitchFamily="18" charset="0"/>
              </a:rPr>
              <a:t> research: the power to effect change </a:t>
            </a:r>
            <a:endParaRPr lang="en-GB" sz="40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31050-5E30-DA97-59C1-7251F224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49" y="266698"/>
            <a:ext cx="8603071" cy="893029"/>
          </a:xfrm>
        </p:spPr>
        <p:txBody>
          <a:bodyPr anchor="t">
            <a:normAutofit/>
          </a:bodyPr>
          <a:lstStyle/>
          <a:p>
            <a:r>
              <a:rPr lang="en-US" dirty="0"/>
              <a:t>A dilemma - for discussion a bit later</a:t>
            </a:r>
          </a:p>
        </p:txBody>
      </p:sp>
      <p:pic>
        <p:nvPicPr>
          <p:cNvPr id="1026" name="Picture 2" descr="BBC Blogs - BBC Writersroom - The Capture Series 2">
            <a:extLst>
              <a:ext uri="{FF2B5EF4-FFF2-40B4-BE49-F238E27FC236}">
                <a16:creationId xmlns:a16="http://schemas.microsoft.com/office/drawing/2014/main" id="{3D07D709-4AD3-D3E9-2872-87AEE3B97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2151" b="-2"/>
          <a:stretch/>
        </p:blipFill>
        <p:spPr bwMode="auto">
          <a:xfrm>
            <a:off x="1" y="3749457"/>
            <a:ext cx="5341329" cy="310854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C0B3-23A1-D08C-6C8E-037D38ED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59" y="1125199"/>
            <a:ext cx="11581592" cy="15957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onducting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research’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opens up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endless range of diverse topics and possible methodological approaches….</a:t>
            </a: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Is this a strength? Or a possible barrier to social and political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CC0BA-F747-995E-EBCE-1409E219B37A}"/>
              </a:ext>
            </a:extLst>
          </p:cNvPr>
          <p:cNvSpPr txBox="1"/>
          <p:nvPr/>
        </p:nvSpPr>
        <p:spPr>
          <a:xfrm>
            <a:off x="5188417" y="2837330"/>
            <a:ext cx="68660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For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 could explore the controversial topic of ‘digital capture’ through a </a:t>
            </a:r>
            <a:r>
              <a:rPr lang="en-GB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lens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Conduct surveys or interviews, or develop a new form of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But what changes if I ‘capture’ </a:t>
            </a:r>
            <a:r>
              <a:rPr lang="en-GB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en-GB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method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as the way in which digital capture </a:t>
            </a:r>
            <a:r>
              <a:rPr lang="en-GB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researched?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123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63" y="1940981"/>
            <a:ext cx="8424863" cy="1143000"/>
          </a:xfrm>
        </p:spPr>
        <p:txBody>
          <a:bodyPr wrap="square" anchor="ctr">
            <a:normAutofit/>
          </a:bodyPr>
          <a:lstStyle/>
          <a:p>
            <a:r>
              <a:rPr lang="en-GB" b="1"/>
              <a:t> 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C4E3D79-6D5C-B456-7B65-5DE46B1518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2629017"/>
              </p:ext>
            </p:extLst>
          </p:nvPr>
        </p:nvGraphicFramePr>
        <p:xfrm>
          <a:off x="501805" y="2430966"/>
          <a:ext cx="11262732" cy="413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EEA380-F30C-71A2-CB1E-77B42E88C678}"/>
              </a:ext>
            </a:extLst>
          </p:cNvPr>
          <p:cNvSpPr txBox="1"/>
          <p:nvPr/>
        </p:nvSpPr>
        <p:spPr>
          <a:xfrm>
            <a:off x="203086" y="356778"/>
            <a:ext cx="9655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GB" sz="3200" b="1" dirty="0" err="1">
                <a:solidFill>
                  <a:srgbClr val="F4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messy, universal concept,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GB" sz="2400" b="1" dirty="0" err="1">
                <a:solidFill>
                  <a:srgbClr val="F4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en-GB" sz="2400" b="1" dirty="0">
                <a:solidFill>
                  <a:srgbClr val="F4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remains widely open to diverse, cultural interpretations of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to research, and how to research it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space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postdigital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dialogue’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Jandric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́, et. al, 2019) when: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967A186-857A-8403-86B1-E004A9F37F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61"/>
          <a:stretch/>
        </p:blipFill>
        <p:spPr>
          <a:xfrm>
            <a:off x="9964252" y="0"/>
            <a:ext cx="2227748" cy="232691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74633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C21E-0817-0845-BC71-30EAE8F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127" y="923924"/>
            <a:ext cx="8877748" cy="6433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D579-275A-AD4B-A5CB-1FB32B9B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8445"/>
            <a:ext cx="12192000" cy="1507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…the Covid-19 pandemic revealed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many examples of people’s diverse </a:t>
            </a:r>
            <a:r>
              <a:rPr lang="en-GB" sz="2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GB" sz="2400" b="1" dirty="0" err="1">
                <a:solidFill>
                  <a:srgbClr val="F4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en-GB" sz="2400" b="1" dirty="0">
                <a:solidFill>
                  <a:srgbClr val="F4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positionalities</a:t>
            </a:r>
            <a:r>
              <a:rPr lang="en-GB" sz="2400" dirty="0"/>
              <a:t> </a:t>
            </a:r>
          </a:p>
          <a:p>
            <a:r>
              <a:rPr lang="en-US" sz="2250" b="1" dirty="0"/>
              <a:t> </a:t>
            </a:r>
            <a:r>
              <a:rPr lang="en-US" sz="2400" dirty="0"/>
              <a:t>In this longitudinal research, </a:t>
            </a:r>
            <a:r>
              <a:rPr lang="en-US" sz="2400" dirty="0" err="1"/>
              <a:t>postdigital</a:t>
            </a:r>
            <a:r>
              <a:rPr lang="en-US" sz="2400" dirty="0"/>
              <a:t> testimonies from students, researchers and teachers around the globe were gathered and </a:t>
            </a:r>
            <a:r>
              <a:rPr lang="en-US" sz="2400" dirty="0" err="1"/>
              <a:t>analysed</a:t>
            </a:r>
            <a:r>
              <a:rPr lang="en-US" sz="2400" dirty="0"/>
              <a:t> (</a:t>
            </a:r>
            <a:r>
              <a:rPr lang="en-US" sz="2400" dirty="0" err="1"/>
              <a:t>Jandrić</a:t>
            </a:r>
            <a:r>
              <a:rPr lang="en-US" sz="2400" dirty="0"/>
              <a:t> et., al, 2020, 2021, 2022)</a:t>
            </a:r>
          </a:p>
          <a:p>
            <a:pPr marL="0" indent="0">
              <a:buNone/>
            </a:pPr>
            <a:endParaRPr lang="en-US" sz="225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B93881-F6AF-704C-8BDC-56C3CC6F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22702"/>
            <a:ext cx="2673590" cy="20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46AA1A-4329-1942-8BD3-FE864DB0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23032"/>
            <a:ext cx="2573009" cy="15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D862456-D84D-FE40-AE35-15F51341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75" y="1708071"/>
            <a:ext cx="2398623" cy="17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E2CDBF1-0D5B-E148-BEBC-42896327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09" y="1702650"/>
            <a:ext cx="1641911" cy="35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DD5F5DD-7B45-AC4D-A789-D5926685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24" y="3518328"/>
            <a:ext cx="2343979" cy="17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8576A07-0871-1C43-8BD3-38763F99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98" y="1722701"/>
            <a:ext cx="2455729" cy="1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F591381-1A0A-CC4A-B26A-8068FA0C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92" y="3502677"/>
            <a:ext cx="2451135" cy="17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401F2A-611C-B84E-B1B8-25C03AFD9446}"/>
              </a:ext>
            </a:extLst>
          </p:cNvPr>
          <p:cNvSpPr txBox="1"/>
          <p:nvPr/>
        </p:nvSpPr>
        <p:spPr>
          <a:xfrm>
            <a:off x="256477" y="5425832"/>
            <a:ext cx="11753385" cy="159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was </a:t>
            </a:r>
            <a:r>
              <a:rPr lang="en-US" sz="2200" u="sng" dirty="0"/>
              <a:t>one way </a:t>
            </a:r>
            <a:r>
              <a:rPr lang="en-US" sz="2200" dirty="0"/>
              <a:t>to explore </a:t>
            </a:r>
            <a:r>
              <a:rPr lang="en-GB" sz="2200" dirty="0">
                <a:cs typeface="Calibri" panose="020F0502020204030204" pitchFamily="34" charset="0"/>
              </a:rPr>
              <a:t>people’s  </a:t>
            </a:r>
            <a:r>
              <a:rPr lang="en-GB" sz="2200" b="1" dirty="0" err="1">
                <a:solidFill>
                  <a:srgbClr val="00B0F0"/>
                </a:solidFill>
                <a:cs typeface="Calibri" panose="020F0502020204030204" pitchFamily="34" charset="0"/>
              </a:rPr>
              <a:t>post</a:t>
            </a:r>
            <a:r>
              <a:rPr lang="en-GB" sz="2200" b="1" dirty="0" err="1">
                <a:solidFill>
                  <a:srgbClr val="F41796"/>
                </a:solidFill>
                <a:cs typeface="Calibri" panose="020F0502020204030204" pitchFamily="34" charset="0"/>
              </a:rPr>
              <a:t>digital</a:t>
            </a:r>
            <a:r>
              <a:rPr lang="en-GB" sz="2200" b="1" dirty="0">
                <a:solidFill>
                  <a:srgbClr val="F41796"/>
                </a:solidFill>
                <a:cs typeface="Calibri" panose="020F0502020204030204" pitchFamily="34" charset="0"/>
              </a:rPr>
              <a:t> </a:t>
            </a:r>
            <a:r>
              <a:rPr lang="en-GB" sz="2200" b="1" dirty="0">
                <a:cs typeface="Calibri" panose="020F0502020204030204" pitchFamily="34" charset="0"/>
              </a:rPr>
              <a:t>positionalities </a:t>
            </a:r>
            <a:r>
              <a:rPr lang="en-GB" sz="2200" dirty="0">
                <a:cs typeface="Calibri" panose="020F0502020204030204" pitchFamily="34" charset="0"/>
              </a:rPr>
              <a:t>both </a:t>
            </a:r>
            <a:r>
              <a:rPr lang="en-GB" sz="2200" i="1" dirty="0">
                <a:cs typeface="Calibri" panose="020F0502020204030204" pitchFamily="34" charset="0"/>
              </a:rPr>
              <a:t>textually </a:t>
            </a:r>
            <a:r>
              <a:rPr lang="en-GB" sz="2200" dirty="0">
                <a:cs typeface="Calibri" panose="020F0502020204030204" pitchFamily="34" charset="0"/>
              </a:rPr>
              <a:t>and </a:t>
            </a:r>
            <a:r>
              <a:rPr lang="en-GB" sz="2200" i="1" dirty="0">
                <a:cs typeface="Calibri" panose="020F0502020204030204" pitchFamily="34" charset="0"/>
              </a:rPr>
              <a:t>visually</a:t>
            </a:r>
            <a:endParaRPr lang="en-US" sz="2200" i="1" dirty="0"/>
          </a:p>
          <a:p>
            <a:endParaRPr lang="en-US" sz="1687" dirty="0"/>
          </a:p>
          <a:p>
            <a:r>
              <a:rPr lang="en-GB" dirty="0" err="1"/>
              <a:t>Jandrić</a:t>
            </a:r>
            <a:r>
              <a:rPr lang="en-GB" dirty="0"/>
              <a:t>, P., Bozkurt, A., McKee, M., Hayes, S. (2021). Teaching in the Age of Covid-19 - A Longitudinal Study. </a:t>
            </a:r>
            <a:r>
              <a:rPr lang="en-GB" i="1" dirty="0" err="1"/>
              <a:t>Postdigital</a:t>
            </a:r>
            <a:r>
              <a:rPr lang="en-GB" i="1" dirty="0"/>
              <a:t> Science and Education</a:t>
            </a:r>
            <a:r>
              <a:rPr lang="en-GB" dirty="0"/>
              <a:t>. </a:t>
            </a:r>
            <a:r>
              <a:rPr lang="en-GB" dirty="0">
                <a:hlinkClick r:id="rId9"/>
              </a:rPr>
              <a:t>https://doi.org/10.1007/s42438-021-00252-6</a:t>
            </a:r>
            <a:r>
              <a:rPr lang="en-GB" dirty="0"/>
              <a:t>.  </a:t>
            </a:r>
          </a:p>
          <a:p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00019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362979-2CBC-8248-833D-6AC359431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268" y="234176"/>
            <a:ext cx="7956065" cy="64454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 dirty="0" err="1"/>
              <a:t>Postdigital</a:t>
            </a:r>
            <a:r>
              <a:rPr lang="en-GB" sz="3200" b="1" dirty="0"/>
              <a:t> positionality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My 2021 book, w</a:t>
            </a:r>
            <a:r>
              <a:rPr lang="en-US" sz="2400" dirty="0" err="1"/>
              <a:t>ritten</a:t>
            </a:r>
            <a:r>
              <a:rPr lang="en-US" sz="2400" dirty="0"/>
              <a:t> during the pandemic, explored new debates</a:t>
            </a:r>
            <a:r>
              <a:rPr lang="en-GB" sz="2400" dirty="0"/>
              <a:t> on </a:t>
            </a:r>
            <a:r>
              <a:rPr lang="en-GB" sz="2400" b="1" dirty="0"/>
              <a:t>positionality </a:t>
            </a:r>
            <a:r>
              <a:rPr lang="en-GB" sz="2400" dirty="0"/>
              <a:t>in our </a:t>
            </a:r>
            <a:r>
              <a:rPr lang="en-GB" sz="2400" b="1" dirty="0" err="1"/>
              <a:t>postdigital</a:t>
            </a:r>
            <a:r>
              <a:rPr lang="en-GB" sz="2400" b="1" dirty="0"/>
              <a:t> contexts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400" b="1" dirty="0"/>
              <a:t>Asked who/what is able to access, or contribute to what? </a:t>
            </a:r>
            <a:r>
              <a:rPr lang="en-GB" sz="2400" dirty="0"/>
              <a:t>e.g. digital poverty, systems, viruses, data, IoT, health apps, metrics, surveillance tools, algorithms, bioinformation…) now </a:t>
            </a:r>
            <a:r>
              <a:rPr lang="en-GB" sz="2400" b="1" dirty="0"/>
              <a:t>intersect with former notions of human ‘identity’ </a:t>
            </a:r>
            <a:r>
              <a:rPr lang="en-GB" sz="2400" dirty="0"/>
              <a:t>(race, gender,  status…)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Considered new forms of bias that exclude people, reduce personal agency in unseen ways, across different cultures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Yet, policies for inclusivity in education still sit separately from policies concerning technology and data…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C4E5708-5AF5-C1B5-94A0-67B6B551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41"/>
          <a:stretch/>
        </p:blipFill>
        <p:spPr>
          <a:xfrm>
            <a:off x="8567810" y="1231538"/>
            <a:ext cx="2984635" cy="439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EFD5B-5971-F0D4-72F9-4994567A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" y="74613"/>
            <a:ext cx="10515600" cy="928998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ea typeface="Times New Roman" panose="02020603050405020304" pitchFamily="18" charset="0"/>
              </a:rPr>
              <a:t>Positionality in </a:t>
            </a:r>
            <a:r>
              <a:rPr lang="en-GB" b="1" dirty="0" err="1">
                <a:effectLst/>
                <a:ea typeface="Times New Roman" panose="02020603050405020304" pitchFamily="18" charset="0"/>
              </a:rPr>
              <a:t>postdigital</a:t>
            </a:r>
            <a:r>
              <a:rPr lang="en-GB" b="1" dirty="0">
                <a:effectLst/>
                <a:ea typeface="Times New Roman" panose="02020603050405020304" pitchFamily="18" charset="0"/>
              </a:rPr>
              <a:t>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FFB-CF19-8599-5CE9-B1281F2C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3" y="1003611"/>
            <a:ext cx="9718713" cy="238008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ostdigital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positionality: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critically reflexive stance by each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engage with our own identity, values and potential bias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conduct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a neoliberal, data-driven, digitally unequal society, where wars and culture wars rage</a:t>
            </a:r>
          </a:p>
          <a:p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Seeking to understand the positionalities/contexts of those we research </a:t>
            </a:r>
          </a:p>
          <a:p>
            <a:endParaRPr lang="en-US" sz="1100" dirty="0"/>
          </a:p>
        </p:txBody>
      </p:sp>
      <p:pic>
        <p:nvPicPr>
          <p:cNvPr id="4098" name="Picture 2" descr="The Digital Divide: Lived experience of ethnic minority and marginalised  communities in York | Digital Creativity Labs">
            <a:extLst>
              <a:ext uri="{FF2B5EF4-FFF2-40B4-BE49-F238E27FC236}">
                <a16:creationId xmlns:a16="http://schemas.microsoft.com/office/drawing/2014/main" id="{CC7AB243-DA5E-4D77-97B3-97BF58602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23560" b="1"/>
          <a:stretch/>
        </p:blipFill>
        <p:spPr bwMode="auto">
          <a:xfrm>
            <a:off x="9464167" y="30792"/>
            <a:ext cx="2700465" cy="215186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E7016-9858-344F-D1AA-D59807BC7162}"/>
              </a:ext>
            </a:extLst>
          </p:cNvPr>
          <p:cNvSpPr txBox="1"/>
          <p:nvPr/>
        </p:nvSpPr>
        <p:spPr>
          <a:xfrm>
            <a:off x="149400" y="3105686"/>
            <a:ext cx="119348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Questions of ‘</a:t>
            </a:r>
            <a:r>
              <a:rPr lang="en-GB" sz="2400" b="1" dirty="0"/>
              <a:t>d</a:t>
            </a:r>
            <a:r>
              <a:rPr lang="en-GB" sz="2400" b="1" i="0" u="none" strike="noStrike" dirty="0">
                <a:effectLst/>
              </a:rPr>
              <a:t>igital poverty’ </a:t>
            </a:r>
            <a:r>
              <a:rPr lang="en-GB" sz="2400" dirty="0"/>
              <a:t>often address mainly </a:t>
            </a:r>
            <a:r>
              <a:rPr lang="en-GB" sz="2400" b="0" i="0" u="none" strike="noStrike" dirty="0">
                <a:effectLst/>
              </a:rPr>
              <a:t>access to devices and </a:t>
            </a:r>
            <a:r>
              <a:rPr lang="en-GB" sz="2400" b="0" i="0" u="none" strike="noStrike" dirty="0" err="1">
                <a:effectLst/>
              </a:rPr>
              <a:t>wifi</a:t>
            </a:r>
            <a:endParaRPr lang="en-GB" sz="2400" b="0" i="0" u="none" strike="noStrike" dirty="0">
              <a:effectLst/>
            </a:endParaRPr>
          </a:p>
          <a:p>
            <a:r>
              <a:rPr lang="en-GB" sz="2400" dirty="0"/>
              <a:t>Questions of ‘</a:t>
            </a:r>
            <a:r>
              <a:rPr lang="en-GB" sz="2400" b="1" dirty="0" err="1"/>
              <a:t>postd</a:t>
            </a:r>
            <a:r>
              <a:rPr lang="en-GB" sz="2400" b="1" i="0" u="none" strike="noStrike" dirty="0" err="1">
                <a:effectLst/>
              </a:rPr>
              <a:t>igital</a:t>
            </a:r>
            <a:r>
              <a:rPr lang="en-GB" sz="2400" b="1" i="0" u="none" strike="noStrike" dirty="0">
                <a:effectLst/>
              </a:rPr>
              <a:t> poverty’ </a:t>
            </a:r>
            <a:r>
              <a:rPr lang="en-GB" sz="2400" dirty="0"/>
              <a:t>ask </a:t>
            </a:r>
            <a:r>
              <a:rPr lang="en-GB" sz="2400" b="1" i="0" u="none" strike="noStrike" dirty="0">
                <a:effectLst/>
              </a:rPr>
              <a:t>what else </a:t>
            </a:r>
            <a:r>
              <a:rPr lang="en-GB" sz="2400" i="0" u="none" strike="noStrike" dirty="0">
                <a:effectLst/>
              </a:rPr>
              <a:t>intersects with </a:t>
            </a:r>
            <a:r>
              <a:rPr lang="en-GB" sz="2400" b="1" dirty="0"/>
              <a:t>d</a:t>
            </a:r>
            <a:r>
              <a:rPr lang="en-GB" sz="2400" b="1" i="0" u="none" strike="noStrike" dirty="0">
                <a:effectLst/>
              </a:rPr>
              <a:t>igital poverty </a:t>
            </a:r>
            <a:r>
              <a:rPr lang="en-GB" sz="2400" i="0" u="none" strike="noStrike" dirty="0">
                <a:effectLst/>
              </a:rPr>
              <a:t>for people?</a:t>
            </a:r>
          </a:p>
          <a:p>
            <a:pPr marL="0" indent="0">
              <a:buNone/>
            </a:pPr>
            <a:endParaRPr lang="en-GB" sz="2000" b="0" i="0" u="none" strike="noStrike" dirty="0">
              <a:effectLst/>
            </a:endParaRPr>
          </a:p>
          <a:p>
            <a:pPr marL="0" indent="0">
              <a:buNone/>
            </a:pPr>
            <a:r>
              <a:rPr lang="en-GB" sz="2000" b="0" i="0" u="none" strike="noStrike" dirty="0">
                <a:effectLst/>
              </a:rPr>
              <a:t>In </a:t>
            </a:r>
            <a:r>
              <a:rPr lang="en-GB" sz="2000" b="0" i="0" u="none" strike="noStrike" dirty="0">
                <a:effectLst/>
                <a:hlinkClick r:id="rId3"/>
              </a:rPr>
              <a:t>Decolonising EdTech </a:t>
            </a:r>
            <a:r>
              <a:rPr lang="en-GB" sz="2000" b="0" i="0" u="none" strike="noStrike" dirty="0">
                <a:effectLst/>
              </a:rPr>
              <a:t>Traxler </a:t>
            </a:r>
            <a:r>
              <a:rPr lang="en-GB" sz="2000" dirty="0"/>
              <a:t>ask</a:t>
            </a:r>
            <a:r>
              <a:rPr lang="en-GB" sz="2000" b="0" i="0" u="none" strike="noStrike" dirty="0">
                <a:effectLst/>
              </a:rPr>
              <a:t>s </a:t>
            </a:r>
            <a:r>
              <a:rPr lang="en-GB" sz="2000" dirty="0"/>
              <a:t>how might</a:t>
            </a:r>
            <a:r>
              <a:rPr lang="en-GB" sz="2000" b="0" i="0" u="none" strike="noStrike" dirty="0">
                <a:effectLst/>
              </a:rPr>
              <a:t> </a:t>
            </a:r>
            <a:r>
              <a:rPr lang="en-GB" sz="2000" b="0" i="1" u="none" strike="noStrike" dirty="0">
                <a:effectLst/>
              </a:rPr>
              <a:t>‘students from Chinese, Roma, Welsh, Punjabi, Russian, Urdu, Kikuyu, or Cree cultures feel disadvantaged using standard western educational technologies?’ </a:t>
            </a:r>
            <a:r>
              <a:rPr lang="en-GB" sz="2000" b="0" i="0" u="none" strike="noStrike" dirty="0">
                <a:effectLst/>
              </a:rPr>
              <a:t> (Traxler, 2022)</a:t>
            </a:r>
          </a:p>
          <a:p>
            <a:endParaRPr lang="en-GB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esearch methods </a:t>
            </a:r>
            <a:r>
              <a:rPr lang="en-GB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often arrive from a mainly Westernised approach, and funding model</a:t>
            </a:r>
          </a:p>
          <a:p>
            <a:r>
              <a:rPr lang="en-GB" sz="2400" b="1" i="0" u="none" strike="noStrike" dirty="0" err="1">
                <a:effectLst/>
                <a:cs typeface="Calibri" panose="020F0502020204030204" pitchFamily="34" charset="0"/>
              </a:rPr>
              <a:t>Postdigital</a:t>
            </a:r>
            <a:r>
              <a:rPr lang="en-GB" sz="2400" b="1" i="0" u="none" strike="noStrike" dirty="0">
                <a:effectLst/>
                <a:cs typeface="Calibri" panose="020F0502020204030204" pitchFamily="34" charset="0"/>
              </a:rPr>
              <a:t> research methods </a:t>
            </a:r>
            <a:r>
              <a:rPr lang="en-GB" sz="2400" b="1" dirty="0">
                <a:cs typeface="Calibri" panose="020F0502020204030204" pitchFamily="34" charset="0"/>
              </a:rPr>
              <a:t>draw on a heritage</a:t>
            </a:r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Jandric</a:t>
            </a:r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́, </a:t>
            </a:r>
            <a:r>
              <a:rPr lang="en-GB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MacKenzie</a:t>
            </a:r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&amp; Knox, 2022)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ncluding an 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emergence from the arts, humanities and creative subjects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currently under attack (Hall, 2022) </a:t>
            </a:r>
          </a:p>
        </p:txBody>
      </p:sp>
    </p:spTree>
    <p:extLst>
      <p:ext uri="{BB962C8B-B14F-4D97-AF65-F5344CB8AC3E}">
        <p14:creationId xmlns:p14="http://schemas.microsoft.com/office/powerpoint/2010/main" val="26441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5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ennedy: Let your kids burn their homework | Chattanooga Times Free Press">
            <a:extLst>
              <a:ext uri="{FF2B5EF4-FFF2-40B4-BE49-F238E27FC236}">
                <a16:creationId xmlns:a16="http://schemas.microsoft.com/office/drawing/2014/main" id="{92B42375-EFB1-0A47-9351-46572037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6" r="-1" b="34984"/>
          <a:stretch/>
        </p:blipFill>
        <p:spPr bwMode="auto">
          <a:xfrm>
            <a:off x="7694341" y="33451"/>
            <a:ext cx="4497672" cy="207068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rning Computer Keyboard Stock Photo, Picture And Royalty Free Image.  Image 15746035.">
            <a:extLst>
              <a:ext uri="{FF2B5EF4-FFF2-40B4-BE49-F238E27FC236}">
                <a16:creationId xmlns:a16="http://schemas.microsoft.com/office/drawing/2014/main" id="{EB849496-D698-5A3C-F8F5-59AD63C70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1" b="18595"/>
          <a:stretch/>
        </p:blipFill>
        <p:spPr bwMode="auto">
          <a:xfrm>
            <a:off x="7505488" y="4672361"/>
            <a:ext cx="4674688" cy="21521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74" name="Freeform: Shape 205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5" name="Freeform: Shape 206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2743A-8BA8-4A00-F9F5-53244BB1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285431"/>
            <a:ext cx="7352651" cy="169099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Do we need a </a:t>
            </a:r>
            <a:r>
              <a:rPr lang="en-GB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research manifesto….</a:t>
            </a:r>
            <a:r>
              <a:rPr lang="en-GB" sz="3200" dirty="0">
                <a:effectLst/>
                <a:latin typeface="+mn-lt"/>
              </a:rPr>
              <a:t> if only to burn it?</a:t>
            </a:r>
            <a:br>
              <a:rPr lang="en-GB" sz="2800" dirty="0">
                <a:effectLst/>
                <a:latin typeface="+mn-lt"/>
              </a:rPr>
            </a:br>
            <a:r>
              <a:rPr lang="en-GB" sz="2800" dirty="0">
                <a:effectLst/>
                <a:latin typeface="+mn-lt"/>
              </a:rPr>
              <a:t> - </a:t>
            </a:r>
            <a:r>
              <a:rPr lang="en-GB" sz="3200" b="1" dirty="0">
                <a:effectLst/>
                <a:latin typeface="+mn-lt"/>
              </a:rPr>
              <a:t>Returning to the dilemma </a:t>
            </a:r>
            <a:endParaRPr lang="en-US" sz="3200" b="1" dirty="0">
              <a:latin typeface="+mn-lt"/>
            </a:endParaRPr>
          </a:p>
        </p:txBody>
      </p:sp>
      <p:sp>
        <p:nvSpPr>
          <p:cNvPr id="2076" name="Rectangle 206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77" name="Rectangle 206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8" name="Rectangle 206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B23C-B18A-8C48-F5A9-7EFE8667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253193"/>
            <a:ext cx="11612416" cy="26743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alibri" panose="020F0502020204030204" pitchFamily="34" charset="0"/>
              </a:rPr>
              <a:t>As fast as we develop </a:t>
            </a:r>
            <a:r>
              <a:rPr lang="en-US" dirty="0" err="1">
                <a:cs typeface="Calibri" panose="020F0502020204030204" pitchFamily="34" charset="0"/>
              </a:rPr>
              <a:t>postdigital</a:t>
            </a:r>
            <a:r>
              <a:rPr lang="en-US" dirty="0">
                <a:cs typeface="Calibri" panose="020F0502020204030204" pitchFamily="34" charset="0"/>
              </a:rPr>
              <a:t> research methods, how to avoid traditions of locking these down as </a:t>
            </a:r>
            <a:r>
              <a:rPr lang="en-US" b="1" u="sng" dirty="0">
                <a:cs typeface="Calibri" panose="020F0502020204030204" pitchFamily="34" charset="0"/>
              </a:rPr>
              <a:t>the only acceptable way</a:t>
            </a:r>
            <a:r>
              <a:rPr lang="en-US" dirty="0">
                <a:cs typeface="Calibri" panose="020F0502020204030204" pitchFamily="34" charset="0"/>
              </a:rPr>
              <a:t>? </a:t>
            </a:r>
          </a:p>
          <a:p>
            <a:r>
              <a:rPr lang="en-US" dirty="0">
                <a:cs typeface="Calibri" panose="020F0502020204030204" pitchFamily="34" charset="0"/>
              </a:rPr>
              <a:t>What do </a:t>
            </a:r>
            <a:r>
              <a:rPr lang="en-US" dirty="0" err="1">
                <a:cs typeface="Calibri" panose="020F0502020204030204" pitchFamily="34" charset="0"/>
              </a:rPr>
              <a:t>postdigital</a:t>
            </a:r>
            <a:r>
              <a:rPr lang="en-US" dirty="0">
                <a:cs typeface="Calibri" panose="020F0502020204030204" pitchFamily="34" charset="0"/>
              </a:rPr>
              <a:t> ethics look like?</a:t>
            </a:r>
          </a:p>
          <a:p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What are the 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features of a positional,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postdigital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research stance? </a:t>
            </a:r>
          </a:p>
          <a:p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ledging as a researcher to continually interrogate what is assumed about digital life, positionality and the humanities?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2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AAEE-AA93-4B93-ED3B-B9FAD1F4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1" y="1055461"/>
            <a:ext cx="12080489" cy="46110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paradox for discussion: </a:t>
            </a:r>
            <a:r>
              <a:rPr lang="en-US" sz="3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develop stringent research methods, </a:t>
            </a:r>
            <a:r>
              <a:rPr lang="en-US" sz="3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3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</a:t>
            </a:r>
            <a:r>
              <a:rPr lang="en-GB" sz="3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the messy, open and inclusive idea of </a:t>
            </a:r>
            <a:r>
              <a:rPr lang="en-GB" sz="3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3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preserved?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2591-B592-81C2-E9EA-EB5EE265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08" y="1977673"/>
            <a:ext cx="5999357" cy="403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3076" name="TextBox 3">
            <a:extLst>
              <a:ext uri="{FF2B5EF4-FFF2-40B4-BE49-F238E27FC236}">
                <a16:creationId xmlns:a16="http://schemas.microsoft.com/office/drawing/2014/main" id="{5A8ED284-0A5D-C413-52F7-8464B1DDD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165041"/>
              </p:ext>
            </p:extLst>
          </p:nvPr>
        </p:nvGraphicFramePr>
        <p:xfrm>
          <a:off x="617035" y="1357313"/>
          <a:ext cx="7726865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8F4C63F-3332-46B6-D318-FF73C61D9FD3}"/>
              </a:ext>
            </a:extLst>
          </p:cNvPr>
          <p:cNvSpPr/>
          <p:nvPr/>
        </p:nvSpPr>
        <p:spPr>
          <a:xfrm>
            <a:off x="9104631" y="5534382"/>
            <a:ext cx="851890" cy="8518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350C4-45B5-1DC0-A263-6CBF510CDB22}"/>
              </a:ext>
            </a:extLst>
          </p:cNvPr>
          <p:cNvSpPr txBox="1"/>
          <p:nvPr/>
        </p:nvSpPr>
        <p:spPr>
          <a:xfrm>
            <a:off x="8575286" y="4077948"/>
            <a:ext cx="367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/>
              <a:t>Thanks for listening – all comments, questions - and solutions welcomed </a:t>
            </a:r>
            <a:r>
              <a:rPr lang="en-GB" sz="3200" kern="1200" dirty="0">
                <a:sym typeface="Wingdings" panose="05000000000000000000" pitchFamily="2" charset="2"/>
              </a:rPr>
              <a:t></a:t>
            </a:r>
            <a:endParaRPr lang="en-US" sz="3200" kern="1200" dirty="0"/>
          </a:p>
        </p:txBody>
      </p:sp>
      <p:pic>
        <p:nvPicPr>
          <p:cNvPr id="14" name="Picture 2" descr="IT Security &amp; Cybersecurity Awareness Training Archives | RSI Security">
            <a:extLst>
              <a:ext uri="{FF2B5EF4-FFF2-40B4-BE49-F238E27FC236}">
                <a16:creationId xmlns:a16="http://schemas.microsoft.com/office/drawing/2014/main" id="{21E345DF-428D-8E66-4B78-EAC7A8C2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31" y="1605058"/>
            <a:ext cx="2786693" cy="18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1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C3B6-9781-E689-3E20-40F42A10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5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4FBB-5430-2847-B407-1F88D72F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6600"/>
            <a:ext cx="113538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Hall, G. (2022). Defund culture. </a:t>
            </a:r>
            <a:r>
              <a:rPr lang="en-GB" sz="31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Radical Philosophy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1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(12), 62-68.</a:t>
            </a:r>
            <a:endParaRPr lang="en-GB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Hayes, S. (2021). </a:t>
            </a:r>
            <a:r>
              <a:rPr lang="en-GB" sz="31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3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Positionality: developing powerful inclusive narratives for learning, teaching, research and policy in Higher Education. </a:t>
            </a:r>
            <a:r>
              <a:rPr lang="en-GB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Leiden: Brill</a:t>
            </a:r>
            <a:r>
              <a:rPr lang="en-GB" sz="3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100" dirty="0" err="1">
                <a:effectLst/>
                <a:ea typeface="Times New Roman" panose="02020603050405020304" pitchFamily="18" charset="0"/>
              </a:rPr>
              <a:t>Jandric</a:t>
            </a:r>
            <a:r>
              <a:rPr lang="en-GB" sz="3100" dirty="0">
                <a:effectLst/>
                <a:ea typeface="Times New Roman" panose="02020603050405020304" pitchFamily="18" charset="0"/>
              </a:rPr>
              <a:t>́, P, </a:t>
            </a:r>
            <a:r>
              <a:rPr lang="en-GB" sz="3100" dirty="0" err="1">
                <a:effectLst/>
                <a:ea typeface="Times New Roman" panose="02020603050405020304" pitchFamily="18" charset="0"/>
              </a:rPr>
              <a:t>MacKenzie</a:t>
            </a:r>
            <a:r>
              <a:rPr lang="en-GB" sz="3100" dirty="0">
                <a:effectLst/>
                <a:ea typeface="Times New Roman" panose="02020603050405020304" pitchFamily="18" charset="0"/>
              </a:rPr>
              <a:t>, and Knox, J. A. (2022). </a:t>
            </a:r>
            <a:r>
              <a:rPr lang="en-GB" sz="3100" dirty="0" err="1">
                <a:effectLst/>
                <a:ea typeface="Times New Roman" panose="02020603050405020304" pitchFamily="18" charset="0"/>
              </a:rPr>
              <a:t>Postdigital</a:t>
            </a:r>
            <a:r>
              <a:rPr lang="en-GB" sz="3100" dirty="0">
                <a:effectLst/>
                <a:ea typeface="Times New Roman" panose="02020603050405020304" pitchFamily="18" charset="0"/>
              </a:rPr>
              <a:t> Research: Genealogies, Challenges, and Future Perspectives. </a:t>
            </a:r>
            <a:r>
              <a:rPr lang="en-GB" sz="3100" i="1" dirty="0" err="1">
                <a:effectLst/>
                <a:ea typeface="Times New Roman" panose="02020603050405020304" pitchFamily="18" charset="0"/>
              </a:rPr>
              <a:t>Postdigital</a:t>
            </a:r>
            <a:r>
              <a:rPr lang="en-GB" sz="3100" i="1" dirty="0">
                <a:effectLst/>
                <a:ea typeface="Times New Roman" panose="02020603050405020304" pitchFamily="18" charset="0"/>
              </a:rPr>
              <a:t> Science and Education. </a:t>
            </a:r>
            <a:r>
              <a:rPr lang="en-GB" sz="31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https://doi.org/10.1007/s42438-022-00306-3</a:t>
            </a:r>
            <a:r>
              <a:rPr lang="en-GB" sz="3100" dirty="0">
                <a:effectLst/>
                <a:ea typeface="Times New Roman" panose="02020603050405020304" pitchFamily="18" charset="0"/>
              </a:rPr>
              <a:t>  </a:t>
            </a:r>
          </a:p>
          <a:p>
            <a:r>
              <a:rPr lang="en-GB" sz="31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Jandrić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P., </a:t>
            </a:r>
            <a:r>
              <a:rPr lang="en-GB" sz="31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Ryberg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T., Knox, J., </a:t>
            </a:r>
            <a:r>
              <a:rPr lang="en-GB" sz="31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Lacković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N., Hayes, S., </a:t>
            </a:r>
            <a:r>
              <a:rPr lang="en-GB" sz="31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Suoranta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J., 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Smith, M., </a:t>
            </a:r>
            <a:r>
              <a:rPr lang="en-GB" sz="31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Steketee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A., Peters, M., McLaren, P., Ford, D. R., Asher, G., McGregor, C., Stewart, G., Williamson, B. &amp; Gibbons, A. 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(2019). </a:t>
            </a:r>
            <a:r>
              <a:rPr lang="en-GB" sz="3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Postdigital</a:t>
            </a:r>
            <a:r>
              <a:rPr lang="en-GB" sz="3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Dialogue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 </a:t>
            </a:r>
            <a:r>
              <a:rPr lang="en-GB" sz="31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Postdigital</a:t>
            </a:r>
            <a:r>
              <a:rPr lang="en-GB" sz="31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Science and Education</a:t>
            </a:r>
            <a:r>
              <a:rPr lang="en-GB" sz="31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1-27. </a:t>
            </a:r>
            <a:r>
              <a:rPr lang="en-GB" sz="31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https://doi.org/10.1007/s42438-018-0011-x</a:t>
            </a:r>
            <a:r>
              <a:rPr lang="en-GB" sz="31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31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Macgilchrist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F. (2021). Theories of </a:t>
            </a:r>
            <a:r>
              <a:rPr lang="en-GB" sz="31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Postdigital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Heterogeneity: Implications for Research on Education and Datafication. </a:t>
            </a:r>
            <a:r>
              <a:rPr lang="en-GB" sz="3100" i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Postdigital</a:t>
            </a:r>
            <a:r>
              <a:rPr lang="en-GB" sz="310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Science Education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lang="en-GB" sz="31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660–667. </a:t>
            </a:r>
            <a:r>
              <a:rPr lang="en-GB" sz="31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https://doi.org/10.1007/s42438-021-00232-w</a:t>
            </a:r>
            <a:r>
              <a:rPr lang="en-GB" sz="3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8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1063</Words>
  <Application>Microsoft Macintosh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</vt:lpstr>
      <vt:lpstr>A dilemma - for discussion a bit later</vt:lpstr>
      <vt:lpstr> </vt:lpstr>
      <vt:lpstr>  </vt:lpstr>
      <vt:lpstr>PowerPoint Presentation</vt:lpstr>
      <vt:lpstr>Positionality in postdigital research</vt:lpstr>
      <vt:lpstr>Do we need a postdigital research manifesto…. if only to burn it?  - Returning to the dilemma </vt:lpstr>
      <vt:lpstr>A paradox for discussion: How do we develop stringent research methods, but ensure the power of the messy, open and inclusive idea of postdigital is preserved?  </vt:lpstr>
      <vt:lpstr>References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Sarah (Prof)</dc:creator>
  <cp:lastModifiedBy>Hayes, Sarah (Prof)</cp:lastModifiedBy>
  <cp:revision>25</cp:revision>
  <dcterms:created xsi:type="dcterms:W3CDTF">2022-10-25T10:55:31Z</dcterms:created>
  <dcterms:modified xsi:type="dcterms:W3CDTF">2022-10-26T08:41:39Z</dcterms:modified>
</cp:coreProperties>
</file>