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0" r:id="rId3"/>
    <p:sldId id="266" r:id="rId4"/>
    <p:sldId id="257" r:id="rId5"/>
    <p:sldId id="258" r:id="rId6"/>
    <p:sldId id="275" r:id="rId7"/>
    <p:sldId id="259" r:id="rId8"/>
    <p:sldId id="261" r:id="rId9"/>
    <p:sldId id="263" r:id="rId10"/>
    <p:sldId id="262" r:id="rId11"/>
    <p:sldId id="273" r:id="rId12"/>
    <p:sldId id="274" r:id="rId13"/>
    <p:sldId id="264" r:id="rId14"/>
    <p:sldId id="265" r:id="rId15"/>
    <p:sldId id="27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90" autoAdjust="0"/>
  </p:normalViewPr>
  <p:slideViewPr>
    <p:cSldViewPr snapToGrid="0">
      <p:cViewPr varScale="1">
        <p:scale>
          <a:sx n="77" d="100"/>
          <a:sy n="77" d="100"/>
        </p:scale>
        <p:origin x="9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740FAEAB-E71F-4175-8BD8-91BC77ADF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DEA0AFC-42AF-490C-BAF9-E73996EBA5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8462E-AE30-4C1F-8725-C336A246C69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7F121F2-767A-4FE9-9320-2B486B518D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3D30757-61F3-479C-85CD-2AA80FB615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3CA6F-9677-4B98-9CEC-E42214CF68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530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FF3CC-8A94-45B1-9605-DB729DB1B196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AA8A4-C634-4A4D-A624-585ED57772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059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AA8A4-C634-4A4D-A624-585ED57772A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231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Maslačak se sastoji od 17 dijelova.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AA8A4-C634-4A4D-A624-585ED57772A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978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Tratinčica se sastoji od 27 dijelova.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AA8A4-C634-4A4D-A624-585ED57772A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94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/>
          <a:stretch/>
        </p:blipFill>
        <p:spPr bwMode="auto">
          <a:xfrm>
            <a:off x="-3061" y="-4764"/>
            <a:ext cx="12192000" cy="68532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10217264" y="0"/>
            <a:ext cx="2247901" cy="6858001"/>
            <a:chOff x="57150" y="0"/>
            <a:chExt cx="2247901" cy="6858001"/>
          </a:xfr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00"/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 userDrawn="1"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 userDrawn="1"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 b="1"/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3341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  <p:grpSp>
        <p:nvGrpSpPr>
          <p:cNvPr id="67" name="Group 10">
            <a:extLst>
              <a:ext uri="{FF2B5EF4-FFF2-40B4-BE49-F238E27FC236}">
                <a16:creationId xmlns:a16="http://schemas.microsoft.com/office/drawing/2014/main" id="{14FD13A2-CA02-4121-8DCA-AF7339C4500C}"/>
              </a:ext>
            </a:extLst>
          </p:cNvPr>
          <p:cNvGrpSpPr/>
          <p:nvPr userDrawn="1"/>
        </p:nvGrpSpPr>
        <p:grpSpPr>
          <a:xfrm>
            <a:off x="-14289" y="-9526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00"/>
              </a:gs>
            </a:gsLst>
            <a:lin ang="5400000" scaled="0"/>
            <a:tileRect/>
          </a:gradFill>
        </p:grpSpPr>
        <p:sp>
          <p:nvSpPr>
            <p:cNvPr id="68" name="Rectangle 5">
              <a:extLst>
                <a:ext uri="{FF2B5EF4-FFF2-40B4-BE49-F238E27FC236}">
                  <a16:creationId xmlns:a16="http://schemas.microsoft.com/office/drawing/2014/main" id="{7644CF1F-396E-438D-8C72-D4371E924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ADA1867-BECD-4765-88AA-699EE2216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23D6081-7300-41D0-A75C-27FECE41B6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EC131BD1-BE5E-4BE2-A7B7-2D2B33CD7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206C2147-AD48-40D3-9118-42AD60316F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A6DAB4D-1FBF-478A-BBAB-6A7B3420E3B0}"/>
                </a:ext>
              </a:extLst>
            </p:cNvPr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37675E9B-86F0-4C87-84EB-69FAD12DBBE2}"/>
                </a:ext>
              </a:extLst>
            </p:cNvPr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996E8299-2074-4A59-8472-C1B9129DA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C3868662-2E6E-4367-A055-280E978E6511}"/>
                </a:ext>
              </a:extLst>
            </p:cNvPr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36CB706D-F3F3-4E24-9269-32B6C8F90786}"/>
                </a:ext>
              </a:extLst>
            </p:cNvPr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F36D8406-5B8E-4633-A578-C915153DDE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D67547F-73C8-4A2D-AB9F-63BE6957A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C2E8F911-460B-4974-9D5A-EC2122571D90}"/>
                </a:ext>
              </a:extLst>
            </p:cNvPr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328EDBA3-237D-4B41-980C-CD78DF4F71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BEC6E57E-7085-4B4F-8A75-63F0B1DD2E39}"/>
                </a:ext>
              </a:extLst>
            </p:cNvPr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E94BEFEB-36F7-43DF-BB35-5EFC2AD01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2B56877D-1A1A-468E-834C-3EE552D8D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732A768E-48B4-4F1B-8DBD-9F2BEE25FE1E}"/>
                </a:ext>
              </a:extLst>
            </p:cNvPr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3DA15A71-D0B5-4A2C-8612-78767FB86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05A21D37-B47B-4412-B654-9815A6AC6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60CC4755-BD5A-477D-A1F4-BE4AA89C7C04}"/>
                </a:ext>
              </a:extLst>
            </p:cNvPr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9E6B8453-6B09-4DD0-80BE-FCD9B7214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BA87FF0-3903-4D7D-9CD0-156A0E499B1A}"/>
                </a:ext>
              </a:extLst>
            </p:cNvPr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1D4DFC0B-6879-472F-B3C2-89F158542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59DB8551-5BFD-4025-B715-B0D06AF9C99A}"/>
                </a:ext>
              </a:extLst>
            </p:cNvPr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A05A5A7F-3273-499A-A820-90EBCE89C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18F30461-C5A7-4AF0-80B8-FC0475BEED4D}"/>
                </a:ext>
              </a:extLst>
            </p:cNvPr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00C2BF0E-144E-4D7E-B4BE-ABBED41945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Rectangle 33">
              <a:extLst>
                <a:ext uri="{FF2B5EF4-FFF2-40B4-BE49-F238E27FC236}">
                  <a16:creationId xmlns:a16="http://schemas.microsoft.com/office/drawing/2014/main" id="{E326C046-9C26-4DB6-A943-C1EE2181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E5B6F1D-A89A-4DBE-982E-A077E0066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F0D676C7-BE15-4949-A3CF-6B7CA4EBAF93}"/>
                </a:ext>
              </a:extLst>
            </p:cNvPr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5A4A558A-53EA-4F83-9070-C963F70FF2A1}"/>
                </a:ext>
              </a:extLst>
            </p:cNvPr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EAFCA0AF-9322-4675-97A4-3F4054381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1B0859D-546A-4511-BCA7-C9CE2B6507F3}"/>
                </a:ext>
              </a:extLst>
            </p:cNvPr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DF0DF9B-7BC5-4703-A3A0-4E106D653875}"/>
                </a:ext>
              </a:extLst>
            </p:cNvPr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5A1327AD-0962-4AA4-B1F1-6E0D922F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E5D6A503-A889-4819-88DE-9E75480001AD}"/>
                </a:ext>
              </a:extLst>
            </p:cNvPr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C110707D-7A09-45D8-AA3D-41AD528E31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883DCC7-EDDE-4C02-89CD-A54AC089EDC7}"/>
                </a:ext>
              </a:extLst>
            </p:cNvPr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FB3D314-E4AB-4163-B67E-FCA994034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Rectangle 45">
              <a:extLst>
                <a:ext uri="{FF2B5EF4-FFF2-40B4-BE49-F238E27FC236}">
                  <a16:creationId xmlns:a16="http://schemas.microsoft.com/office/drawing/2014/main" id="{F80D7943-F9CC-47F5-A45A-19790673E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A4E6615B-7B43-4EC4-B838-C2BC53CB8073}"/>
                </a:ext>
              </a:extLst>
            </p:cNvPr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1A1E91C5-9C9C-4F8C-80CD-AFCCF79311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32469331-187B-4091-9EE6-30E9E0BC4953}"/>
                </a:ext>
              </a:extLst>
            </p:cNvPr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1BE4CD22-C1F3-4C32-BB97-2F70AEF5A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0">
              <a:extLst>
                <a:ext uri="{FF2B5EF4-FFF2-40B4-BE49-F238E27FC236}">
                  <a16:creationId xmlns:a16="http://schemas.microsoft.com/office/drawing/2014/main" id="{969637D3-0652-4478-8F03-7285A1D767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1">
              <a:extLst>
                <a:ext uri="{FF2B5EF4-FFF2-40B4-BE49-F238E27FC236}">
                  <a16:creationId xmlns:a16="http://schemas.microsoft.com/office/drawing/2014/main" id="{E70E91C3-B6CC-4533-B20E-432E712DABAC}"/>
                </a:ext>
              </a:extLst>
            </p:cNvPr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2">
              <a:extLst>
                <a:ext uri="{FF2B5EF4-FFF2-40B4-BE49-F238E27FC236}">
                  <a16:creationId xmlns:a16="http://schemas.microsoft.com/office/drawing/2014/main" id="{0EC71AB9-9695-469D-A942-49126EB8A356}"/>
                </a:ext>
              </a:extLst>
            </p:cNvPr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3">
              <a:extLst>
                <a:ext uri="{FF2B5EF4-FFF2-40B4-BE49-F238E27FC236}">
                  <a16:creationId xmlns:a16="http://schemas.microsoft.com/office/drawing/2014/main" id="{7A87DA50-82DA-450E-BF0B-935FD9386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4">
              <a:extLst>
                <a:ext uri="{FF2B5EF4-FFF2-40B4-BE49-F238E27FC236}">
                  <a16:creationId xmlns:a16="http://schemas.microsoft.com/office/drawing/2014/main" id="{27D78C6B-50DC-46F0-9378-C72518ECA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5">
              <a:extLst>
                <a:ext uri="{FF2B5EF4-FFF2-40B4-BE49-F238E27FC236}">
                  <a16:creationId xmlns:a16="http://schemas.microsoft.com/office/drawing/2014/main" id="{0361D823-4F13-446F-A338-9C8EEEBA11AE}"/>
                </a:ext>
              </a:extLst>
            </p:cNvPr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6">
              <a:extLst>
                <a:ext uri="{FF2B5EF4-FFF2-40B4-BE49-F238E27FC236}">
                  <a16:creationId xmlns:a16="http://schemas.microsoft.com/office/drawing/2014/main" id="{D6CFD829-AF9E-4A6E-B48A-ABD8B00DD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7">
              <a:extLst>
                <a:ext uri="{FF2B5EF4-FFF2-40B4-BE49-F238E27FC236}">
                  <a16:creationId xmlns:a16="http://schemas.microsoft.com/office/drawing/2014/main" id="{C09B6199-968D-41E3-A098-20C80ED64821}"/>
                </a:ext>
              </a:extLst>
            </p:cNvPr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8">
              <a:extLst>
                <a:ext uri="{FF2B5EF4-FFF2-40B4-BE49-F238E27FC236}">
                  <a16:creationId xmlns:a16="http://schemas.microsoft.com/office/drawing/2014/main" id="{5228653F-A5A6-4F6B-8804-5CFB31FDD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32398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126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24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061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31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0154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499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529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836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844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887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145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80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79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472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357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13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90" y="1428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FF00"/>
              </a:gs>
            </a:gsLst>
            <a:lin ang="5400000" scaled="0"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 dirty="0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256C-CFDF-454D-8A43-74837C605E1A}" type="datetimeFigureOut">
              <a:rPr lang="hr-HR" smtClean="0"/>
              <a:t>30.9.2022.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70398-866E-4EB1-868A-4FF5B4C0E6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024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:v:/g/personal/zeljka_lupret_skole_hr/EVWru6ODxRFJnzqZ4GUKz6UBxrVJapP6qTgqPpnLZ1ZbTw?e=Wyd1M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jpeg"/><Relationship Id="rId5" Type="http://schemas.microsoft.com/office/2007/relationships/media" Target="../media/media3.mp4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4D9DEE-C036-4FAB-A69C-D4B12DE7B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7681" y="1215741"/>
            <a:ext cx="8791575" cy="2387600"/>
          </a:xfrm>
        </p:spPr>
        <p:txBody>
          <a:bodyPr/>
          <a:lstStyle/>
          <a:p>
            <a:r>
              <a:rPr lang="hr-HR" dirty="0"/>
              <a:t>Učenici s teškoćama u razvoju programiraju robote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C75FFB-EFD2-4818-A240-8F9EAAB92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7681" y="3603341"/>
            <a:ext cx="8791575" cy="1655762"/>
          </a:xfrm>
        </p:spPr>
        <p:txBody>
          <a:bodyPr/>
          <a:lstStyle/>
          <a:p>
            <a:r>
              <a:rPr lang="hr-HR" dirty="0"/>
              <a:t>Željka Lupret</a:t>
            </a:r>
          </a:p>
          <a:p>
            <a:r>
              <a:rPr lang="hr-HR" dirty="0"/>
              <a:t>Centar za odgoj i obrazovanje Krapinske Toplice</a:t>
            </a:r>
          </a:p>
        </p:txBody>
      </p:sp>
    </p:spTree>
    <p:extLst>
      <p:ext uri="{BB962C8B-B14F-4D97-AF65-F5344CB8AC3E}">
        <p14:creationId xmlns:p14="http://schemas.microsoft.com/office/powerpoint/2010/main" val="42354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FCE9EE-5332-4D89-AB04-10DA35EA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363" y="5241728"/>
            <a:ext cx="10515600" cy="1440000"/>
          </a:xfrm>
        </p:spPr>
        <p:txBody>
          <a:bodyPr/>
          <a:lstStyle/>
          <a:p>
            <a:r>
              <a:rPr lang="hr-HR" dirty="0"/>
              <a:t>Tratinčica</a:t>
            </a:r>
          </a:p>
        </p:txBody>
      </p:sp>
      <p:pic>
        <p:nvPicPr>
          <p:cNvPr id="24" name="Rezervirano mjesto sadržaja 23" descr="Slika na kojoj se prikazuje tekst, na zatvorenom, nekoliko&#10;&#10;Opis je automatski generiran">
            <a:extLst>
              <a:ext uri="{FF2B5EF4-FFF2-40B4-BE49-F238E27FC236}">
                <a16:creationId xmlns:a16="http://schemas.microsoft.com/office/drawing/2014/main" id="{43A7D7AE-6F68-40CE-B1C0-4799E21A5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37" y="176272"/>
            <a:ext cx="9808567" cy="6505456"/>
          </a:xfrm>
        </p:spPr>
      </p:pic>
      <p:pic>
        <p:nvPicPr>
          <p:cNvPr id="4" name="Slika 3" descr="Slika na kojoj se prikazuje LEGO, igračka, na zatvorenom&#10;&#10;Opis je automatski generiran">
            <a:extLst>
              <a:ext uri="{FF2B5EF4-FFF2-40B4-BE49-F238E27FC236}">
                <a16:creationId xmlns:a16="http://schemas.microsoft.com/office/drawing/2014/main" id="{7F4B31A8-7DDD-402A-93E8-1C1DC502A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62" y="176272"/>
            <a:ext cx="5380284" cy="538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78E6F4-CA26-4AFB-893C-8108EB25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Kreiranje staze</a:t>
            </a:r>
          </a:p>
        </p:txBody>
      </p:sp>
      <p:pic>
        <p:nvPicPr>
          <p:cNvPr id="5" name="Rezervirano mjesto sadržaja 4" descr="Slika na kojoj se prikazuje tlo&#10;&#10;Opis je automatski generiran">
            <a:extLst>
              <a:ext uri="{FF2B5EF4-FFF2-40B4-BE49-F238E27FC236}">
                <a16:creationId xmlns:a16="http://schemas.microsoft.com/office/drawing/2014/main" id="{1B27FD0E-BB70-47B8-880D-EE24644B6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638269"/>
            <a:ext cx="4785720" cy="478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osoba, dječak, dijete, na zatvorenom&#10;&#10;Opis je automatski generiran">
            <a:extLst>
              <a:ext uri="{FF2B5EF4-FFF2-40B4-BE49-F238E27FC236}">
                <a16:creationId xmlns:a16="http://schemas.microsoft.com/office/drawing/2014/main" id="{52091D43-88AF-4A5A-A964-418EE3FE0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0" y="1822776"/>
            <a:ext cx="4416706" cy="441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6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23E6B0-7331-4A40-B864-1DA52A1B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Programiranje tratinčice i maslačka</a:t>
            </a:r>
          </a:p>
        </p:txBody>
      </p:sp>
      <p:pic>
        <p:nvPicPr>
          <p:cNvPr id="9" name="Rezervirano mjesto sadržaja 8" descr="Slika na kojoj se prikazuje tekst, na zatvorenom, računalo, prijenosnik&#10;&#10;Opis je automatski generiran">
            <a:extLst>
              <a:ext uri="{FF2B5EF4-FFF2-40B4-BE49-F238E27FC236}">
                <a16:creationId xmlns:a16="http://schemas.microsoft.com/office/drawing/2014/main" id="{51949603-6A12-4E51-B6DD-45D5E5DBB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0" y="1728626"/>
            <a:ext cx="4623673" cy="462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 descr="Slika na kojoj se prikazuje tekst, osoba, na zatvorenom, mlado&#10;&#10;Opis je automatski generiran">
            <a:extLst>
              <a:ext uri="{FF2B5EF4-FFF2-40B4-BE49-F238E27FC236}">
                <a16:creationId xmlns:a16="http://schemas.microsoft.com/office/drawing/2014/main" id="{75F5574E-14DC-477E-81C8-0A100791B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8" r="23755"/>
          <a:stretch/>
        </p:blipFill>
        <p:spPr>
          <a:xfrm>
            <a:off x="1058896" y="1911810"/>
            <a:ext cx="5037104" cy="432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659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F4F289-AA70-4D62-B0E1-4329779E9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Nastup</a:t>
            </a:r>
          </a:p>
        </p:txBody>
      </p:sp>
      <p:pic>
        <p:nvPicPr>
          <p:cNvPr id="8" name="Rezervirano mjesto sadržaja 3">
            <a:extLst>
              <a:ext uri="{FF2B5EF4-FFF2-40B4-BE49-F238E27FC236}">
                <a16:creationId xmlns:a16="http://schemas.microsoft.com/office/drawing/2014/main" id="{0EBCF619-65F6-489B-87E9-662252D1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506" y="1066799"/>
            <a:ext cx="4423776" cy="492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9386268F-6AE9-6490-C919-3C4DE6AD7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3"/>
              </a:rPr>
              <a:t>video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785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92E85A4F-F8F9-4930-96C2-7F25FEBD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341" y="810930"/>
            <a:ext cx="6351059" cy="5236140"/>
          </a:xfrm>
          <a:prstGeom prst="rect">
            <a:avLst/>
          </a:prstGeom>
        </p:spPr>
      </p:pic>
      <p:sp>
        <p:nvSpPr>
          <p:cNvPr id="9" name="Naslov 8">
            <a:extLst>
              <a:ext uri="{FF2B5EF4-FFF2-40B4-BE49-F238E27FC236}">
                <a16:creationId xmlns:a16="http://schemas.microsoft.com/office/drawing/2014/main" id="{459AF820-B9C9-41A2-919B-D2D4156C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Rezervirano mjesto sadržaja 2" descr="Slika na kojoj se prikazuje osoba, pod, na zatvorenom, stajanje&#10;&#10;Opis je automatski generiran">
            <a:extLst>
              <a:ext uri="{FF2B5EF4-FFF2-40B4-BE49-F238E27FC236}">
                <a16:creationId xmlns:a16="http://schemas.microsoft.com/office/drawing/2014/main" id="{63A81094-1ACD-469D-8647-C72DE6BA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2" y="421171"/>
            <a:ext cx="11036850" cy="620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7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A00772-4227-A83A-930A-942E11C7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Znanstveni piknik 2022.</a:t>
            </a:r>
          </a:p>
        </p:txBody>
      </p:sp>
      <p:pic>
        <p:nvPicPr>
          <p:cNvPr id="5" name="Rezervirano mjesto sadržaja 4" descr="Slika na kojoj se prikazuje tekst, znak&#10;&#10;Opis je automatski generiran">
            <a:extLst>
              <a:ext uri="{FF2B5EF4-FFF2-40B4-BE49-F238E27FC236}">
                <a16:creationId xmlns:a16="http://schemas.microsoft.com/office/drawing/2014/main" id="{5E275D40-97E3-34D0-0CA4-D4D10319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21" y="937522"/>
            <a:ext cx="3910590" cy="521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 descr="Slika na kojoj se prikazuje osoba, stablo, ljudi, grupa&#10;&#10;Opis je automatski generiran">
            <a:extLst>
              <a:ext uri="{FF2B5EF4-FFF2-40B4-BE49-F238E27FC236}">
                <a16:creationId xmlns:a16="http://schemas.microsoft.com/office/drawing/2014/main" id="{20614E81-ABE5-5567-D36B-BAAC6FF6E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" y="1709734"/>
            <a:ext cx="5922544" cy="444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 descr="Slika na kojoj se prikazuje osoba, ljudi, gomila, nekoliko&#10;&#10;Opis je automatski generiran">
            <a:extLst>
              <a:ext uri="{FF2B5EF4-FFF2-40B4-BE49-F238E27FC236}">
                <a16:creationId xmlns:a16="http://schemas.microsoft.com/office/drawing/2014/main" id="{CBB2B20F-ECA2-9A09-4056-807D75D4B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9" y="1683601"/>
            <a:ext cx="5992231" cy="449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5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CE40B2-C4DF-47B9-AB21-9FC1E285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2524733"/>
          </a:xfrm>
        </p:spPr>
        <p:txBody>
          <a:bodyPr/>
          <a:lstStyle/>
          <a:p>
            <a:r>
              <a:rPr lang="hr-HR" dirty="0"/>
              <a:t>Vaši primjeri i prijedlozi programiranja s učenicima s teškoćama u razvoju?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E024763F-57B3-40F7-84CC-166E5BB420DB}"/>
              </a:ext>
            </a:extLst>
          </p:cNvPr>
          <p:cNvSpPr txBox="1">
            <a:spLocks/>
          </p:cNvSpPr>
          <p:nvPr/>
        </p:nvSpPr>
        <p:spPr>
          <a:xfrm>
            <a:off x="1141413" y="2714017"/>
            <a:ext cx="9905998" cy="2524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36485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4DE795-3D63-450B-A61E-027996DF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Uvod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550503-E23A-4262-BB05-ACA8AB20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Informatika u posebnom programu uz individualizirane postupke</a:t>
            </a:r>
          </a:p>
          <a:p>
            <a:r>
              <a:rPr lang="hr-HR"/>
              <a:t>Blue-Bot i Bee-Bot</a:t>
            </a:r>
          </a:p>
          <a:p>
            <a:r>
              <a:rPr lang="hr-HR"/>
              <a:t>Lego Education WeDo 2.0</a:t>
            </a:r>
          </a:p>
          <a:p>
            <a:r>
              <a:rPr lang="hr-HR"/>
              <a:t>RoboCup Junior Croatia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206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F4ED5A-4123-4F68-A596-8DF8045B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Informatika u posebnom programu uz individualizirane postupke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1A4E74-D6D4-4BA7-8043-1131A41C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izvannastavna aktivnost – Informatička skupina</a:t>
            </a:r>
          </a:p>
          <a:p>
            <a:r>
              <a:rPr lang="hr-HR" dirty="0"/>
              <a:t>dijelovi računala, Word, PowerPoint, Bojanje, sigurnost na internetu, e-usluge u području odgoja i obrazovanja</a:t>
            </a:r>
          </a:p>
          <a:p>
            <a:r>
              <a:rPr lang="hr-HR" dirty="0"/>
              <a:t>preuzimanje slika, fotografija, glazbe i prijenos datoteka na USB </a:t>
            </a:r>
            <a:r>
              <a:rPr lang="hr-HR" dirty="0" err="1"/>
              <a:t>stick</a:t>
            </a:r>
            <a:endParaRPr lang="hr-HR" dirty="0"/>
          </a:p>
          <a:p>
            <a:r>
              <a:rPr lang="hr-HR" dirty="0"/>
              <a:t>programiranje s podnim robotima</a:t>
            </a:r>
          </a:p>
          <a:p>
            <a:r>
              <a:rPr lang="hr-HR" dirty="0"/>
              <a:t>programiranje uz Lego </a:t>
            </a:r>
            <a:r>
              <a:rPr lang="hr-HR" dirty="0" err="1"/>
              <a:t>WeDo</a:t>
            </a:r>
            <a:r>
              <a:rPr lang="hr-HR" dirty="0"/>
              <a:t> 2.0 set</a:t>
            </a:r>
          </a:p>
        </p:txBody>
      </p:sp>
    </p:spTree>
    <p:extLst>
      <p:ext uri="{BB962C8B-B14F-4D97-AF65-F5344CB8AC3E}">
        <p14:creationId xmlns:p14="http://schemas.microsoft.com/office/powerpoint/2010/main" val="127280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6CBEF3-F446-4214-948F-54DC9F9A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Blue-</a:t>
            </a:r>
            <a:r>
              <a:rPr lang="hr-HR" dirty="0" err="1"/>
              <a:t>Bot</a:t>
            </a:r>
            <a:r>
              <a:rPr lang="hr-HR" dirty="0"/>
              <a:t> i Bee-</a:t>
            </a:r>
            <a:r>
              <a:rPr lang="hr-HR" dirty="0" err="1"/>
              <a:t>Bot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F54F56-8B0B-4DF1-9B11-64AC35D71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48" y="1937657"/>
            <a:ext cx="4426663" cy="3385458"/>
          </a:xfrm>
        </p:spPr>
        <p:txBody>
          <a:bodyPr>
            <a:noAutofit/>
          </a:bodyPr>
          <a:lstStyle/>
          <a:p>
            <a:pPr algn="ctr"/>
            <a:r>
              <a:rPr lang="hr-HR" dirty="0"/>
              <a:t>programski podni roboti</a:t>
            </a:r>
          </a:p>
          <a:p>
            <a:pPr algn="ctr"/>
            <a:r>
              <a:rPr lang="hr-HR" dirty="0"/>
              <a:t>namijenjeni za početno učenje programiranja</a:t>
            </a:r>
          </a:p>
          <a:p>
            <a:pPr algn="ctr"/>
            <a:r>
              <a:rPr lang="hr-HR" dirty="0"/>
              <a:t>upravljačke tipke na robotu za jednostavno programiranje</a:t>
            </a:r>
          </a:p>
          <a:p>
            <a:pPr algn="ctr"/>
            <a:r>
              <a:rPr lang="hr-HR" dirty="0"/>
              <a:t>kreću se u koracima od 15 cm i okreću se za 90°</a:t>
            </a:r>
          </a:p>
          <a:p>
            <a:pPr algn="ctr"/>
            <a:r>
              <a:rPr lang="hr-HR" dirty="0"/>
              <a:t>uspostavljaju međusobnu interakciju</a:t>
            </a:r>
          </a:p>
        </p:txBody>
      </p:sp>
      <p:pic>
        <p:nvPicPr>
          <p:cNvPr id="9" name="Slika 8" descr="Slika na kojoj se prikazuje kaciga, svijetlo&#10;&#10;Opis je automatski generiran">
            <a:extLst>
              <a:ext uri="{FF2B5EF4-FFF2-40B4-BE49-F238E27FC236}">
                <a16:creationId xmlns:a16="http://schemas.microsoft.com/office/drawing/2014/main" id="{291C559E-670B-4894-94A2-79BA644B6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11672" r="2718" b="16876"/>
          <a:stretch/>
        </p:blipFill>
        <p:spPr>
          <a:xfrm>
            <a:off x="743244" y="1262062"/>
            <a:ext cx="3226463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na zatvorenom, zid&#10;&#10;Opis je automatski generiran">
            <a:extLst>
              <a:ext uri="{FF2B5EF4-FFF2-40B4-BE49-F238E27FC236}">
                <a16:creationId xmlns:a16="http://schemas.microsoft.com/office/drawing/2014/main" id="{372A9A8B-4CC8-4F6A-8037-0482EAA27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13406" r="6115" b="18636"/>
          <a:stretch/>
        </p:blipFill>
        <p:spPr>
          <a:xfrm>
            <a:off x="8591799" y="1272948"/>
            <a:ext cx="3197956" cy="410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 descr="Slika na kojoj se prikazuje zrakoplov&#10;&#10;Opis je automatski generiran">
            <a:extLst>
              <a:ext uri="{FF2B5EF4-FFF2-40B4-BE49-F238E27FC236}">
                <a16:creationId xmlns:a16="http://schemas.microsoft.com/office/drawing/2014/main" id="{42A9B1BB-41AE-4695-95D4-E9FAA7BD4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 b="12461"/>
          <a:stretch/>
        </p:blipFill>
        <p:spPr>
          <a:xfrm>
            <a:off x="651961" y="1262062"/>
            <a:ext cx="3409027" cy="431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 descr="Slika na kojoj se prikazuje zid, na zatvorenom, osoba, svijetlo&#10;&#10;Opis je automatski generiran">
            <a:extLst>
              <a:ext uri="{FF2B5EF4-FFF2-40B4-BE49-F238E27FC236}">
                <a16:creationId xmlns:a16="http://schemas.microsoft.com/office/drawing/2014/main" id="{BC76F4BE-E9F4-46FA-87DA-6FC39640C6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1514"/>
          <a:stretch/>
        </p:blipFill>
        <p:spPr>
          <a:xfrm>
            <a:off x="8591799" y="1176337"/>
            <a:ext cx="3335639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7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61494-9407-4A8F-BD26-0077FCC7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499" y="672326"/>
            <a:ext cx="9905998" cy="1478570"/>
          </a:xfrm>
        </p:spPr>
        <p:txBody>
          <a:bodyPr/>
          <a:lstStyle/>
          <a:p>
            <a:r>
              <a:rPr lang="hr-HR" dirty="0"/>
              <a:t>Lego </a:t>
            </a:r>
            <a:r>
              <a:rPr lang="hr-HR" dirty="0" err="1"/>
              <a:t>Education</a:t>
            </a:r>
            <a:r>
              <a:rPr lang="hr-HR" dirty="0"/>
              <a:t> </a:t>
            </a:r>
            <a:r>
              <a:rPr lang="hr-HR" dirty="0" err="1"/>
              <a:t>WeDo</a:t>
            </a:r>
            <a:r>
              <a:rPr lang="hr-HR" dirty="0"/>
              <a:t> 2.0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5202E3-4B9B-402E-8F10-8881FFF6A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set od 280 dijelova </a:t>
            </a:r>
          </a:p>
          <a:p>
            <a:r>
              <a:rPr lang="hr-HR" dirty="0" err="1"/>
              <a:t>SmartHub</a:t>
            </a:r>
            <a:r>
              <a:rPr lang="hr-HR" dirty="0"/>
              <a:t>, motor i dva senzora</a:t>
            </a:r>
          </a:p>
          <a:p>
            <a:r>
              <a:rPr lang="hr-HR" dirty="0"/>
              <a:t>aplikacija s uputama za sastavljanje i programiranje robota</a:t>
            </a:r>
          </a:p>
          <a:p>
            <a:r>
              <a:rPr lang="hr-HR" dirty="0"/>
              <a:t>programiranje jednostavnim blokovima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3FA7422-5B82-4DB4-8867-7673B85E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13738"/>
          <a:stretch/>
        </p:blipFill>
        <p:spPr>
          <a:xfrm rot="5400000">
            <a:off x="7090011" y="957452"/>
            <a:ext cx="3955617" cy="566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AD03562-06BD-4F12-A3F2-C7BC0231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2" y="4572028"/>
            <a:ext cx="1038370" cy="138131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EF8A076-364E-4481-8129-3BD37E890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8972" r="13855" b="27172"/>
          <a:stretch/>
        </p:blipFill>
        <p:spPr>
          <a:xfrm>
            <a:off x="6619228" y="785531"/>
            <a:ext cx="2195655" cy="28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 descr="Slika na kojoj se prikazuje priključak&#10;&#10;Opis je automatski generiran">
            <a:extLst>
              <a:ext uri="{FF2B5EF4-FFF2-40B4-BE49-F238E27FC236}">
                <a16:creationId xmlns:a16="http://schemas.microsoft.com/office/drawing/2014/main" id="{DE401F8F-F751-4996-8DE0-DB2238B3D6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3541" r="9651" b="28780"/>
          <a:stretch/>
        </p:blipFill>
        <p:spPr>
          <a:xfrm>
            <a:off x="9158144" y="796678"/>
            <a:ext cx="2110357" cy="270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0D65DBA-51D4-42E1-B2D0-F3EBBE04B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11065" b="22708"/>
          <a:stretch/>
        </p:blipFill>
        <p:spPr>
          <a:xfrm>
            <a:off x="6509558" y="3717905"/>
            <a:ext cx="2195655" cy="294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D6BE6E6-713C-42A7-963D-C7D9A9913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4100" r="12535" b="30004"/>
          <a:stretch/>
        </p:blipFill>
        <p:spPr>
          <a:xfrm>
            <a:off x="9067819" y="3733047"/>
            <a:ext cx="2386276" cy="286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67FAF6E5-AB88-4995-B5C2-5913B9D5F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82" y="4351156"/>
            <a:ext cx="4713997" cy="1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DB3119-6E32-49A4-9A60-B9BD14A3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410" y="421971"/>
            <a:ext cx="9905998" cy="1478570"/>
          </a:xfrm>
        </p:spPr>
        <p:txBody>
          <a:bodyPr/>
          <a:lstStyle/>
          <a:p>
            <a:r>
              <a:rPr lang="hr-HR" dirty="0"/>
              <a:t>Lego roboti u nastavi informatike</a:t>
            </a:r>
          </a:p>
        </p:txBody>
      </p:sp>
      <p:pic>
        <p:nvPicPr>
          <p:cNvPr id="5" name="Rezervirano mjesto sadržaja 4" descr="Slika na kojoj se prikazuje na zatvorenom, prijenosnik, osoba, radi&#10;&#10;Opis je automatski generiran">
            <a:extLst>
              <a:ext uri="{FF2B5EF4-FFF2-40B4-BE49-F238E27FC236}">
                <a16:creationId xmlns:a16="http://schemas.microsoft.com/office/drawing/2014/main" id="{A1AAABDD-75BC-4947-A8B0-988746BC2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38" y="1796146"/>
            <a:ext cx="6081190" cy="456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tekst, osoba, na zatvorenom, stol&#10;&#10;Opis je automatski generiran">
            <a:extLst>
              <a:ext uri="{FF2B5EF4-FFF2-40B4-BE49-F238E27FC236}">
                <a16:creationId xmlns:a16="http://schemas.microsoft.com/office/drawing/2014/main" id="{1319B1C9-3F35-4F3D-8005-A830E18925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04" y="1668898"/>
            <a:ext cx="3837249" cy="511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 descr="Slika na kojoj se prikazuje tekst, na zatvorenom, plavo, plastika&#10;&#10;Opis je automatski generiran">
            <a:extLst>
              <a:ext uri="{FF2B5EF4-FFF2-40B4-BE49-F238E27FC236}">
                <a16:creationId xmlns:a16="http://schemas.microsoft.com/office/drawing/2014/main" id="{3A88DA84-7F81-492D-AB95-D17AC4184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94" y="1741668"/>
            <a:ext cx="3837249" cy="511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VID_20220602_114912">
            <a:hlinkClick r:id="" action="ppaction://media"/>
            <a:extLst>
              <a:ext uri="{FF2B5EF4-FFF2-40B4-BE49-F238E27FC236}">
                <a16:creationId xmlns:a16="http://schemas.microsoft.com/office/drawing/2014/main" id="{2B95D504-A764-491D-AE38-5FC5F346B8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8993" y="1482041"/>
            <a:ext cx="2918870" cy="5189102"/>
          </a:xfrm>
          <a:prstGeom prst="rect">
            <a:avLst/>
          </a:prstGeom>
        </p:spPr>
      </p:pic>
      <p:pic>
        <p:nvPicPr>
          <p:cNvPr id="12" name="Slika 11" descr="Slika na kojoj se prikazuje na zatvorenom, osoba, radni stol&#10;&#10;Opis je automatski generiran">
            <a:extLst>
              <a:ext uri="{FF2B5EF4-FFF2-40B4-BE49-F238E27FC236}">
                <a16:creationId xmlns:a16="http://schemas.microsoft.com/office/drawing/2014/main" id="{615FAE75-AE1F-45E6-85C5-85983DDEA0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15872" r="5206" b="6887"/>
          <a:stretch/>
        </p:blipFill>
        <p:spPr>
          <a:xfrm>
            <a:off x="979584" y="2214645"/>
            <a:ext cx="6202050" cy="414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 descr="Slika na kojoj se prikazuje na zatvorenom, osoba&#10;&#10;Opis je automatski generiran">
            <a:extLst>
              <a:ext uri="{FF2B5EF4-FFF2-40B4-BE49-F238E27FC236}">
                <a16:creationId xmlns:a16="http://schemas.microsoft.com/office/drawing/2014/main" id="{ADC04EF3-E6B5-453B-B652-F7FC7399CEF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3298"/>
          <a:stretch/>
        </p:blipFill>
        <p:spPr>
          <a:xfrm>
            <a:off x="7181634" y="1429756"/>
            <a:ext cx="3860956" cy="525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VID_20220602_112438">
            <a:hlinkClick r:id="" action="ppaction://media"/>
            <a:extLst>
              <a:ext uri="{FF2B5EF4-FFF2-40B4-BE49-F238E27FC236}">
                <a16:creationId xmlns:a16="http://schemas.microsoft.com/office/drawing/2014/main" id="{FE12AE50-A13A-4748-8B50-A1C246B2AC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68608" y="1668898"/>
            <a:ext cx="2718665" cy="4833182"/>
          </a:xfrm>
          <a:prstGeom prst="rect">
            <a:avLst/>
          </a:prstGeom>
        </p:spPr>
      </p:pic>
      <p:pic>
        <p:nvPicPr>
          <p:cNvPr id="3" name="VID_20210128_152702">
            <a:hlinkClick r:id="" action="ppaction://media"/>
            <a:extLst>
              <a:ext uri="{FF2B5EF4-FFF2-40B4-BE49-F238E27FC236}">
                <a16:creationId xmlns:a16="http://schemas.microsoft.com/office/drawing/2014/main" id="{9CD3CE3F-9962-4D40-8B16-799CD613F12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57619" y="1717291"/>
            <a:ext cx="2720287" cy="4836066"/>
          </a:xfrm>
          <a:prstGeom prst="rect">
            <a:avLst/>
          </a:prstGeom>
        </p:spPr>
      </p:pic>
      <p:pic>
        <p:nvPicPr>
          <p:cNvPr id="11" name="VID_20210125_162345">
            <a:hlinkClick r:id="" action="ppaction://media"/>
            <a:extLst>
              <a:ext uri="{FF2B5EF4-FFF2-40B4-BE49-F238E27FC236}">
                <a16:creationId xmlns:a16="http://schemas.microsoft.com/office/drawing/2014/main" id="{78095666-B54C-47C9-8160-6BD043214D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5017" y="1668898"/>
            <a:ext cx="2718665" cy="48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5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 showWhenStopped="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 showWhenStopped="0">
                <p:cTn id="7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 showWhenStopped="0">
                <p:cTn id="7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994D7-37C8-4803-99FA-3D98628B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RoboCup</a:t>
            </a:r>
            <a:r>
              <a:rPr lang="hr-HR" dirty="0"/>
              <a:t> Junior Croatia 2022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7D3692-A3C8-4EB5-B50F-F10EB6DB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183188" cy="3541714"/>
          </a:xfrm>
        </p:spPr>
        <p:txBody>
          <a:bodyPr>
            <a:normAutofit lnSpcReduction="10000"/>
          </a:bodyPr>
          <a:lstStyle/>
          <a:p>
            <a:r>
              <a:rPr lang="hr-HR" sz="2800" dirty="0"/>
              <a:t>7 kategorija</a:t>
            </a:r>
          </a:p>
          <a:p>
            <a:r>
              <a:rPr lang="hr-HR" sz="2800" dirty="0" err="1"/>
              <a:t>OnStage</a:t>
            </a:r>
            <a:r>
              <a:rPr lang="hr-HR" sz="2800" dirty="0"/>
              <a:t> kategorija</a:t>
            </a:r>
          </a:p>
          <a:p>
            <a:pPr lvl="1"/>
            <a:r>
              <a:rPr lang="hr-HR" sz="2400" dirty="0"/>
              <a:t>potrebno je kreirati autonoman fizički robot i uklopiti ga u izvedbu</a:t>
            </a:r>
          </a:p>
          <a:p>
            <a:pPr lvl="1"/>
            <a:r>
              <a:rPr lang="hr-HR" sz="2400" dirty="0"/>
              <a:t>trajanje od 1 do 2 minute</a:t>
            </a:r>
          </a:p>
          <a:p>
            <a:pPr lvl="1"/>
            <a:r>
              <a:rPr lang="hr-HR" sz="2400" dirty="0"/>
              <a:t>ocjenjuje se tehnički intervju i nastup na pozornici</a:t>
            </a:r>
          </a:p>
          <a:p>
            <a:pPr lvl="1"/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6EA23E-D8F8-4718-ABF9-57F5CD7F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1810452"/>
            <a:ext cx="5666547" cy="398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11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47FEE0-4F3A-40B3-AD6F-848F70D4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Tim Pčelice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F39E82-DCC6-4097-B977-8E028A0B2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120492" cy="3541714"/>
          </a:xfrm>
        </p:spPr>
        <p:txBody>
          <a:bodyPr/>
          <a:lstStyle/>
          <a:p>
            <a:r>
              <a:rPr lang="hr-HR" dirty="0"/>
              <a:t>učenici kombiniranog razrednog odjela 3.a/4.a (5 učenika)</a:t>
            </a:r>
          </a:p>
          <a:p>
            <a:r>
              <a:rPr lang="hr-HR" dirty="0"/>
              <a:t>osmislili nastup s dvije pčele i dva cvijeta (tratinčica i maslačak)</a:t>
            </a:r>
          </a:p>
          <a:p>
            <a:r>
              <a:rPr lang="hr-HR" dirty="0"/>
              <a:t>snimili tehničku prezentaciju, predstavili ideju i robote</a:t>
            </a:r>
          </a:p>
        </p:txBody>
      </p:sp>
      <p:pic>
        <p:nvPicPr>
          <p:cNvPr id="5" name="Slika 4" descr="Slika na kojoj se prikazuje pod, na zatvorenom, dijete, dječak&#10;&#10;Opis je automatski generiran">
            <a:extLst>
              <a:ext uri="{FF2B5EF4-FFF2-40B4-BE49-F238E27FC236}">
                <a16:creationId xmlns:a16="http://schemas.microsoft.com/office/drawing/2014/main" id="{F8AF0709-A094-49D0-BAE3-729745C7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05" y="518609"/>
            <a:ext cx="4554879" cy="607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99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>
            <a:extLst>
              <a:ext uri="{FF2B5EF4-FFF2-40B4-BE49-F238E27FC236}">
                <a16:creationId xmlns:a16="http://schemas.microsoft.com/office/drawing/2014/main" id="{409B3D20-27F2-4146-9BB2-B659BB9D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267" y="5914662"/>
            <a:ext cx="3014016" cy="1028279"/>
          </a:xfrm>
        </p:spPr>
        <p:txBody>
          <a:bodyPr vert="horz"/>
          <a:lstStyle/>
          <a:p>
            <a:r>
              <a:rPr lang="hr-HR" dirty="0"/>
              <a:t>Maslačak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EBDB3A7-6C86-48DE-9FD4-A834D1E0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26" y="333763"/>
            <a:ext cx="9305898" cy="5683237"/>
          </a:xfr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F67BA5D8-1684-4E68-837F-97179D412E6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53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1C90197-544A-438F-B486-40E0EA991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1435" y="270816"/>
            <a:ext cx="5809129" cy="580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11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Kružnica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Kružn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užnica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TM04033919[[fn=Kružnica]]</Template>
  <TotalTime>1002</TotalTime>
  <Words>270</Words>
  <Application>Microsoft Office PowerPoint</Application>
  <PresentationFormat>Široki zaslon</PresentationFormat>
  <Paragraphs>50</Paragraphs>
  <Slides>16</Slides>
  <Notes>3</Notes>
  <HiddenSlides>0</HiddenSlides>
  <MMClips>4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Kružnica</vt:lpstr>
      <vt:lpstr>Učenici s teškoćama u razvoju programiraju robote</vt:lpstr>
      <vt:lpstr>Uvod</vt:lpstr>
      <vt:lpstr>Informatika u posebnom programu uz individualizirane postupke</vt:lpstr>
      <vt:lpstr>Blue-Bot i Bee-Bot</vt:lpstr>
      <vt:lpstr>Lego Education WeDo 2.0 </vt:lpstr>
      <vt:lpstr>Lego roboti u nastavi informatike</vt:lpstr>
      <vt:lpstr>RoboCup Junior Croatia 2022</vt:lpstr>
      <vt:lpstr>Tim Pčelice</vt:lpstr>
      <vt:lpstr>Maslačak</vt:lpstr>
      <vt:lpstr>Tratinčica</vt:lpstr>
      <vt:lpstr>Kreiranje staze</vt:lpstr>
      <vt:lpstr>Programiranje tratinčice i maslačka</vt:lpstr>
      <vt:lpstr>Nastup</vt:lpstr>
      <vt:lpstr>PowerPoint prezentacija</vt:lpstr>
      <vt:lpstr>Znanstveni piknik 2022.</vt:lpstr>
      <vt:lpstr>Vaši primjeri i prijedlozi programiranja s učenicima s teškoćama u razvoju?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Programiranje za učenike s teškoćama u razvoju</dc:title>
  <dc:creator>Željka Lupret</dc:creator>
  <cp:lastModifiedBy>Željka Lupret</cp:lastModifiedBy>
  <cp:revision>19</cp:revision>
  <dcterms:created xsi:type="dcterms:W3CDTF">2022-05-30T14:07:26Z</dcterms:created>
  <dcterms:modified xsi:type="dcterms:W3CDTF">2022-09-30T19:05:32Z</dcterms:modified>
</cp:coreProperties>
</file>