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69" r:id="rId11"/>
    <p:sldId id="288" r:id="rId12"/>
    <p:sldId id="277" r:id="rId13"/>
    <p:sldId id="300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64" y="108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DEAD56-39E3-432C-A1CF-4CF1F90604D9}" type="datetime1">
              <a:rPr lang="hr-HR" smtClean="0"/>
              <a:t>3.10.2022.</a:t>
            </a:fld>
            <a:endParaRPr lang="hr-HR" dirty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00C303-0EDA-42E1-9745-6C6A39A7B5C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F423-4D49-45DD-B05A-B8FBCEA0C1D8}" type="datetime1">
              <a:rPr lang="hr-HR" smtClean="0"/>
              <a:pPr/>
              <a:t>3.10.2022.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C40A10-6036-4879-816D-55C01FC9484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833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099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982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248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33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459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436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700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546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263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25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700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300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s logotip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10" name="Rezervirano mjesto za sliku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4017824" y="2253996"/>
            <a:ext cx="4207775" cy="100584"/>
            <a:chOff x="4030251" y="2253996"/>
            <a:chExt cx="4207775" cy="100584"/>
          </a:xfrm>
        </p:grpSpPr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4030251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4098120" y="2307679"/>
              <a:ext cx="4067707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13744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3133489" y="5305363"/>
            <a:ext cx="5954655" cy="100584"/>
            <a:chOff x="985636" y="2253996"/>
            <a:chExt cx="10372177" cy="100584"/>
          </a:xfrm>
        </p:grpSpPr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985636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1070686" y="2307679"/>
              <a:ext cx="10261037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a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11182234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 broj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12 345 kn</a:t>
            </a:r>
          </a:p>
        </p:txBody>
      </p:sp>
      <p:sp>
        <p:nvSpPr>
          <p:cNvPr id="34" name="Rezervirano mjesto za teks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6" name="Rezervirano mjesto za teks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6" name="Rezervirano mjesto za tekst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6 789 kn</a:t>
            </a:r>
          </a:p>
        </p:txBody>
      </p:sp>
      <p:sp>
        <p:nvSpPr>
          <p:cNvPr id="27" name="Rezervirano mjesto za tekst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8" name="Rezervirano mjesto za tekst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s krugov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2976120" cy="100800"/>
            <a:chOff x="-1228304" y="3240138"/>
            <a:chExt cx="2976120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2879933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64701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6" name="Rezervirano mjesto za tekst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7" name="Rezervirano mjesto za tekst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 dirty="0"/>
              <a:t>25</a:t>
            </a:r>
            <a:endParaRPr lang="en-US" noProof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7200" dirty="0"/>
              <a:t>kn</a:t>
            </a:r>
          </a:p>
          <a:p>
            <a:pPr lvl="0" rtl="0"/>
            <a:endParaRPr lang="hr-HR" noProof="0" dirty="0"/>
          </a:p>
        </p:txBody>
      </p:sp>
      <p:sp>
        <p:nvSpPr>
          <p:cNvPr id="28" name="Rezervirano mjesto za tekst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Odjeljak 1</a:t>
            </a:r>
            <a:br>
              <a:rPr lang="hr-HR" noProof="0" dirty="0"/>
            </a:br>
            <a:r>
              <a:rPr lang="hr-HR" noProof="0" dirty="0"/>
              <a:t>Naslov</a:t>
            </a:r>
          </a:p>
        </p:txBody>
      </p:sp>
      <p:sp>
        <p:nvSpPr>
          <p:cNvPr id="29" name="Rezervirano mjesto za tekst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MILIJARDI</a:t>
            </a:r>
          </a:p>
        </p:txBody>
      </p:sp>
      <p:sp>
        <p:nvSpPr>
          <p:cNvPr id="30" name="Rezervirano mjesto za tekst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 dirty="0"/>
              <a:t>50</a:t>
            </a:r>
            <a:endParaRPr lang="en-US" noProof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7200" dirty="0"/>
              <a:t>kn</a:t>
            </a:r>
          </a:p>
          <a:p>
            <a:pPr lvl="0" rtl="0"/>
            <a:endParaRPr lang="hr-HR" noProof="0" dirty="0"/>
          </a:p>
        </p:txBody>
      </p:sp>
      <p:sp>
        <p:nvSpPr>
          <p:cNvPr id="31" name="Rezervirano mjesto za tekst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Odjeljak 1</a:t>
            </a:r>
            <a:br>
              <a:rPr lang="hr-HR" noProof="0" dirty="0"/>
            </a:br>
            <a:r>
              <a:rPr lang="hr-HR" noProof="0" dirty="0"/>
              <a:t>Naslov</a:t>
            </a:r>
          </a:p>
        </p:txBody>
      </p:sp>
      <p:sp>
        <p:nvSpPr>
          <p:cNvPr id="32" name="Rezervirano mjesto za tekst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MILIJARDI</a:t>
            </a:r>
          </a:p>
        </p:txBody>
      </p:sp>
      <p:sp>
        <p:nvSpPr>
          <p:cNvPr id="33" name="Rezervirano mjesto za tekst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 dirty="0"/>
              <a:t>100</a:t>
            </a:r>
            <a:endParaRPr lang="en-US" noProof="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7200" dirty="0"/>
              <a:t>kn</a:t>
            </a:r>
          </a:p>
          <a:p>
            <a:pPr lvl="0" rtl="0"/>
            <a:endParaRPr lang="hr-HR" noProof="0" dirty="0"/>
          </a:p>
        </p:txBody>
      </p:sp>
      <p:sp>
        <p:nvSpPr>
          <p:cNvPr id="34" name="Rezervirano mjesto za tekst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Odjeljak 1</a:t>
            </a:r>
            <a:br>
              <a:rPr lang="hr-HR" noProof="0" dirty="0"/>
            </a:br>
            <a:r>
              <a:rPr lang="hr-HR" noProof="0" dirty="0"/>
              <a:t>Naslov</a:t>
            </a:r>
          </a:p>
        </p:txBody>
      </p:sp>
      <p:sp>
        <p:nvSpPr>
          <p:cNvPr id="35" name="Rezervirano mjesto za tekst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MILIJARDI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hr-HR" noProof="0" dirty="0"/>
              <a:t>KLIKNITE DA BISTE UREDILI NASLOV</a:t>
            </a: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34" name="Rezervirano mjesto za teks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6" name="Rezervirano mjesto za teks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3" name="Rezervirano mjesto za tekst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4" name="Rezervirano mjesto za tekst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225036" cy="100800"/>
            <a:chOff x="646012" y="3239179"/>
            <a:chExt cx="2153929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1734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48553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1" name="Rezervirano mjesto za sliku 11" descr="Kvadrant s logotipom konkurencije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Konkurent 2</a:t>
            </a:r>
          </a:p>
          <a:p>
            <a:pPr rtl="0"/>
            <a:r>
              <a:rPr lang="hr-HR" noProof="0" dirty="0"/>
              <a:t>Logotip</a:t>
            </a:r>
          </a:p>
        </p:txBody>
      </p:sp>
      <p:sp>
        <p:nvSpPr>
          <p:cNvPr id="22" name="Rezervirano mjesto za sliku 11" descr="Kvadrant s logotipom konkurencije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Konkurent 1</a:t>
            </a:r>
          </a:p>
          <a:p>
            <a:pPr rtl="0"/>
            <a:r>
              <a:rPr lang="hr-HR" noProof="0" dirty="0"/>
              <a:t>Logotip</a:t>
            </a:r>
          </a:p>
        </p:txBody>
      </p:sp>
      <p:sp>
        <p:nvSpPr>
          <p:cNvPr id="25" name="Rezervirano mjesto za sliku 11" descr="Kvadrant s logotipom konkurencije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Konkurent 3</a:t>
            </a:r>
          </a:p>
          <a:p>
            <a:pPr rtl="0"/>
            <a:r>
              <a:rPr lang="hr-HR" noProof="0" dirty="0"/>
              <a:t>Logotip</a:t>
            </a:r>
          </a:p>
        </p:txBody>
      </p:sp>
      <p:sp>
        <p:nvSpPr>
          <p:cNvPr id="26" name="Rezervirano mjesto za sliku 11" descr="Kvadrant s logotipom konkurencije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Konkurent 4</a:t>
            </a:r>
          </a:p>
          <a:p>
            <a:pPr rtl="0"/>
            <a:r>
              <a:rPr lang="hr-HR" noProof="0" dirty="0"/>
              <a:t>Logotip</a:t>
            </a:r>
          </a:p>
        </p:txBody>
      </p:sp>
      <p:sp>
        <p:nvSpPr>
          <p:cNvPr id="27" name="Rezervirano mjesto za sliku 11" descr="Kvadrant s logotipom konkurencije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Konkurent 5</a:t>
            </a:r>
          </a:p>
          <a:p>
            <a:pPr rtl="0"/>
            <a:r>
              <a:rPr lang="hr-HR" noProof="0" dirty="0"/>
              <a:t>Logotip</a:t>
            </a:r>
          </a:p>
        </p:txBody>
      </p:sp>
      <p:sp>
        <p:nvSpPr>
          <p:cNvPr id="28" name="Rezervirano mjesto za sliku 11" descr="Kvadrant s logotipom konkurencije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Konkurent 6</a:t>
            </a:r>
          </a:p>
          <a:p>
            <a:pPr rtl="0"/>
            <a:r>
              <a:rPr lang="hr-HR" noProof="0" dirty="0"/>
              <a:t>Logotip</a:t>
            </a:r>
          </a:p>
        </p:txBody>
      </p:sp>
      <p:sp>
        <p:nvSpPr>
          <p:cNvPr id="29" name="Rezervirano mjesto za tekst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hr-HR" noProof="0" dirty="0"/>
              <a:t>Skuplje</a:t>
            </a:r>
          </a:p>
        </p:txBody>
      </p:sp>
      <p:sp>
        <p:nvSpPr>
          <p:cNvPr id="30" name="Rezervirano mjesto za tekst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hr-HR" noProof="0" dirty="0"/>
              <a:t>Manje praktično</a:t>
            </a:r>
          </a:p>
        </p:txBody>
      </p:sp>
      <p:sp>
        <p:nvSpPr>
          <p:cNvPr id="31" name="Rezervirano mjesto za tekst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hr-HR" noProof="0" dirty="0"/>
              <a:t>Praktičnije</a:t>
            </a:r>
          </a:p>
        </p:txBody>
      </p:sp>
      <p:sp>
        <p:nvSpPr>
          <p:cNvPr id="32" name="Rezervirano mjesto za sliku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33" name="Rezervirano mjesto za tekst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hr-HR" noProof="0" dirty="0"/>
              <a:t>Jeftinije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Ravni poveznik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a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Ravni poveznik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a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s tri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zervirano mjesto za tekst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1</a:t>
            </a:r>
          </a:p>
        </p:txBody>
      </p:sp>
      <p:sp>
        <p:nvSpPr>
          <p:cNvPr id="22" name="Rezervirano mjesto za tekst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2</a:t>
            </a:r>
          </a:p>
        </p:txBody>
      </p:sp>
      <p:sp>
        <p:nvSpPr>
          <p:cNvPr id="23" name="Rezervirano mjesto za tekst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3.</a:t>
            </a:r>
          </a:p>
        </p:txBody>
      </p: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zervirano mjesto za tekst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0" name="Rezervirano mjesto za tekst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1" name="Rezervirano mjesto za tekst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43" name="Rezervirano mjesto za tekst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4" name="Rezervirano mjesto za tekst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5" name="Rezervirano mjesto za tekst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46" name="Rezervirano mjesto za tekst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7" name="Rezervirano mjesto za tekst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8" name="Rezervirano mjesto za tekst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tablice i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hr-HR" noProof="0" dirty="0"/>
              <a:t>KLIKNITE DA BISTE UREDILI NASLOV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36" name="Rezervirano mjesto za teks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4" name="Rezervirano mjesto za tekst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22" name="Rezervirano mjesto za sadržaj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vremenske t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hr-HR" noProof="0" dirty="0"/>
              <a:t>VREMENSKA TRAKA</a:t>
            </a: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8716203" y="1375202"/>
            <a:ext cx="3475797" cy="100800"/>
            <a:chOff x="2729179" y="3240138"/>
            <a:chExt cx="1771957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79" y="3290538"/>
              <a:ext cx="176162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44974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20XX.</a:t>
            </a:r>
          </a:p>
        </p:txBody>
      </p:sp>
      <p:sp>
        <p:nvSpPr>
          <p:cNvPr id="34" name="Rezervirano mjesto za teks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6" name="Rezervirano mjesto za teks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32" name="Rezervirano mjesto za tekst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3" name="Rezervirano mjesto za tekst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5" name="Rezervirano mjesto za tekst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7" name="Rezervirano mjesto za tekst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8" name="Rezervirano mjesto za tekst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9" name="Rezervirano mjesto za tekst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0" name="Rezervirano mjesto za tekst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20XX.</a:t>
            </a:r>
          </a:p>
        </p:txBody>
      </p:sp>
      <p:sp>
        <p:nvSpPr>
          <p:cNvPr id="41" name="Rezervirano mjesto za tekst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20XX.</a:t>
            </a:r>
          </a:p>
        </p:txBody>
      </p:sp>
      <p:sp>
        <p:nvSpPr>
          <p:cNvPr id="42" name="Rezervirano mjesto za tekst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20XX.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ab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zervirano mjesto za tablicu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hr-HR" noProof="0"/>
              <a:t>Kliknite ikonu da biste dodali tablicu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imskog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1907672" cy="100800"/>
            <a:chOff x="0" y="3240138"/>
            <a:chExt cx="1907672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18117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0687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zervirano mjesto za tekst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0" name="Rezervirano mjesto za tekst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1" name="Rezervirano mjesto za tekst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35" name="Rezervirano mjesto za sliku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36" name="Rezervirano mjesto za sliku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37" name="Rezervirano mjesto za tekst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8" name="Rezervirano mjesto za tekst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9" name="Rezervirano mjesto za tekst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41" name="Rezervirano mjesto za tekst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2" name="Rezervirano mjesto za tekst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9" name="Rezervirano mjesto za tekst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 rasporedom timskog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70549" y="1375202"/>
            <a:ext cx="6121451" cy="100800"/>
            <a:chOff x="439494" y="3240138"/>
            <a:chExt cx="3822022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2"/>
            </p:cNvCxnSpPr>
            <p:nvPr userDrawn="1"/>
          </p:nvCxnSpPr>
          <p:spPr>
            <a:xfrm>
              <a:off x="439494" y="3290538"/>
              <a:ext cx="375629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195792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2" name="Rezervirano mjesto za tekst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3" name="Rezervirano mjesto za sliku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zervirano mjesto za tekst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1" name="Rezervirano mjesto za tekst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42" name="Rezervirano mjesto za sliku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zervirano mjesto za tekst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5" name="Rezervirano mjesto za tekst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47" name="Rezervirano mjesto za tekst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8" name="Rezervirano mjesto za tekst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50" name="Rezervirano mjesto za tekst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51" name="Rezervirano mjesto za tekst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sp>
        <p:nvSpPr>
          <p:cNvPr id="53" name="Rezervirano mjesto za tekst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54" name="Rezervirano mjesto za tekst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teksta matrice</a:t>
            </a:r>
          </a:p>
        </p:txBody>
      </p:sp>
      <p:cxnSp>
        <p:nvCxnSpPr>
          <p:cNvPr id="56" name="Ravni poveznik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zervirano mjesto za sliku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55" name="Rezervirano mjesto za sliku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6" name="Rezervirano mjesto za sliku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52" name="Rezervirano mjesto za sliku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liku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04724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6000"/>
            </a:lvl1pPr>
          </a:lstStyle>
          <a:p>
            <a:pPr rtl="0"/>
            <a:r>
              <a:rPr lang="hr-HR" noProof="0" dirty="0"/>
              <a:t>NASLOV</a:t>
            </a:r>
            <a:br>
              <a:rPr lang="hr-HR" noProof="0" dirty="0"/>
            </a:br>
            <a:r>
              <a:rPr lang="hr-HR" noProof="0" dirty="0"/>
              <a:t>MARKETINŠKE</a:t>
            </a:r>
            <a:br>
              <a:rPr lang="hr-HR" noProof="0" dirty="0"/>
            </a:br>
            <a:r>
              <a:rPr lang="hr-HR" noProof="0" dirty="0"/>
              <a:t>PREZENTACIJE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18537"/>
            <a:ext cx="4384811" cy="102440"/>
            <a:chOff x="3631690" y="2252140"/>
            <a:chExt cx="7637721" cy="102440"/>
          </a:xfrm>
        </p:grpSpPr>
        <p:sp>
          <p:nvSpPr>
            <p:cNvPr id="10" name="Elipsa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7551871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11093832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25209"/>
            <a:ext cx="4411704" cy="100584"/>
            <a:chOff x="3631690" y="2253996"/>
            <a:chExt cx="7684564" cy="100584"/>
          </a:xfrm>
        </p:grpSpPr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7551869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a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11140675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Podnaslov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60569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18" name="Rezervirano mjesto za sliku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ortnog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4382041" cy="100800"/>
            <a:chOff x="-1228304" y="3250524"/>
            <a:chExt cx="4382041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56243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52937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zervirano mjesto za tekst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 rtl="0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rtl="0"/>
            <a:r>
              <a:rPr lang="hr-HR" noProof="0" dirty="0"/>
              <a:t>1 500 000 </a:t>
            </a:r>
            <a:r>
              <a:rPr lang="hr-HR" dirty="0"/>
              <a:t>kn</a:t>
            </a:r>
          </a:p>
        </p:txBody>
      </p:sp>
      <p:sp>
        <p:nvSpPr>
          <p:cNvPr id="37" name="Rezervirano mjesto za tekst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dirty="0"/>
              <a:t>Naslov kategorije</a:t>
            </a:r>
          </a:p>
        </p:txBody>
      </p:sp>
      <p:sp>
        <p:nvSpPr>
          <p:cNvPr id="39" name="Rezervirano mjesto za tekst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 rtl="0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rtl="0"/>
            <a:r>
              <a:rPr lang="hr-HR" noProof="0" dirty="0"/>
              <a:t>1 500 000 </a:t>
            </a:r>
            <a:r>
              <a:rPr lang="hr-HR" dirty="0"/>
              <a:t>kn</a:t>
            </a:r>
          </a:p>
        </p:txBody>
      </p:sp>
      <p:sp>
        <p:nvSpPr>
          <p:cNvPr id="40" name="Rezervirano mjesto za tekst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dirty="0"/>
              <a:t>Naslov kategorije</a:t>
            </a:r>
          </a:p>
        </p:txBody>
      </p:sp>
      <p:sp>
        <p:nvSpPr>
          <p:cNvPr id="42" name="Rezervirano mjesto za tekst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 rtl="0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rtl="0"/>
            <a:r>
              <a:rPr lang="hr-HR" noProof="0" dirty="0"/>
              <a:t>1 500 000 </a:t>
            </a:r>
            <a:r>
              <a:rPr lang="hr-HR" dirty="0"/>
              <a:t>kn</a:t>
            </a:r>
          </a:p>
        </p:txBody>
      </p:sp>
      <p:sp>
        <p:nvSpPr>
          <p:cNvPr id="43" name="Rezervirano mjesto za tekst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dirty="0"/>
              <a:t>Naslov kategorije</a:t>
            </a:r>
          </a:p>
        </p:txBody>
      </p:sp>
      <p:sp>
        <p:nvSpPr>
          <p:cNvPr id="45" name="Rezervirano mjesto za tekst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 rtl="0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rtl="0"/>
            <a:r>
              <a:rPr lang="hr-HR" noProof="0" dirty="0"/>
              <a:t>1 500 000 </a:t>
            </a:r>
            <a:r>
              <a:rPr lang="hr-HR" dirty="0"/>
              <a:t>kn</a:t>
            </a:r>
          </a:p>
        </p:txBody>
      </p:sp>
      <p:sp>
        <p:nvSpPr>
          <p:cNvPr id="46" name="Rezervirano mjesto za tekst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dirty="0"/>
              <a:t>Naslov kategorije</a:t>
            </a:r>
          </a:p>
        </p:txBody>
      </p:sp>
      <p:sp>
        <p:nvSpPr>
          <p:cNvPr id="48" name="Rezervirano mjesto za tekst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 rtl="0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rtl="0"/>
            <a:r>
              <a:rPr lang="hr-HR" noProof="0" dirty="0"/>
              <a:t>1 500 000 </a:t>
            </a:r>
            <a:r>
              <a:rPr lang="hr-HR" dirty="0"/>
              <a:t>kn</a:t>
            </a:r>
          </a:p>
        </p:txBody>
      </p:sp>
      <p:sp>
        <p:nvSpPr>
          <p:cNvPr id="49" name="Rezervirano mjesto za tekst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dirty="0"/>
              <a:t>Naslov kategorije</a:t>
            </a:r>
          </a:p>
        </p:txBody>
      </p:sp>
      <p:sp>
        <p:nvSpPr>
          <p:cNvPr id="51" name="Rezervirano mjesto za tekst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 rtl="0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rtl="0"/>
            <a:r>
              <a:rPr lang="hr-HR" noProof="0" dirty="0"/>
              <a:t>1 500 000 </a:t>
            </a:r>
            <a:r>
              <a:rPr lang="hr-HR" dirty="0"/>
              <a:t>kn</a:t>
            </a:r>
          </a:p>
        </p:txBody>
      </p:sp>
      <p:sp>
        <p:nvSpPr>
          <p:cNvPr id="52" name="Rezervirano mjesto za tekst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dirty="0"/>
              <a:t>Naslov kategorije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55" name="Elipsa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57" name="Elipsa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12" name="Rezervirano mjesto za grafikon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grafikon</a:t>
            </a:r>
            <a:endParaRPr lang="hr-HR" noProof="0" dirty="0"/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38" name="Elipsa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like 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2" name="Rezervirano mjesto za sliku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zah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sliku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hr-HR" noProof="0" dirty="0"/>
              <a:t>HVALA!</a:t>
            </a:r>
          </a:p>
        </p:txBody>
      </p:sp>
      <p:sp>
        <p:nvSpPr>
          <p:cNvPr id="22" name="Rezervirano mjesto za tekst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rtlCol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hr-HR" noProof="0" dirty="0"/>
              <a:t>Tomislav Kralj</a:t>
            </a:r>
          </a:p>
        </p:txBody>
      </p:sp>
      <p:sp>
        <p:nvSpPr>
          <p:cNvPr id="23" name="Rezervirano mjesto za tekst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hr-HR" noProof="0" dirty="0"/>
              <a:t>Telefonski broj:</a:t>
            </a:r>
          </a:p>
        </p:txBody>
      </p:sp>
      <p:sp>
        <p:nvSpPr>
          <p:cNvPr id="24" name="Rezervirano mjesto za tekst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hr-HR" noProof="0" dirty="0"/>
              <a:t>+385 1 999-000-11</a:t>
            </a:r>
          </a:p>
        </p:txBody>
      </p:sp>
      <p:sp>
        <p:nvSpPr>
          <p:cNvPr id="25" name="Rezervirano mjesto za tekst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hr-HR" noProof="0" dirty="0"/>
              <a:t>Adresa e-pošte:</a:t>
            </a:r>
          </a:p>
        </p:txBody>
      </p:sp>
      <p:sp>
        <p:nvSpPr>
          <p:cNvPr id="26" name="Rezervirano mjesto za tekst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hr-HR" noProof="0" dirty="0"/>
              <a:t>kralj@vanarsdelltd.com</a:t>
            </a:r>
          </a:p>
        </p:txBody>
      </p:sp>
      <p:sp>
        <p:nvSpPr>
          <p:cNvPr id="27" name="Rezervirano mjesto za tekst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r-HR" noProof="0" dirty="0"/>
              <a:t>Web-mjesto:</a:t>
            </a:r>
          </a:p>
        </p:txBody>
      </p:sp>
      <p:sp>
        <p:nvSpPr>
          <p:cNvPr id="28" name="Rezervirano mjesto za tekst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hr-HR" noProof="0" dirty="0"/>
              <a:t>www.vanarsdelltd.com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2803309" cy="100800"/>
            <a:chOff x="808548" y="2750589"/>
            <a:chExt cx="2803309" cy="100800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2736416" cy="100800"/>
              <a:chOff x="1650204" y="3240138"/>
              <a:chExt cx="1784196" cy="100800"/>
            </a:xfrm>
          </p:grpSpPr>
          <p:cxnSp>
            <p:nvCxnSpPr>
              <p:cNvPr id="12" name="Ravni poveznik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50204" y="3285674"/>
                <a:ext cx="173379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a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hr-HR" noProof="0" dirty="0"/>
              </a:p>
            </p:txBody>
          </p:sp>
        </p:grpSp>
        <p:sp>
          <p:nvSpPr>
            <p:cNvPr id="29" name="Elipsa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3511056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2800286" cy="105664"/>
            <a:chOff x="808548" y="2745725"/>
            <a:chExt cx="2800286" cy="105664"/>
          </a:xfrm>
        </p:grpSpPr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2736416" cy="100800"/>
              <a:chOff x="1650204" y="3240138"/>
              <a:chExt cx="1784196" cy="100800"/>
            </a:xfrm>
          </p:grpSpPr>
          <p:cxnSp>
            <p:nvCxnSpPr>
              <p:cNvPr id="35" name="Ravni poveznik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1650204" y="3285674"/>
                <a:ext cx="173379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ipsa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hr-HR" noProof="0" dirty="0"/>
              </a:p>
            </p:txBody>
          </p:sp>
        </p:grpSp>
        <p:sp>
          <p:nvSpPr>
            <p:cNvPr id="34" name="Elipsa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3508033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doda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sliku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hr-HR" noProof="0" dirty="0"/>
              <a:t>DODATAK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871635" y="1509426"/>
            <a:ext cx="2465679" cy="100800"/>
            <a:chOff x="4867705" y="1509426"/>
            <a:chExt cx="2465679" cy="100800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867705" y="1509426"/>
              <a:ext cx="2401234" cy="100800"/>
              <a:chOff x="1780414" y="3240138"/>
              <a:chExt cx="1565653" cy="100800"/>
            </a:xfrm>
          </p:grpSpPr>
          <p:cxnSp>
            <p:nvCxnSpPr>
              <p:cNvPr id="12" name="Ravni poveznik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780414" y="3290538"/>
                <a:ext cx="151811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a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280343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hr-HR" noProof="0" dirty="0"/>
              </a:p>
            </p:txBody>
          </p:sp>
        </p:grpSp>
        <p:sp>
          <p:nvSpPr>
            <p:cNvPr id="21" name="Elipsa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232583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svjedočanst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hr-HR" noProof="0" dirty="0"/>
              <a:t>SVJEDOČANSTVA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213875" y="1375202"/>
            <a:ext cx="4978126" cy="100800"/>
            <a:chOff x="675502" y="3240138"/>
            <a:chExt cx="3108172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2" y="3290538"/>
              <a:ext cx="309192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17950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40" name="Rezervirano mjesto za tekst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Titula klijenta</a:t>
            </a:r>
          </a:p>
        </p:txBody>
      </p:sp>
      <p:sp>
        <p:nvSpPr>
          <p:cNvPr id="41" name="Rezervirano mjesto za tekst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matrice</a:t>
            </a:r>
            <a:br>
              <a:rPr lang="hr-HR" noProof="0" dirty="0"/>
            </a:br>
            <a:r>
              <a:rPr lang="hr-HR" noProof="0" dirty="0"/>
              <a:t>tekst</a:t>
            </a:r>
          </a:p>
        </p:txBody>
      </p:sp>
      <p:sp>
        <p:nvSpPr>
          <p:cNvPr id="42" name="Rezervirano mjesto za sliku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58" name="Rezervirano mjesto za tekst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Titula klijenta</a:t>
            </a:r>
          </a:p>
        </p:txBody>
      </p:sp>
      <p:sp>
        <p:nvSpPr>
          <p:cNvPr id="59" name="Rezervirano mjesto za tekst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matrice</a:t>
            </a:r>
            <a:br>
              <a:rPr lang="hr-HR" noProof="0" dirty="0"/>
            </a:br>
            <a:r>
              <a:rPr lang="hr-HR" noProof="0" dirty="0"/>
              <a:t>tekst</a:t>
            </a:r>
          </a:p>
        </p:txBody>
      </p:sp>
      <p:sp>
        <p:nvSpPr>
          <p:cNvPr id="60" name="Rezervirano mjesto za sliku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cxnSp>
        <p:nvCxnSpPr>
          <p:cNvPr id="61" name="Ravni poveznik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zervirano mjesto za tekst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3" name="Elipsa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64" name="Rezervirano mjesto za tekst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Titula klijenta</a:t>
            </a:r>
          </a:p>
        </p:txBody>
      </p:sp>
      <p:sp>
        <p:nvSpPr>
          <p:cNvPr id="65" name="Rezervirano mjesto za tekst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matrice</a:t>
            </a:r>
            <a:br>
              <a:rPr lang="hr-HR" noProof="0" dirty="0"/>
            </a:br>
            <a:r>
              <a:rPr lang="hr-HR" noProof="0" dirty="0"/>
              <a:t>tekst</a:t>
            </a:r>
          </a:p>
        </p:txBody>
      </p:sp>
      <p:sp>
        <p:nvSpPr>
          <p:cNvPr id="66" name="Rezervirano mjesto za sliku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cxnSp>
        <p:nvCxnSpPr>
          <p:cNvPr id="67" name="Ravni poveznik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zervirano mjesto za tekst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studije sluč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STUDIJA SLUČAJA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059575" cy="100800"/>
            <a:chOff x="-1228304" y="3240138"/>
            <a:chExt cx="3059575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297986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730471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zervirano mjesto za tekst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8" name="Rezervirano mjesto za tekst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 mobilnim telefonom i sadrža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hr-HR" noProof="0" dirty="0"/>
              <a:t>KLIKNITE DA BISTE UREDILI NASLOV</a:t>
            </a: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3" name="Rezervirano mjesto za tekst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1" name="Rezervirano mjesto za sliku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2" name="Rezervirano mjesto za sliku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avokutnik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1" name="Rezervirano mjesto za tekst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22" name="Rezervirano mjesto za tekst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dirty="0"/>
              <a:t>Tekst matrice</a:t>
            </a:r>
            <a:br>
              <a:rPr lang="hr-HR" noProof="0" dirty="0"/>
            </a:br>
            <a:r>
              <a:rPr lang="hr-HR" noProof="0" dirty="0"/>
              <a:t>stilovi</a:t>
            </a:r>
          </a:p>
        </p:txBody>
      </p:sp>
      <p:sp>
        <p:nvSpPr>
          <p:cNvPr id="23" name="Rezervirano mjesto za tekst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noProof="0"/>
              <a:t>Uredite stilove teksta matrice</a:t>
            </a:r>
          </a:p>
        </p:txBody>
      </p:sp>
      <p:sp>
        <p:nvSpPr>
          <p:cNvPr id="24" name="Rezervirano mjesto za sliku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5" name="Rezervirano mjesto za sliku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6" name="Rezervirano mjesto za tekst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noProof="0"/>
              <a:t>Uredite stilove teksta matrice</a:t>
            </a:r>
          </a:p>
        </p:txBody>
      </p:sp>
      <p:sp>
        <p:nvSpPr>
          <p:cNvPr id="27" name="Rezervirano mjesto za tekst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dirty="0"/>
              <a:t>Tekst matrice</a:t>
            </a:r>
            <a:br>
              <a:rPr lang="hr-HR" noProof="0" dirty="0"/>
            </a:br>
            <a:r>
              <a:rPr lang="hr-HR" noProof="0" dirty="0"/>
              <a:t>stilovi</a:t>
            </a:r>
          </a:p>
        </p:txBody>
      </p:sp>
      <p:sp>
        <p:nvSpPr>
          <p:cNvPr id="28" name="Rezervirano mjesto za sliku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9" name="Rezervirano mjesto za tekst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noProof="0"/>
              <a:t>Uredite stilove teksta matrice</a:t>
            </a:r>
          </a:p>
        </p:txBody>
      </p:sp>
      <p:sp>
        <p:nvSpPr>
          <p:cNvPr id="30" name="Rezervirano mjesto za tekst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dirty="0"/>
              <a:t>Tekst matrice</a:t>
            </a:r>
            <a:br>
              <a:rPr lang="hr-HR" noProof="0" dirty="0"/>
            </a:br>
            <a:r>
              <a:rPr lang="hr-HR" noProof="0" dirty="0"/>
              <a:t>stilovi</a:t>
            </a:r>
          </a:p>
        </p:txBody>
      </p:sp>
      <p:sp>
        <p:nvSpPr>
          <p:cNvPr id="32" name="Rezervirano mjesto za tekst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noProof="0"/>
              <a:t>Uredite stilove teksta matrice</a:t>
            </a:r>
          </a:p>
        </p:txBody>
      </p:sp>
      <p:sp>
        <p:nvSpPr>
          <p:cNvPr id="33" name="Rezervirano mjesto za tekst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noProof="0"/>
              <a:t>Uredite stilove teksta matrice</a:t>
            </a:r>
          </a:p>
        </p:txBody>
      </p:sp>
      <p:sp>
        <p:nvSpPr>
          <p:cNvPr id="34" name="Rezervirano mjesto za tekst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hr-HR" noProof="0" dirty="0"/>
              <a:t>1</a:t>
            </a:r>
          </a:p>
        </p:txBody>
      </p:sp>
      <p:sp>
        <p:nvSpPr>
          <p:cNvPr id="36" name="Rezervirano mjesto za tekst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r-HR" noProof="0" dirty="0"/>
              <a:t>1</a:t>
            </a:r>
          </a:p>
        </p:txBody>
      </p:sp>
      <p:sp>
        <p:nvSpPr>
          <p:cNvPr id="37" name="Rezervirano mjesto za tekst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r-HR" noProof="0" dirty="0"/>
              <a:t>1</a:t>
            </a:r>
          </a:p>
        </p:txBody>
      </p:sp>
      <p:sp>
        <p:nvSpPr>
          <p:cNvPr id="40" name="Rezervirano mjesto za tekst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 dirty="0"/>
              <a:t>UPUTE ZA KORIŠTENJE PREDLOŠKA</a:t>
            </a:r>
          </a:p>
        </p:txBody>
      </p:sp>
      <p:sp>
        <p:nvSpPr>
          <p:cNvPr id="41" name="Rezervirano mjesto za sliku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Ravni poveznik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a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a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6000"/>
            </a:lvl1pPr>
          </a:lstStyle>
          <a:p>
            <a:pPr rtl="0"/>
            <a:r>
              <a:rPr lang="hr-HR" noProof="0" dirty="0"/>
              <a:t>NASLOV</a:t>
            </a:r>
            <a:br>
              <a:rPr lang="hr-HR" noProof="0" dirty="0"/>
            </a:br>
            <a:r>
              <a:rPr lang="hr-HR" noProof="0" dirty="0"/>
              <a:t>MARKETINŠKE</a:t>
            </a:r>
            <a:br>
              <a:rPr lang="hr-HR" noProof="0" dirty="0"/>
            </a:br>
            <a:r>
              <a:rPr lang="hr-HR" noProof="0" dirty="0"/>
              <a:t>PREZENTACIJE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Elipsa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1" name="Ravni poveznik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15" name="Ravni poveznik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a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Podnaslov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914444" cy="100800"/>
            <a:chOff x="0" y="3240138"/>
            <a:chExt cx="2914444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8763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813644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6" name="Rezervirano mjesto za tekst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za sliku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6" name="Rezervirano mjesto za sadržaj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7" name="Rezervirano mjesto za sadržaj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8" name="Rezervirano mjesto za sadržaj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7" name="Rezervirano mjesto za tekst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8" name="Rezervirano mjesto za sadržaj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9" name="Rezervirano mjesto za tekst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10" name="Rezervirano mjesto za sadržaj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9" name="Rezervirano mjesto za tekst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9" name="Rezervirano mjesto za tekst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11" name="Rezervirano mjesto za sliku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naslova, slike 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2" name="Rezervirano mjesto za sliku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naslova i sadržaja, verzi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048915" cy="100800"/>
            <a:chOff x="0" y="3240138"/>
            <a:chExt cx="3048915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94811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948115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zervirano mjesto za tekst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3" name="Rezervirano mjesto za sliku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s iko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4" name="Rezervirano mjesto za sliku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2" name="Rezervirano mjesto za tekst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</a:t>
            </a:r>
          </a:p>
        </p:txBody>
      </p:sp>
      <p:sp>
        <p:nvSpPr>
          <p:cNvPr id="23" name="Rezervirano mjesto za tekst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4" name="Rezervirano mjesto za sliku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5" name="Rezervirano mjesto za tekst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</a:t>
            </a:r>
          </a:p>
        </p:txBody>
      </p:sp>
      <p:sp>
        <p:nvSpPr>
          <p:cNvPr id="26" name="Rezervirano mjesto za tekst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27" name="Rezervirano mjesto za sliku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8" name="Rezervirano mjesto za tekst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</a:t>
            </a:r>
          </a:p>
        </p:txBody>
      </p:sp>
      <p:sp>
        <p:nvSpPr>
          <p:cNvPr id="29" name="Rezervirano mjesto za tekst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0" name="Rezervirano mjesto za sliku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31" name="Rezervirano mjesto za tekst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 monitorom i sadrža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6" name="Rezervirano mjesto za tekst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zervirano mjesto za sliku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adržaja naslova i pod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za sliku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hr-HR" noProof="0" dirty="0"/>
              <a:t>KLIKNITE DA BISTE UREDILI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1" name="Rezervirano mjesto za sli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4596900" y="1373283"/>
            <a:ext cx="3009260" cy="100800"/>
            <a:chOff x="2621982" y="1373283"/>
            <a:chExt cx="3009260" cy="1008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2708177" y="1373283"/>
              <a:ext cx="2923065" cy="100800"/>
              <a:chOff x="-441301" y="3237441"/>
              <a:chExt cx="2923065" cy="100800"/>
            </a:xfrm>
          </p:grpSpPr>
          <p:cxnSp>
            <p:nvCxnSpPr>
              <p:cNvPr id="13" name="Ravni poveznik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-441301" y="3290538"/>
                <a:ext cx="288208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a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2380964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hr-HR" noProof="0" dirty="0"/>
              </a:p>
            </p:txBody>
          </p:sp>
        </p:grpSp>
        <p:sp>
          <p:nvSpPr>
            <p:cNvPr id="21" name="Elipsa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2621982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s tr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r-HR" noProof="0" dirty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0" name="Rezervirano mjesto za sli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068181" y="1375202"/>
            <a:ext cx="5123821" cy="100800"/>
            <a:chOff x="304631" y="3240138"/>
            <a:chExt cx="3199137" cy="100800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1" y="3290538"/>
              <a:ext cx="316762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438044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noProof="0" dirty="0"/>
            </a:p>
          </p:txBody>
        </p:sp>
      </p:grp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2" name="Rezervirano mjesto za tekst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1</a:t>
            </a:r>
          </a:p>
        </p:txBody>
      </p:sp>
      <p:sp>
        <p:nvSpPr>
          <p:cNvPr id="34" name="Rezervirano mjesto za teks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5" name="Rezervirano mjesto za tekst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2</a:t>
            </a:r>
          </a:p>
        </p:txBody>
      </p:sp>
      <p:sp>
        <p:nvSpPr>
          <p:cNvPr id="36" name="Rezervirano mjesto za teks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7" name="Rezervirano mjesto za tekst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sp>
        <p:nvSpPr>
          <p:cNvPr id="38" name="Rezervirano mjesto za tekst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hr-HR" noProof="0" dirty="0"/>
              <a:t>3.</a:t>
            </a:r>
          </a:p>
        </p:txBody>
      </p:sp>
      <p:sp>
        <p:nvSpPr>
          <p:cNvPr id="39" name="Rezervirano mjesto za tekst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dirty="0"/>
              <a:t>Uređivanje stilova teksta matrice</a:t>
            </a:r>
          </a:p>
        </p:txBody>
      </p: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8D581BC7-E183-40DB-AC97-C19EA4EB8894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ojeidejesubitne.webador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reload=9&amp;v=2Tld7BaJ67o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calculator.org/home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hr-HR" sz="6600" dirty="0" smtClean="0"/>
              <a:t>I MOJE IDEJE SU BITNE</a:t>
            </a:r>
            <a:endParaRPr lang="hr-HR" sz="66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960" y="5022079"/>
            <a:ext cx="9144000" cy="459798"/>
          </a:xfrm>
        </p:spPr>
        <p:txBody>
          <a:bodyPr rtlCol="0">
            <a:normAutofit/>
          </a:bodyPr>
          <a:lstStyle/>
          <a:p>
            <a:pPr rtl="0"/>
            <a:r>
              <a:rPr lang="hr-HR" sz="2200" dirty="0"/>
              <a:t>Osnovna škola Dragutina Tadijanovića, Vukovar</a:t>
            </a:r>
          </a:p>
        </p:txBody>
      </p:sp>
      <p:sp>
        <p:nvSpPr>
          <p:cNvPr id="10" name="Naslov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 txBox="1">
            <a:spLocks/>
          </p:cNvSpPr>
          <p:nvPr/>
        </p:nvSpPr>
        <p:spPr>
          <a:xfrm>
            <a:off x="551355" y="5251978"/>
            <a:ext cx="11211209" cy="691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Autori: </a:t>
            </a:r>
            <a:r>
              <a:rPr lang="hr-HR" sz="2400" dirty="0" smtClean="0"/>
              <a:t>Draženka Kovačević, prof.,  Adrijana Kordić, prof., Darko </a:t>
            </a:r>
            <a:r>
              <a:rPr lang="hr-HR" sz="2400" dirty="0" err="1" smtClean="0"/>
              <a:t>Tufekčić</a:t>
            </a:r>
            <a:r>
              <a:rPr lang="hr-HR" sz="2400" dirty="0" smtClean="0"/>
              <a:t>, prof.</a:t>
            </a:r>
            <a:endParaRPr lang="hr-HR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18384"/>
            <a:ext cx="2226733" cy="2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6457C-A61F-46C0-8266-0BBA6BBC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WEB stranica i prezentacija projekta u 3 koraka</a:t>
            </a:r>
            <a:endParaRPr lang="hr-HR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0035A84C-449C-4CF8-B16B-6646515E75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hr-HR" dirty="0"/>
              <a:t>1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D62CB705-FC11-48C5-A459-495475D0B55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151265" y="3883902"/>
            <a:ext cx="2667644" cy="571720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/>
              <a:t>Rad sa </a:t>
            </a:r>
            <a:r>
              <a:rPr lang="hr-HR" dirty="0" err="1" smtClean="0"/>
              <a:t>WordPress</a:t>
            </a:r>
            <a:r>
              <a:rPr lang="hr-HR" dirty="0" smtClean="0"/>
              <a:t>-om</a:t>
            </a:r>
            <a:endParaRPr lang="hr-HR" dirty="0"/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775CF4E1-948D-4002-A94F-4BA8543DF1C4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151266" y="4543170"/>
            <a:ext cx="2667643" cy="1793084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/>
              <a:t>Važnost web prezentacije OPG-a, te općenita važnost Internet stranice u poslovnom svijetu</a:t>
            </a:r>
            <a:endParaRPr lang="hr-HR" dirty="0"/>
          </a:p>
          <a:p>
            <a:r>
              <a:rPr lang="hr-HR" dirty="0" smtClean="0"/>
              <a:t>Mogućnosti izrade web stranice</a:t>
            </a:r>
            <a:endParaRPr lang="hr-HR" dirty="0"/>
          </a:p>
          <a:p>
            <a:r>
              <a:rPr lang="hr-HR" dirty="0" smtClean="0"/>
              <a:t>Koristi od stalne dostupnosti na primjeru web shopa (24/7)</a:t>
            </a:r>
            <a:endParaRPr lang="hr-HR" dirty="0"/>
          </a:p>
          <a:p>
            <a:endParaRPr lang="hr-HR" sz="2400" dirty="0"/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6B1A0A9B-D4E2-459E-998F-4F014D0CE1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hr-HR" dirty="0"/>
              <a:t>2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C4390C17-C4AE-4DB3-8625-333E382D8160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5910350" y="3190291"/>
            <a:ext cx="2553710" cy="550435"/>
          </a:xfrm>
        </p:spPr>
        <p:txBody>
          <a:bodyPr rtlCol="0">
            <a:normAutofit/>
          </a:bodyPr>
          <a:lstStyle/>
          <a:p>
            <a:pPr rtl="0"/>
            <a:r>
              <a:rPr lang="hr-HR" dirty="0" err="1" smtClean="0"/>
              <a:t>Webador</a:t>
            </a:r>
            <a:r>
              <a:rPr lang="hr-HR" dirty="0" smtClean="0"/>
              <a:t> – besplatan </a:t>
            </a:r>
            <a:r>
              <a:rPr lang="hr-HR" dirty="0" err="1" smtClean="0"/>
              <a:t>WordPress</a:t>
            </a:r>
            <a:r>
              <a:rPr lang="hr-HR" dirty="0" smtClean="0"/>
              <a:t> alat </a:t>
            </a:r>
            <a:endParaRPr lang="hr-HR" dirty="0"/>
          </a:p>
        </p:txBody>
      </p:sp>
      <p:sp>
        <p:nvSpPr>
          <p:cNvPr id="14" name="Rezervirano mjesto za tekst 13">
            <a:extLst>
              <a:ext uri="{FF2B5EF4-FFF2-40B4-BE49-F238E27FC236}">
                <a16:creationId xmlns:a16="http://schemas.microsoft.com/office/drawing/2014/main" id="{CD77B647-E767-4BF7-9BBB-4670F75C62E5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 rtlCol="0">
            <a:normAutofit/>
          </a:bodyPr>
          <a:lstStyle/>
          <a:p>
            <a:r>
              <a:rPr lang="hr-HR" dirty="0" smtClean="0"/>
              <a:t>Jednostavna izrada web stranice</a:t>
            </a:r>
            <a:endParaRPr lang="hr-HR" dirty="0"/>
          </a:p>
          <a:p>
            <a:r>
              <a:rPr lang="hr-HR" dirty="0" smtClean="0"/>
              <a:t>Izrada web shopa u sklopu web prezentacije projekta</a:t>
            </a:r>
            <a:endParaRPr lang="hr-HR" dirty="0"/>
          </a:p>
          <a:p>
            <a:r>
              <a:rPr lang="sv-SE" dirty="0">
                <a:hlinkClick r:id="rId3"/>
              </a:rPr>
              <a:t>https://imojeidejesubitne.webador.com</a:t>
            </a:r>
            <a:r>
              <a:rPr lang="sv-SE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7777536-862A-4117-99A6-08D618025F3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/>
          <a:p>
            <a:pPr rtl="0"/>
            <a:r>
              <a:rPr lang="hr-HR" dirty="0"/>
              <a:t>3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12F7FE6A-EF99-4A0F-B41B-9EED6BCFB58F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8975158" y="2278657"/>
            <a:ext cx="2415199" cy="569245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/>
              <a:t>Video prezentacija projekta</a:t>
            </a:r>
            <a:endParaRPr lang="hr-HR" dirty="0"/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ED753487-20C4-4668-BE91-11BEE80F5B0C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975159" y="3147170"/>
            <a:ext cx="2589369" cy="2311934"/>
          </a:xfrm>
        </p:spPr>
        <p:txBody>
          <a:bodyPr rtlCol="0">
            <a:normAutofit/>
          </a:bodyPr>
          <a:lstStyle/>
          <a:p>
            <a:r>
              <a:rPr lang="hr-HR" dirty="0" err="1" smtClean="0"/>
              <a:t>Filmora</a:t>
            </a:r>
            <a:r>
              <a:rPr lang="hr-HR" dirty="0" smtClean="0"/>
              <a:t> (alat za izradu video prezentacije projekta)</a:t>
            </a:r>
            <a:endParaRPr lang="hr-HR" dirty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www.youtube.com/watch?reload=9&amp;v=2Tld7BaJ67o&amp;feature=youtu.be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8277F7BB-ABDC-47FC-A794-3AB13968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pPr rtl="0"/>
              <a:t>10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8668378-7C82-453C-9E4E-4F6D219F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2" y="3120880"/>
            <a:ext cx="2338224" cy="23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4" y="1905688"/>
            <a:ext cx="4488682" cy="989673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WEB I VIDEO PREZENTACIJA PROJEKTA</a:t>
            </a:r>
            <a:endParaRPr lang="hr-HR" dirty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161" y="3070401"/>
            <a:ext cx="4443165" cy="348487"/>
          </a:xfrm>
        </p:spPr>
        <p:txBody>
          <a:bodyPr rtlCol="0"/>
          <a:lstStyle/>
          <a:p>
            <a:pPr rtl="0"/>
            <a:r>
              <a:rPr lang="hr-HR" dirty="0" err="1" smtClean="0"/>
              <a:t>Filmora</a:t>
            </a:r>
            <a:r>
              <a:rPr lang="hr-HR" dirty="0" smtClean="0"/>
              <a:t> i </a:t>
            </a:r>
            <a:r>
              <a:rPr lang="hr-HR" dirty="0" err="1" smtClean="0"/>
              <a:t>Webador</a:t>
            </a:r>
            <a:endParaRPr lang="hr-HR" dirty="0"/>
          </a:p>
          <a:p>
            <a:pPr rtl="0"/>
            <a:endParaRPr lang="hr-HR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5973" y="3418888"/>
            <a:ext cx="4451606" cy="2285666"/>
          </a:xfrm>
        </p:spPr>
        <p:txBody>
          <a:bodyPr rtlCol="0">
            <a:noAutofit/>
          </a:bodyPr>
          <a:lstStyle/>
          <a:p>
            <a:r>
              <a:rPr lang="hr-HR" sz="1800" dirty="0"/>
              <a:t>Izrada web stranice projekta, isticanje važnosti web i digitalne prezentacije u poslovnom svijetu.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11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r="15179"/>
          <a:stretch>
            <a:fillRect/>
          </a:stretch>
        </p:blipFill>
        <p:spPr/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D8E60535-F276-49C5-9346-D536D6899F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722" y="1726819"/>
            <a:ext cx="4586288" cy="364479"/>
          </a:xfrm>
        </p:spPr>
        <p:txBody>
          <a:bodyPr rtlCol="0"/>
          <a:lstStyle/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poduzetništvo u osnovnim školama 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održivi razvoj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uvođenje učenika u buduća zanimanja i poduzetničke vode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poticanje samostalnosti, kreativnosti učenika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osviještenost korisnosti u gospodarstvu 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osviještenost za trud i rad na vlastitim proizvodima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zadovoljstvom radom i uspjehom</a:t>
            </a: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5" name="Rezervirano mjesto za sliku 14" descr="Apstraktna pozadina">
            <a:extLst>
              <a:ext uri="{FF2B5EF4-FFF2-40B4-BE49-F238E27FC236}">
                <a16:creationId xmlns:a16="http://schemas.microsoft.com/office/drawing/2014/main" id="{72AD0CC3-F8DE-4C10-916A-24BC65B1D2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28242" r="20447"/>
          <a:stretch/>
        </p:blipFill>
        <p:spPr>
          <a:xfrm>
            <a:off x="6342386" y="1005840"/>
            <a:ext cx="5734006" cy="519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D2F9A33A-E955-4DFB-9469-3FDBA670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68" y="1920239"/>
            <a:ext cx="4460180" cy="873247"/>
          </a:xfrm>
        </p:spPr>
        <p:txBody>
          <a:bodyPr rtlCol="0"/>
          <a:lstStyle/>
          <a:p>
            <a:pPr rtl="0"/>
            <a:r>
              <a:rPr lang="hr-HR" sz="3700" dirty="0" smtClean="0"/>
              <a:t>HVALA NA PAŽNJI!</a:t>
            </a:r>
            <a:endParaRPr lang="hr-HR" sz="3700" dirty="0"/>
          </a:p>
        </p:txBody>
      </p:sp>
      <p:sp>
        <p:nvSpPr>
          <p:cNvPr id="7" name="Rezervirano mjesto za tekst 6">
            <a:extLst>
              <a:ext uri="{FF2B5EF4-FFF2-40B4-BE49-F238E27FC236}">
                <a16:creationId xmlns:a16="http://schemas.microsoft.com/office/drawing/2014/main" id="{58804881-51D2-4A81-BABB-704FBED23E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334" y="3083959"/>
            <a:ext cx="5068390" cy="975516"/>
          </a:xfrm>
        </p:spPr>
        <p:txBody>
          <a:bodyPr rtlCol="0"/>
          <a:lstStyle/>
          <a:p>
            <a:pPr rtl="0"/>
            <a:r>
              <a:rPr lang="hr-HR" dirty="0" smtClean="0"/>
              <a:t>Draženka Kovačević, </a:t>
            </a:r>
            <a:br>
              <a:rPr lang="hr-HR" dirty="0" smtClean="0"/>
            </a:br>
            <a:r>
              <a:rPr lang="hr-HR" dirty="0" smtClean="0"/>
              <a:t>Adrijana Kordić i </a:t>
            </a:r>
            <a:r>
              <a:rPr lang="hr-HR" dirty="0"/>
              <a:t>Darko </a:t>
            </a:r>
            <a:r>
              <a:rPr lang="hr-HR" dirty="0" err="1"/>
              <a:t>Tufekčić</a:t>
            </a:r>
            <a:endParaRPr lang="hr-HR" dirty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53C87786-C7F5-4B45-904D-00CC865572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hr-HR" dirty="0" smtClean="0"/>
              <a:t>Adrese </a:t>
            </a:r>
            <a:r>
              <a:rPr lang="hr-HR" dirty="0"/>
              <a:t>e-pošte: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D8E60535-F276-49C5-9346-D536D6899F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hr-HR" dirty="0" smtClean="0"/>
              <a:t>drazenka.kovacevic1@skole.hr </a:t>
            </a:r>
            <a:r>
              <a:rPr lang="hr-HR" dirty="0" smtClean="0"/>
              <a:t>adrijana.kordic@skole.hr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darko.tufekcic@skole.hr</a:t>
            </a:r>
            <a:endParaRPr lang="hr-HR" dirty="0"/>
          </a:p>
          <a:p>
            <a:pPr rtl="0"/>
            <a:endParaRPr lang="hr-HR" dirty="0"/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85395049-FB9C-455B-8DCA-4BD0D35F1D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959" y="5566308"/>
            <a:ext cx="4586288" cy="230941"/>
          </a:xfrm>
        </p:spPr>
        <p:txBody>
          <a:bodyPr rtlCol="0"/>
          <a:lstStyle/>
          <a:p>
            <a:pPr rtl="0"/>
            <a:r>
              <a:rPr lang="hr-HR" dirty="0"/>
              <a:t>Web-mjesto: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D55212BC-6862-4B56-B856-7A97BBD3D4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9959" y="5797249"/>
            <a:ext cx="4586288" cy="364479"/>
          </a:xfrm>
        </p:spPr>
        <p:txBody>
          <a:bodyPr rtlCol="0"/>
          <a:lstStyle/>
          <a:p>
            <a:r>
              <a:rPr lang="hr-HR" dirty="0"/>
              <a:t>http://os-dtadijanovica-vu.skole.hr</a:t>
            </a:r>
          </a:p>
        </p:txBody>
      </p:sp>
      <p:pic>
        <p:nvPicPr>
          <p:cNvPr id="15" name="Rezervirano mjesto za sliku 14" descr="Apstraktna pozadina">
            <a:extLst>
              <a:ext uri="{FF2B5EF4-FFF2-40B4-BE49-F238E27FC236}">
                <a16:creationId xmlns:a16="http://schemas.microsoft.com/office/drawing/2014/main" id="{72AD0CC3-F8DE-4C10-916A-24BC65B1D2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0"/>
          <a:stretch/>
        </p:blipFill>
        <p:spPr>
          <a:xfrm>
            <a:off x="5656882" y="610985"/>
            <a:ext cx="6517486" cy="56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 smtClean="0"/>
              <a:t>UPLOVLJAVAMO </a:t>
            </a:r>
            <a:r>
              <a:rPr lang="hr-HR" dirty="0"/>
              <a:t>U PODUZETNIČKE VODE</a:t>
            </a:r>
            <a:endParaRPr lang="hr-HR" dirty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770" y="3244567"/>
            <a:ext cx="4443165" cy="23015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hr-HR" dirty="0"/>
              <a:t>CILJ PROJEKTA</a:t>
            </a:r>
          </a:p>
          <a:p>
            <a:pPr rtl="0"/>
            <a:endParaRPr lang="hr-HR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„I moje ideje su bitne ”projekt učenika sedmih i osmih razreda pod temom „poduzetništvo„ u sklopu projektnog tjedna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Inspiracija scenarijem poučavanja iz </a:t>
            </a:r>
            <a:r>
              <a:rPr lang="hr-HR" sz="1800" dirty="0" err="1"/>
              <a:t>edutorija</a:t>
            </a:r>
            <a:endParaRPr lang="hr-HR" sz="1800" dirty="0"/>
          </a:p>
          <a:p>
            <a:pPr marL="285750" indent="-285750">
              <a:buFontTx/>
              <a:buChar char="-"/>
            </a:pPr>
            <a:r>
              <a:rPr lang="hr-HR" sz="1800" dirty="0"/>
              <a:t>Cilj: uvesti učenike u poduzetničke vode, profesionalno usmjeravanje učenika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2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>
            <a:fillRect/>
          </a:stretch>
        </p:blipFill>
        <p:spPr/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 smtClean="0"/>
              <a:t>Kako </a:t>
            </a:r>
            <a:r>
              <a:rPr lang="hr-HR" sz="4000" dirty="0"/>
              <a:t>i zašto biti poduzetan?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 lnSpcReduction="10000"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1800" dirty="0"/>
              <a:t>važnost očuvanja okoliša i važnost održivog razvoja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1800" dirty="0"/>
              <a:t>poduzetništvo, tržište rada, način poslovanja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sz="1800" dirty="0"/>
              <a:t>- </a:t>
            </a:r>
            <a:r>
              <a:rPr lang="hr-HR" sz="1800" dirty="0" smtClean="0"/>
              <a:t>  financijska </a:t>
            </a:r>
            <a:r>
              <a:rPr lang="hr-HR" sz="1800" dirty="0"/>
              <a:t>i informatička pismenosti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1800" dirty="0"/>
              <a:t>komunikacijske i jezične kompetencije (hrvatski i njemački jezik)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1800" dirty="0" smtClean="0"/>
              <a:t>kritičke</a:t>
            </a:r>
            <a:r>
              <a:rPr lang="hr-HR" sz="1800" dirty="0"/>
              <a:t>, analitičke i istraživačke vještine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3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12" name="Rezervirano mjesto slike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5288"/>
          <a:stretch>
            <a:fillRect/>
          </a:stretch>
        </p:blipFill>
        <p:spPr/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/>
              <a:t>Prvi </a:t>
            </a:r>
            <a:r>
              <a:rPr lang="hr-HR" sz="4000" dirty="0" smtClean="0"/>
              <a:t>koraci </a:t>
            </a:r>
            <a:r>
              <a:rPr lang="hr-HR" sz="4000" dirty="0"/>
              <a:t>ka poduzetništvu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sustav </a:t>
            </a:r>
            <a:r>
              <a:rPr lang="hr-HR" sz="1800" dirty="0" err="1"/>
              <a:t>hidroponičnog</a:t>
            </a:r>
            <a:r>
              <a:rPr lang="hr-HR" sz="1800" dirty="0"/>
              <a:t> uzgoja biljaka (istraživanje – primjer u praksi jedne njemačke škole)</a:t>
            </a:r>
          </a:p>
          <a:p>
            <a:pPr marL="0" indent="0">
              <a:buNone/>
            </a:pPr>
            <a:r>
              <a:rPr lang="hr-HR" sz="1800" dirty="0"/>
              <a:t>-   priprema sadnica 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izrada </a:t>
            </a:r>
            <a:r>
              <a:rPr lang="hr-HR" sz="1800" dirty="0" err="1"/>
              <a:t>hidroponičnog</a:t>
            </a:r>
            <a:r>
              <a:rPr lang="hr-HR" sz="1800" dirty="0"/>
              <a:t> vrta   </a:t>
            </a:r>
          </a:p>
          <a:p>
            <a:pPr marL="0" indent="0">
              <a:buNone/>
            </a:pPr>
            <a:r>
              <a:rPr lang="hr-HR" sz="1800" dirty="0"/>
              <a:t>-   izrada mini vrtova u staklenim posudama – biljni terarij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4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4" r="27701"/>
          <a:stretch/>
        </p:blipFill>
        <p:spPr>
          <a:xfrm>
            <a:off x="8836977" y="1644722"/>
            <a:ext cx="2926080" cy="31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92" y="1644254"/>
            <a:ext cx="3394632" cy="314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62" y="222684"/>
            <a:ext cx="3391595" cy="254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7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/>
              <a:t>I ja sam poduzetnik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smjernice za osnivanje OPG-a (istraživanje)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osnivanje OPG-a „BRIM” (ime i logo tvrtke)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poslovanje, podjela uloga, određivanje tržišne vrijednosti proizvoda za prodajnu izložbu u okviru sajma poduzetništva u školi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5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4320"/>
          <a:stretch>
            <a:fillRect/>
          </a:stretch>
        </p:blipFill>
        <p:spPr/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/>
              <a:t>UTJEČEM LOKALNO – Održivi razvoj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posjet Vupiku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intervju s voditeljem odjela za ratarstvo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analiza prednosti i nedostataka poslovanja firme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održivi razvoj i ekološki otisak- rasprava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izračunavanje ekološkog otiska </a:t>
            </a:r>
            <a:r>
              <a:rPr lang="hr-HR" sz="1800" dirty="0" smtClean="0"/>
              <a:t>(</a:t>
            </a:r>
            <a:r>
              <a:rPr lang="hr-HR" sz="1800" dirty="0" smtClean="0">
                <a:hlinkClick r:id="rId3"/>
              </a:rPr>
              <a:t>https</a:t>
            </a:r>
            <a:r>
              <a:rPr lang="hr-HR" sz="1800" dirty="0">
                <a:hlinkClick r:id="rId3"/>
              </a:rPr>
              <a:t>://</a:t>
            </a:r>
            <a:r>
              <a:rPr lang="hr-HR" sz="1800" dirty="0" smtClean="0">
                <a:hlinkClick r:id="rId3"/>
              </a:rPr>
              <a:t>www.footprintcalculator.org/home/en</a:t>
            </a:r>
            <a:r>
              <a:rPr lang="hr-HR" sz="1800" dirty="0" smtClean="0"/>
              <a:t>)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6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>
            <a:fillRect/>
          </a:stretch>
        </p:blipFill>
        <p:spPr/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1" b="19393"/>
          <a:stretch/>
        </p:blipFill>
        <p:spPr>
          <a:xfrm>
            <a:off x="6362829" y="3720852"/>
            <a:ext cx="2623229" cy="109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437" cy="11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/>
              <a:t>ENERGIJA – ZAŠTO I KOLIKO?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„Fotosinteza izbliza” – problemski zadatak: Kako količina svjetlosti utječe na brzinu fotosinteze? (biljni terarij i </a:t>
            </a:r>
            <a:r>
              <a:rPr lang="hr-HR" sz="1800" dirty="0" err="1"/>
              <a:t>hidroponični</a:t>
            </a:r>
            <a:r>
              <a:rPr lang="hr-HR" sz="1800" dirty="0"/>
              <a:t> vrtovi)</a:t>
            </a:r>
          </a:p>
          <a:p>
            <a:pPr marL="285750" indent="-285750">
              <a:buFontTx/>
              <a:buChar char="-"/>
            </a:pPr>
            <a:r>
              <a:rPr lang="hr-HR" sz="1800" dirty="0" smtClean="0"/>
              <a:t>„Iz </a:t>
            </a:r>
            <a:r>
              <a:rPr lang="hr-HR" sz="1800" dirty="0"/>
              <a:t>mog vrta, na moj tanjur” –  </a:t>
            </a:r>
            <a:r>
              <a:rPr lang="hr-HR" sz="1800" dirty="0" err="1"/>
              <a:t>smoothie</a:t>
            </a:r>
            <a:r>
              <a:rPr lang="hr-HR" sz="1800" dirty="0"/>
              <a:t>-napitaka i vafli od namirnica iz ekološkog uzgoja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7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15268" r="-513" b="31734"/>
          <a:stretch/>
        </p:blipFill>
        <p:spPr>
          <a:xfrm>
            <a:off x="7888777" y="1643708"/>
            <a:ext cx="3328013" cy="3185987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1" y="1643708"/>
            <a:ext cx="2387415" cy="319208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/>
              <a:t>INOVATIVNI I KONKURENTNI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promidžba OPG-a „BRIM”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kako reklamirati vlastite proizvode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načini plasiranja proizvoda na tržište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jačanje konkurentnosti na tržištu i bolja dostupnost informacija višejezičnim promidžbenim materijalima 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razvijanje jezičnih kompetencija i kreativnosti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8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6541"/>
          <a:stretch>
            <a:fillRect/>
          </a:stretch>
        </p:blipFill>
        <p:spPr/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29" y="1845425"/>
            <a:ext cx="2512292" cy="141316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139373"/>
            <a:ext cx="4901566" cy="1806394"/>
          </a:xfrm>
        </p:spPr>
        <p:txBody>
          <a:bodyPr rtlCol="0">
            <a:normAutofit/>
          </a:bodyPr>
          <a:lstStyle/>
          <a:p>
            <a:r>
              <a:rPr lang="hr-HR" sz="4000" dirty="0"/>
              <a:t>Genijalni uz </a:t>
            </a:r>
            <a:r>
              <a:rPr lang="hr-HR" sz="4000" dirty="0" err="1"/>
              <a:t>genially</a:t>
            </a:r>
            <a:endParaRPr lang="hr-HR" sz="4000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474720"/>
            <a:ext cx="5191851" cy="2404000"/>
          </a:xfrm>
        </p:spPr>
        <p:txBody>
          <a:bodyPr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1800" dirty="0"/>
              <a:t>izrada prezentacije OPG-a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naslovna stranica časopisa „Eko-magazin”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dvojezični recept i plakat razvoja biljke u alatu </a:t>
            </a:r>
            <a:r>
              <a:rPr lang="hr-HR" sz="1800" dirty="0" err="1"/>
              <a:t>Genially</a:t>
            </a:r>
            <a:endParaRPr lang="hr-HR" sz="1800" dirty="0"/>
          </a:p>
          <a:p>
            <a:pPr marL="285750" indent="-285750">
              <a:buFontTx/>
              <a:buChar char="-"/>
            </a:pPr>
            <a:r>
              <a:rPr lang="hr-HR" sz="1800" dirty="0"/>
              <a:t>snimanje dvojezične audio-reklame u alatu </a:t>
            </a:r>
            <a:r>
              <a:rPr lang="hr-HR" sz="1800" dirty="0" err="1"/>
              <a:t>Audacity</a:t>
            </a:r>
            <a:endParaRPr lang="hr-HR" sz="1800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r-HR" smtClean="0"/>
              <a:t>9</a:t>
            </a:fld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hr-HR" dirty="0"/>
              <a:t>Šibenik, CUC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6541"/>
          <a:stretch>
            <a:fillRect/>
          </a:stretch>
        </p:blipFill>
        <p:spPr/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49" y="3383279"/>
            <a:ext cx="2485506" cy="139809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532" cy="1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55071_TF56488565" id="{5B406BEF-A12A-4689-989C-5F8BA41F82ED}" vid="{69013C26-981A-4314-B654-9C922B09324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Futuristička marketinška prezentacija</Template>
  <TotalTime>0</TotalTime>
  <Words>562</Words>
  <Application>Microsoft Office PowerPoint</Application>
  <PresentationFormat>Široki zaslon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Segoe UI</vt:lpstr>
      <vt:lpstr>Segoe UI Light</vt:lpstr>
      <vt:lpstr>Segoe UI Semibold</vt:lpstr>
      <vt:lpstr>Tahoma</vt:lpstr>
      <vt:lpstr>Tema sustava Office</vt:lpstr>
      <vt:lpstr>I MOJE IDEJE SU BITNE</vt:lpstr>
      <vt:lpstr>UPLOVLJAVAMO U PODUZETNIČKE VODE</vt:lpstr>
      <vt:lpstr>Kako i zašto biti poduzetan?</vt:lpstr>
      <vt:lpstr>Prvi koraci ka poduzetništvu</vt:lpstr>
      <vt:lpstr>I ja sam poduzetnik</vt:lpstr>
      <vt:lpstr>UTJEČEM LOKALNO – Održivi razvoj</vt:lpstr>
      <vt:lpstr>ENERGIJA – ZAŠTO I KOLIKO?</vt:lpstr>
      <vt:lpstr>INOVATIVNI I KONKURENTNI</vt:lpstr>
      <vt:lpstr>Genijalni uz genially</vt:lpstr>
      <vt:lpstr>WEB stranica i prezentacija projekta u 3 koraka</vt:lpstr>
      <vt:lpstr>WEB I VIDEO PREZENTACIJA PROJEKTA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2019-10-30T06:57:21Z</dcterms:created>
  <dcterms:modified xsi:type="dcterms:W3CDTF">2022-10-03T23:19:39Z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2018-08-01T18:26:16.5139576Z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